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2" r:id="rId3"/>
    <p:sldId id="272" r:id="rId4"/>
    <p:sldId id="264" r:id="rId5"/>
    <p:sldId id="257" r:id="rId6"/>
    <p:sldId id="294" r:id="rId7"/>
    <p:sldId id="268" r:id="rId8"/>
    <p:sldId id="286" r:id="rId9"/>
    <p:sldId id="291" r:id="rId10"/>
    <p:sldId id="280" r:id="rId11"/>
    <p:sldId id="278" r:id="rId12"/>
    <p:sldId id="285" r:id="rId13"/>
    <p:sldId id="265" r:id="rId14"/>
    <p:sldId id="273" r:id="rId15"/>
    <p:sldId id="266" r:id="rId16"/>
    <p:sldId id="281" r:id="rId17"/>
    <p:sldId id="269" r:id="rId18"/>
    <p:sldId id="295" r:id="rId19"/>
    <p:sldId id="276" r:id="rId20"/>
    <p:sldId id="293" r:id="rId21"/>
    <p:sldId id="270" r:id="rId22"/>
    <p:sldId id="282" r:id="rId23"/>
    <p:sldId id="287" r:id="rId24"/>
    <p:sldId id="288" r:id="rId25"/>
    <p:sldId id="289" r:id="rId26"/>
    <p:sldId id="290" r:id="rId27"/>
    <p:sldId id="283" r:id="rId28"/>
    <p:sldId id="284"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E598A-1F32-4C18-B57E-DFA365630D85}" v="2" dt="2025-04-21T03:18:40.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24" autoAdjust="0"/>
    <p:restoredTop sz="91367" autoAdjust="0"/>
  </p:normalViewPr>
  <p:slideViewPr>
    <p:cSldViewPr>
      <p:cViewPr varScale="1">
        <p:scale>
          <a:sx n="97" d="100"/>
          <a:sy n="97" d="100"/>
        </p:scale>
        <p:origin x="372" y="2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57" d="100"/>
          <a:sy n="57" d="100"/>
        </p:scale>
        <p:origin x="283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1BDE598A-1F32-4C18-B57E-DFA365630D85}"/>
    <pc:docChg chg="custSel modSld">
      <pc:chgData name="精彦 松尾" userId="079f92e83afe574c" providerId="LiveId" clId="{1BDE598A-1F32-4C18-B57E-DFA365630D85}" dt="2025-04-21T03:18:57.795" v="492" actId="20577"/>
      <pc:docMkLst>
        <pc:docMk/>
      </pc:docMkLst>
      <pc:sldChg chg="modSp">
        <pc:chgData name="精彦 松尾" userId="079f92e83afe574c" providerId="LiveId" clId="{1BDE598A-1F32-4C18-B57E-DFA365630D85}" dt="2025-03-28T05:21:54.337" v="34" actId="20577"/>
        <pc:sldMkLst>
          <pc:docMk/>
          <pc:sldMk cId="0" sldId="262"/>
        </pc:sldMkLst>
        <pc:spChg chg="mod">
          <ac:chgData name="精彦 松尾" userId="079f92e83afe574c" providerId="LiveId" clId="{1BDE598A-1F32-4C18-B57E-DFA365630D85}" dt="2025-03-28T05:21:54.337" v="34" actId="20577"/>
          <ac:spMkLst>
            <pc:docMk/>
            <pc:sldMk cId="0" sldId="262"/>
            <ac:spMk id="3" creationId="{00000000-0000-0000-0000-000000000000}"/>
          </ac:spMkLst>
        </pc:spChg>
      </pc:sldChg>
      <pc:sldChg chg="modNotesTx">
        <pc:chgData name="精彦 松尾" userId="079f92e83afe574c" providerId="LiveId" clId="{1BDE598A-1F32-4C18-B57E-DFA365630D85}" dt="2025-03-28T05:51:01.558" v="226" actId="20577"/>
        <pc:sldMkLst>
          <pc:docMk/>
          <pc:sldMk cId="0" sldId="265"/>
        </pc:sldMkLst>
      </pc:sldChg>
      <pc:sldChg chg="modSp mod">
        <pc:chgData name="精彦 松尾" userId="079f92e83afe574c" providerId="LiveId" clId="{1BDE598A-1F32-4C18-B57E-DFA365630D85}" dt="2025-03-28T05:57:41.588" v="250" actId="20577"/>
        <pc:sldMkLst>
          <pc:docMk/>
          <pc:sldMk cId="0" sldId="266"/>
        </pc:sldMkLst>
        <pc:spChg chg="mod">
          <ac:chgData name="精彦 松尾" userId="079f92e83afe574c" providerId="LiveId" clId="{1BDE598A-1F32-4C18-B57E-DFA365630D85}" dt="2025-03-28T05:57:41.588" v="250" actId="20577"/>
          <ac:spMkLst>
            <pc:docMk/>
            <pc:sldMk cId="0" sldId="266"/>
            <ac:spMk id="3" creationId="{00000000-0000-0000-0000-000000000000}"/>
          </ac:spMkLst>
        </pc:spChg>
      </pc:sldChg>
      <pc:sldChg chg="modSp mod">
        <pc:chgData name="精彦 松尾" userId="079f92e83afe574c" providerId="LiveId" clId="{1BDE598A-1F32-4C18-B57E-DFA365630D85}" dt="2025-03-28T05:33:42.786" v="51" actId="20577"/>
        <pc:sldMkLst>
          <pc:docMk/>
          <pc:sldMk cId="0" sldId="268"/>
        </pc:sldMkLst>
        <pc:spChg chg="mod">
          <ac:chgData name="精彦 松尾" userId="079f92e83afe574c" providerId="LiveId" clId="{1BDE598A-1F32-4C18-B57E-DFA365630D85}" dt="2025-03-28T05:33:42.786" v="51" actId="20577"/>
          <ac:spMkLst>
            <pc:docMk/>
            <pc:sldMk cId="0" sldId="268"/>
            <ac:spMk id="2" creationId="{00000000-0000-0000-0000-000000000000}"/>
          </ac:spMkLst>
        </pc:spChg>
      </pc:sldChg>
      <pc:sldChg chg="modNotesTx">
        <pc:chgData name="精彦 松尾" userId="079f92e83afe574c" providerId="LiveId" clId="{1BDE598A-1F32-4C18-B57E-DFA365630D85}" dt="2025-03-28T06:53:55.284" v="454" actId="20577"/>
        <pc:sldMkLst>
          <pc:docMk/>
          <pc:sldMk cId="1887325797" sldId="287"/>
        </pc:sldMkLst>
      </pc:sldChg>
      <pc:sldChg chg="modSp mod">
        <pc:chgData name="精彦 松尾" userId="079f92e83afe574c" providerId="LiveId" clId="{1BDE598A-1F32-4C18-B57E-DFA365630D85}" dt="2025-03-28T05:34:30.280" v="59" actId="20577"/>
        <pc:sldMkLst>
          <pc:docMk/>
          <pc:sldMk cId="1254731828" sldId="294"/>
        </pc:sldMkLst>
        <pc:spChg chg="mod">
          <ac:chgData name="精彦 松尾" userId="079f92e83afe574c" providerId="LiveId" clId="{1BDE598A-1F32-4C18-B57E-DFA365630D85}" dt="2025-03-28T05:34:30.280" v="59" actId="20577"/>
          <ac:spMkLst>
            <pc:docMk/>
            <pc:sldMk cId="1254731828" sldId="294"/>
            <ac:spMk id="2" creationId="{24A61276-6FB0-1149-53D0-CC9108A7AB0C}"/>
          </ac:spMkLst>
        </pc:spChg>
      </pc:sldChg>
      <pc:sldChg chg="modSp mod">
        <pc:chgData name="精彦 松尾" userId="079f92e83afe574c" providerId="LiveId" clId="{1BDE598A-1F32-4C18-B57E-DFA365630D85}" dt="2025-04-21T03:18:57.795" v="492" actId="20577"/>
        <pc:sldMkLst>
          <pc:docMk/>
          <pc:sldMk cId="3065506966" sldId="295"/>
        </pc:sldMkLst>
        <pc:spChg chg="mod">
          <ac:chgData name="精彦 松尾" userId="079f92e83afe574c" providerId="LiveId" clId="{1BDE598A-1F32-4C18-B57E-DFA365630D85}" dt="2025-04-21T03:18:57.795" v="492" actId="20577"/>
          <ac:spMkLst>
            <pc:docMk/>
            <pc:sldMk cId="3065506966" sldId="295"/>
            <ac:spMk id="3" creationId="{3BE0FD40-B4C4-FB0D-3B72-D3FB6E6AF0CB}"/>
          </ac:spMkLst>
        </pc:spChg>
      </pc:sldChg>
    </pc:docChg>
  </pc:docChgLst>
  <pc:docChgLst>
    <pc:chgData name="精彦 松尾" userId="079f92e83afe574c" providerId="LiveId" clId="{961A1E81-E565-4BF2-B700-D3C83F106FDC}"/>
    <pc:docChg chg="undo custSel addSld delSld modSld">
      <pc:chgData name="精彦 松尾" userId="079f92e83afe574c" providerId="LiveId" clId="{961A1E81-E565-4BF2-B700-D3C83F106FDC}" dt="2025-04-13T09:06:44.192" v="1249" actId="20577"/>
      <pc:docMkLst>
        <pc:docMk/>
      </pc:docMkLst>
      <pc:sldChg chg="modNotesTx">
        <pc:chgData name="精彦 松尾" userId="079f92e83afe574c" providerId="LiveId" clId="{961A1E81-E565-4BF2-B700-D3C83F106FDC}" dt="2025-04-12T05:23:18.505" v="840" actId="20577"/>
        <pc:sldMkLst>
          <pc:docMk/>
          <pc:sldMk cId="0" sldId="272"/>
        </pc:sldMkLst>
      </pc:sldChg>
      <pc:sldChg chg="modSp">
        <pc:chgData name="精彦 松尾" userId="079f92e83afe574c" providerId="LiveId" clId="{961A1E81-E565-4BF2-B700-D3C83F106FDC}" dt="2025-04-13T09:04:00.606" v="1182" actId="20577"/>
        <pc:sldMkLst>
          <pc:docMk/>
          <pc:sldMk cId="0" sldId="276"/>
        </pc:sldMkLst>
        <pc:spChg chg="mod">
          <ac:chgData name="精彦 松尾" userId="079f92e83afe574c" providerId="LiveId" clId="{961A1E81-E565-4BF2-B700-D3C83F106FDC}" dt="2025-04-13T09:04:00.606" v="1182" actId="20577"/>
          <ac:spMkLst>
            <pc:docMk/>
            <pc:sldMk cId="0" sldId="276"/>
            <ac:spMk id="3" creationId="{00000000-0000-0000-0000-000000000000}"/>
          </ac:spMkLst>
        </pc:spChg>
      </pc:sldChg>
      <pc:sldChg chg="modSp mod modAnim modNotesTx">
        <pc:chgData name="精彦 松尾" userId="079f92e83afe574c" providerId="LiveId" clId="{961A1E81-E565-4BF2-B700-D3C83F106FDC}" dt="2025-04-13T09:06:44.192" v="1249" actId="20577"/>
        <pc:sldMkLst>
          <pc:docMk/>
          <pc:sldMk cId="263232166" sldId="293"/>
        </pc:sldMkLst>
        <pc:spChg chg="mod">
          <ac:chgData name="精彦 松尾" userId="079f92e83afe574c" providerId="LiveId" clId="{961A1E81-E565-4BF2-B700-D3C83F106FDC}" dt="2025-04-13T09:06:44.192" v="1249" actId="20577"/>
          <ac:spMkLst>
            <pc:docMk/>
            <pc:sldMk cId="263232166" sldId="293"/>
            <ac:spMk id="3" creationId="{1CC0A751-3F46-1F3D-9A38-38BF0D402F6F}"/>
          </ac:spMkLst>
        </pc:spChg>
      </pc:sldChg>
      <pc:sldChg chg="modSp mod">
        <pc:chgData name="精彦 松尾" userId="079f92e83afe574c" providerId="LiveId" clId="{961A1E81-E565-4BF2-B700-D3C83F106FDC}" dt="2025-04-13T01:06:57.480" v="1057" actId="20577"/>
        <pc:sldMkLst>
          <pc:docMk/>
          <pc:sldMk cId="1254731828" sldId="294"/>
        </pc:sldMkLst>
        <pc:spChg chg="mod">
          <ac:chgData name="精彦 松尾" userId="079f92e83afe574c" providerId="LiveId" clId="{961A1E81-E565-4BF2-B700-D3C83F106FDC}" dt="2025-04-13T01:06:57.480" v="1057" actId="20577"/>
          <ac:spMkLst>
            <pc:docMk/>
            <pc:sldMk cId="1254731828" sldId="294"/>
            <ac:spMk id="3" creationId="{DD88172C-80A4-2EE6-8449-CD7BDC95310F}"/>
          </ac:spMkLst>
        </pc:spChg>
      </pc:sldChg>
      <pc:sldChg chg="modSp new mod">
        <pc:chgData name="精彦 松尾" userId="079f92e83afe574c" providerId="LiveId" clId="{961A1E81-E565-4BF2-B700-D3C83F106FDC}" dt="2025-04-12T05:20:02.706" v="804" actId="20577"/>
        <pc:sldMkLst>
          <pc:docMk/>
          <pc:sldMk cId="3065506966" sldId="295"/>
        </pc:sldMkLst>
        <pc:spChg chg="mod">
          <ac:chgData name="精彦 松尾" userId="079f92e83afe574c" providerId="LiveId" clId="{961A1E81-E565-4BF2-B700-D3C83F106FDC}" dt="2025-04-12T05:04:50.696" v="226" actId="20577"/>
          <ac:spMkLst>
            <pc:docMk/>
            <pc:sldMk cId="3065506966" sldId="295"/>
            <ac:spMk id="2" creationId="{F6DCCBA7-18A4-4196-5381-3D8B38AD555E}"/>
          </ac:spMkLst>
        </pc:spChg>
        <pc:spChg chg="mod">
          <ac:chgData name="精彦 松尾" userId="079f92e83afe574c" providerId="LiveId" clId="{961A1E81-E565-4BF2-B700-D3C83F106FDC}" dt="2025-04-12T05:20:02.706" v="804" actId="20577"/>
          <ac:spMkLst>
            <pc:docMk/>
            <pc:sldMk cId="3065506966" sldId="295"/>
            <ac:spMk id="3" creationId="{3BE0FD40-B4C4-FB0D-3B72-D3FB6E6AF0CB}"/>
          </ac:spMkLst>
        </pc:spChg>
      </pc:sldChg>
      <pc:sldChg chg="new del">
        <pc:chgData name="精彦 松尾" userId="079f92e83afe574c" providerId="LiveId" clId="{961A1E81-E565-4BF2-B700-D3C83F106FDC}" dt="2025-04-13T08:58:07.410" v="1059" actId="680"/>
        <pc:sldMkLst>
          <pc:docMk/>
          <pc:sldMk cId="2969651483" sldId="2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83E453-963D-49D7-AF8D-7769DAEE88CA}" type="datetimeFigureOut">
              <a:rPr kumimoji="1" lang="ja-JP" altLang="en-US" smtClean="0"/>
              <a:t>2025/4/21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71CA7C-B96E-4AC3-BDDC-61380FE7C217}" type="slidenum">
              <a:rPr kumimoji="1" lang="ja-JP" altLang="en-US" smtClean="0"/>
              <a:t>‹#›</a:t>
            </a:fld>
            <a:endParaRPr kumimoji="1" lang="ja-JP" altLang="en-US"/>
          </a:p>
        </p:txBody>
      </p:sp>
    </p:spTree>
    <p:extLst>
      <p:ext uri="{BB962C8B-B14F-4D97-AF65-F5344CB8AC3E}">
        <p14:creationId xmlns:p14="http://schemas.microsoft.com/office/powerpoint/2010/main" val="9829909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1</a:t>
            </a:fld>
            <a:endParaRPr kumimoji="1" lang="ja-JP" altLang="en-US"/>
          </a:p>
        </p:txBody>
      </p:sp>
    </p:spTree>
    <p:extLst>
      <p:ext uri="{BB962C8B-B14F-4D97-AF65-F5344CB8AC3E}">
        <p14:creationId xmlns:p14="http://schemas.microsoft.com/office/powerpoint/2010/main" val="653235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18</a:t>
            </a:fld>
            <a:endParaRPr kumimoji="1" lang="ja-JP" altLang="en-US"/>
          </a:p>
        </p:txBody>
      </p:sp>
    </p:spTree>
    <p:extLst>
      <p:ext uri="{BB962C8B-B14F-4D97-AF65-F5344CB8AC3E}">
        <p14:creationId xmlns:p14="http://schemas.microsoft.com/office/powerpoint/2010/main" val="3856693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Integrated Resort </a:t>
            </a:r>
            <a:r>
              <a:rPr kumimoji="1" lang="ja-JP" altLang="en-US" dirty="0"/>
              <a:t>統合型リゾートカ。、カジノの方がパチンコより健全</a:t>
            </a:r>
            <a:r>
              <a:rPr kumimoji="1" lang="ja-JP" altLang="en-US"/>
              <a:t>なのになぜ禁止されるのか？</a:t>
            </a:r>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20</a:t>
            </a:fld>
            <a:endParaRPr kumimoji="1" lang="ja-JP" altLang="en-US"/>
          </a:p>
        </p:txBody>
      </p:sp>
    </p:spTree>
    <p:extLst>
      <p:ext uri="{BB962C8B-B14F-4D97-AF65-F5344CB8AC3E}">
        <p14:creationId xmlns:p14="http://schemas.microsoft.com/office/powerpoint/2010/main" val="199825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くじを引く順番を、くじで決める。これは全く余計な事。河野太郎問題、小池百合子の学歴詐称問題などは、大きく広がってゆくのか？これは国民が決める問題で</a:t>
            </a:r>
            <a:r>
              <a:rPr kumimoji="1" lang="ja-JP" altLang="en-US"/>
              <a:t>ある。負けるとわかってカジノに行く。</a:t>
            </a:r>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22</a:t>
            </a:fld>
            <a:endParaRPr kumimoji="1" lang="ja-JP" altLang="en-US"/>
          </a:p>
        </p:txBody>
      </p:sp>
    </p:spTree>
    <p:extLst>
      <p:ext uri="{BB962C8B-B14F-4D97-AF65-F5344CB8AC3E}">
        <p14:creationId xmlns:p14="http://schemas.microsoft.com/office/powerpoint/2010/main" val="708901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長嶋選手、野村克也の読み合い。</a:t>
            </a:r>
            <a:r>
              <a:rPr kumimoji="1" lang="en-US" altLang="ja-JP" dirty="0"/>
              <a:t>(15)</a:t>
            </a:r>
            <a:r>
              <a:rPr kumimoji="1" lang="ja-JP" altLang="en-US"/>
              <a:t>正規のサイトに入り、正式な数値をえる。</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23</a:t>
            </a:fld>
            <a:endParaRPr kumimoji="1" lang="ja-JP" altLang="en-US"/>
          </a:p>
        </p:txBody>
      </p:sp>
    </p:spTree>
    <p:extLst>
      <p:ext uri="{BB962C8B-B14F-4D97-AF65-F5344CB8AC3E}">
        <p14:creationId xmlns:p14="http://schemas.microsoft.com/office/powerpoint/2010/main" val="705454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人生には、賭けに例えられるような側面がある。</a:t>
            </a:r>
            <a:r>
              <a:rPr lang="ja-JP" altLang="en-US" dirty="0"/>
              <a:t>とは言え人生を知るために賭けをする必要はない。知識だけで十分。</a:t>
            </a:r>
            <a:endParaRPr lang="en-US" altLang="ja-JP" dirty="0"/>
          </a:p>
          <a:p>
            <a:r>
              <a:rPr kumimoji="1" lang="ja-JP" altLang="en-US" dirty="0"/>
              <a:t>アメリカンジョークはよく分からない。サプライズパーティーは日本ではやり難い。</a:t>
            </a:r>
            <a:endParaRPr kumimoji="1" lang="en-US" altLang="ja-JP" dirty="0"/>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2</a:t>
            </a:fld>
            <a:endParaRPr kumimoji="1" lang="ja-JP" altLang="en-US"/>
          </a:p>
        </p:txBody>
      </p:sp>
    </p:spTree>
    <p:extLst>
      <p:ext uri="{BB962C8B-B14F-4D97-AF65-F5344CB8AC3E}">
        <p14:creationId xmlns:p14="http://schemas.microsoft.com/office/powerpoint/2010/main" val="3689259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17</a:t>
            </a:r>
            <a:r>
              <a:rPr kumimoji="1" lang="ja-JP" altLang="en-US" dirty="0"/>
              <a:t>世紀の中ごろ、賭博の勝敗の疑問から確率論が誕生した。以後、様々な賭けが進化したり、絶滅したりしながら、今日のギャンブルが行われている。</a:t>
            </a:r>
            <a:endParaRPr kumimoji="1" lang="en-US" altLang="ja-JP" dirty="0"/>
          </a:p>
          <a:p>
            <a:r>
              <a:rPr kumimoji="1" lang="ja-JP" altLang="en-US" dirty="0"/>
              <a:t>パチンコもよくわからない。</a:t>
            </a:r>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3</a:t>
            </a:fld>
            <a:endParaRPr kumimoji="1" lang="ja-JP" altLang="en-US"/>
          </a:p>
        </p:txBody>
      </p:sp>
    </p:spTree>
    <p:extLst>
      <p:ext uri="{BB962C8B-B14F-4D97-AF65-F5344CB8AC3E}">
        <p14:creationId xmlns:p14="http://schemas.microsoft.com/office/powerpoint/2010/main" val="3590046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4</a:t>
            </a:fld>
            <a:endParaRPr kumimoji="1" lang="ja-JP" altLang="en-US"/>
          </a:p>
        </p:txBody>
      </p:sp>
    </p:spTree>
    <p:extLst>
      <p:ext uri="{BB962C8B-B14F-4D97-AF65-F5344CB8AC3E}">
        <p14:creationId xmlns:p14="http://schemas.microsoft.com/office/powerpoint/2010/main" val="1072892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NHK</a:t>
            </a:r>
            <a:r>
              <a:rPr kumimoji="1" lang="ja-JP" altLang="en-US" dirty="0"/>
              <a:t>は東京１５区衆議院補選の立候補者の映像と抱負を流したが、一人だけ写真を写すのみで差別待遇をしていた。</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6</a:t>
            </a:fld>
            <a:endParaRPr kumimoji="1" lang="ja-JP" altLang="en-US"/>
          </a:p>
        </p:txBody>
      </p:sp>
    </p:spTree>
    <p:extLst>
      <p:ext uri="{BB962C8B-B14F-4D97-AF65-F5344CB8AC3E}">
        <p14:creationId xmlns:p14="http://schemas.microsoft.com/office/powerpoint/2010/main" val="197934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10</a:t>
            </a:fld>
            <a:endParaRPr kumimoji="1" lang="ja-JP" altLang="en-US"/>
          </a:p>
        </p:txBody>
      </p:sp>
    </p:spTree>
    <p:extLst>
      <p:ext uri="{BB962C8B-B14F-4D97-AF65-F5344CB8AC3E}">
        <p14:creationId xmlns:p14="http://schemas.microsoft.com/office/powerpoint/2010/main" val="752964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投資は若いときに行うべきである。定年前の収入が少ないときにリスクを負ってはいけない。</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13</a:t>
            </a:fld>
            <a:endParaRPr kumimoji="1" lang="ja-JP" altLang="en-US"/>
          </a:p>
        </p:txBody>
      </p:sp>
    </p:spTree>
    <p:extLst>
      <p:ext uri="{BB962C8B-B14F-4D97-AF65-F5344CB8AC3E}">
        <p14:creationId xmlns:p14="http://schemas.microsoft.com/office/powerpoint/2010/main" val="3788953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事故で死亡した人々だけでなく、未だに苦しんでいる人はどのくらい居るのかも伝えてほしい。</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14</a:t>
            </a:fld>
            <a:endParaRPr kumimoji="1" lang="ja-JP" altLang="en-US"/>
          </a:p>
        </p:txBody>
      </p:sp>
    </p:spTree>
    <p:extLst>
      <p:ext uri="{BB962C8B-B14F-4D97-AF65-F5344CB8AC3E}">
        <p14:creationId xmlns:p14="http://schemas.microsoft.com/office/powerpoint/2010/main" val="2527113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テレビ番組では、ヤラセがばれて追及をうけ，番組が無くなることがある。しかし、食レポはほとんどヤラセではないか？</a:t>
            </a:r>
            <a:endParaRPr kumimoji="1" lang="en-US" altLang="ja-JP" dirty="0"/>
          </a:p>
          <a:p>
            <a:r>
              <a:rPr kumimoji="1" lang="ja-JP" altLang="en-US" dirty="0"/>
              <a:t>テレビはほどんどヤラセである。以前ロト６の宣伝ビデオ作製を、ゼミに頼んできたが、ロト６の当選番号を予測してくれと言う。そんなことは不可能だと言っても納得しない。ビデオは絵にならなければいけないと言って、コンピュータではなく、白板に数式を書かされた。</a:t>
            </a:r>
            <a:endParaRPr kumimoji="1" lang="en-US" altLang="ja-JP"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17</a:t>
            </a:fld>
            <a:endParaRPr kumimoji="1" lang="ja-JP" altLang="en-US"/>
          </a:p>
        </p:txBody>
      </p:sp>
    </p:spTree>
    <p:extLst>
      <p:ext uri="{BB962C8B-B14F-4D97-AF65-F5344CB8AC3E}">
        <p14:creationId xmlns:p14="http://schemas.microsoft.com/office/powerpoint/2010/main" val="4238960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4093-CDBE-4E6E-9A19-938424483010}" type="datetimeFigureOut">
              <a:rPr kumimoji="1" lang="ja-JP" altLang="en-US" smtClean="0"/>
              <a:pPr/>
              <a:t>2025/4/21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0D94-A3BD-4DDC-921E-0C0D4941F45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764704"/>
            <a:ext cx="7772400" cy="1470025"/>
          </a:xfrm>
        </p:spPr>
        <p:txBody>
          <a:bodyPr/>
          <a:lstStyle/>
          <a:p>
            <a:r>
              <a:rPr lang="ja-JP" altLang="en-US" dirty="0"/>
              <a:t>確率と統計でものを考える</a:t>
            </a:r>
            <a:br>
              <a:rPr lang="en-US" altLang="ja-JP" dirty="0"/>
            </a:br>
            <a:r>
              <a:rPr lang="ja-JP" altLang="en-US" dirty="0"/>
              <a:t>第１章</a:t>
            </a:r>
            <a:endParaRPr kumimoji="1" lang="ja-JP" altLang="en-US" dirty="0"/>
          </a:p>
        </p:txBody>
      </p:sp>
      <p:sp>
        <p:nvSpPr>
          <p:cNvPr id="3" name="サブタイトル 2"/>
          <p:cNvSpPr>
            <a:spLocks noGrp="1"/>
          </p:cNvSpPr>
          <p:nvPr>
            <p:ph type="subTitle" idx="1"/>
          </p:nvPr>
        </p:nvSpPr>
        <p:spPr>
          <a:xfrm>
            <a:off x="1142976" y="2852936"/>
            <a:ext cx="7240984" cy="3888432"/>
          </a:xfrm>
        </p:spPr>
        <p:txBody>
          <a:bodyPr>
            <a:normAutofit/>
          </a:bodyPr>
          <a:lstStyle/>
          <a:p>
            <a:r>
              <a:rPr kumimoji="1" lang="ja-JP" altLang="en-US" dirty="0">
                <a:solidFill>
                  <a:schemeClr val="tx1"/>
                </a:solidFill>
              </a:rPr>
              <a:t>教科書</a:t>
            </a:r>
            <a:endParaRPr kumimoji="1" lang="en-US" altLang="ja-JP" dirty="0">
              <a:solidFill>
                <a:schemeClr val="tx1"/>
              </a:solidFill>
            </a:endParaRPr>
          </a:p>
          <a:p>
            <a:pPr marL="457200" indent="-457200" algn="l">
              <a:buFont typeface="Arial" panose="020B0604020202020204" pitchFamily="34" charset="0"/>
              <a:buChar char="•"/>
            </a:pPr>
            <a:r>
              <a:rPr lang="en-US" altLang="ja-JP" dirty="0">
                <a:solidFill>
                  <a:schemeClr val="tx1"/>
                </a:solidFill>
              </a:rPr>
              <a:t>『</a:t>
            </a:r>
            <a:r>
              <a:rPr lang="ja-JP" altLang="en-US" dirty="0">
                <a:solidFill>
                  <a:schemeClr val="tx1"/>
                </a:solidFill>
              </a:rPr>
              <a:t>運は数学にまかせなさい</a:t>
            </a:r>
            <a:r>
              <a:rPr lang="en-US" altLang="ja-JP" dirty="0">
                <a:solidFill>
                  <a:schemeClr val="tx1"/>
                </a:solidFill>
              </a:rPr>
              <a:t>』</a:t>
            </a:r>
          </a:p>
          <a:p>
            <a:pPr marL="914400" lvl="1" indent="-457200" algn="l">
              <a:buFont typeface="Arial" panose="020B0604020202020204" pitchFamily="34" charset="0"/>
              <a:buChar char="•"/>
            </a:pPr>
            <a:r>
              <a:rPr lang="en-US" altLang="ja-JP" dirty="0">
                <a:solidFill>
                  <a:schemeClr val="tx1"/>
                </a:solidFill>
              </a:rPr>
              <a:t>The Curious World of Probabilities</a:t>
            </a:r>
          </a:p>
          <a:p>
            <a:pPr marL="914400" lvl="1" indent="-457200" algn="l">
              <a:buFont typeface="Arial" panose="020B0604020202020204" pitchFamily="34" charset="0"/>
              <a:buChar char="•"/>
            </a:pPr>
            <a:r>
              <a:rPr lang="ja-JP" altLang="en-US" dirty="0">
                <a:solidFill>
                  <a:schemeClr val="tx1"/>
                </a:solidFill>
              </a:rPr>
              <a:t>ジェフリー　</a:t>
            </a:r>
            <a:r>
              <a:rPr lang="en-US" altLang="ja-JP" dirty="0">
                <a:solidFill>
                  <a:schemeClr val="tx1"/>
                </a:solidFill>
              </a:rPr>
              <a:t>S.</a:t>
            </a:r>
            <a:r>
              <a:rPr lang="ja-JP" altLang="en-US" dirty="0">
                <a:solidFill>
                  <a:schemeClr val="tx1"/>
                </a:solidFill>
              </a:rPr>
              <a:t>　ローゼンタール　著</a:t>
            </a:r>
            <a:endParaRPr lang="en-US" altLang="ja-JP"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1417638"/>
          </a:xfrm>
        </p:spPr>
        <p:txBody>
          <a:bodyPr/>
          <a:lstStyle/>
          <a:p>
            <a:r>
              <a:rPr kumimoji="1" lang="ja-JP" altLang="en-US" dirty="0"/>
              <a:t>映画「レインマン」</a:t>
            </a:r>
          </a:p>
        </p:txBody>
      </p:sp>
      <p:sp>
        <p:nvSpPr>
          <p:cNvPr id="3" name="コンテンツ プレースホルダー 2"/>
          <p:cNvSpPr>
            <a:spLocks noGrp="1"/>
          </p:cNvSpPr>
          <p:nvPr>
            <p:ph idx="1"/>
          </p:nvPr>
        </p:nvSpPr>
        <p:spPr>
          <a:xfrm>
            <a:off x="457200" y="1124744"/>
            <a:ext cx="8229600" cy="5616624"/>
          </a:xfrm>
        </p:spPr>
        <p:txBody>
          <a:bodyPr>
            <a:normAutofit fontScale="85000" lnSpcReduction="20000"/>
          </a:bodyPr>
          <a:lstStyle/>
          <a:p>
            <a:r>
              <a:rPr lang="ja-JP" altLang="en-US" dirty="0"/>
              <a:t>自動車輸入販売（イタリアのランボルギーニ）をしている弟（トム・クルーズ）と、自閉症で記憶力抜群の兄（ダスティン・ホフマン）との物語。</a:t>
            </a:r>
            <a:endParaRPr lang="en-US" altLang="ja-JP" dirty="0"/>
          </a:p>
          <a:p>
            <a:r>
              <a:rPr lang="ja-JP" altLang="en-US" dirty="0"/>
              <a:t>父親が死に、父は「遺産をすべて兄に渡す」旨の遺書を残す。弟は納得がゆかず、弟の安全のために施設に入った兄を引き取りに行く。</a:t>
            </a:r>
            <a:endParaRPr lang="en-US" altLang="ja-JP" dirty="0"/>
          </a:p>
          <a:p>
            <a:r>
              <a:rPr lang="ja-JP" altLang="en-US" dirty="0"/>
              <a:t>兄に会った弟は、兄を連れて自宅近くまで飛行機に乗ろうとする。しかし、どの飛行機会社にも墜落事故の過去があることを、クイズマニアの兄は暗記していてどの会社であれ、飛行機での移動を拒否する。</a:t>
            </a:r>
            <a:endParaRPr lang="en-US" altLang="ja-JP" dirty="0"/>
          </a:p>
          <a:p>
            <a:r>
              <a:rPr lang="ja-JP" altLang="en-US" dirty="0"/>
              <a:t>結局、自動車で移動することになり。長い移動時間を共有することで、弟は兄を理解し、兄に対する気持ちに変化が生まれる。</a:t>
            </a:r>
            <a:endParaRPr lang="en-US" altLang="ja-JP" dirty="0"/>
          </a:p>
          <a:p>
            <a:r>
              <a:rPr lang="ja-JP" altLang="en-US" dirty="0"/>
              <a:t>ラスベガスでも泊まる。兄の記憶力の良さにより、ブラックジャックで大儲けする。</a:t>
            </a:r>
            <a:endParaRPr kumimoji="1" lang="ja-JP" altLang="en-US" dirty="0"/>
          </a:p>
        </p:txBody>
      </p:sp>
    </p:spTree>
    <p:extLst>
      <p:ext uri="{BB962C8B-B14F-4D97-AF65-F5344CB8AC3E}">
        <p14:creationId xmlns:p14="http://schemas.microsoft.com/office/powerpoint/2010/main" val="4109085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いろいろな確率を体験しよう。</a:t>
            </a:r>
          </a:p>
        </p:txBody>
      </p:sp>
      <p:sp>
        <p:nvSpPr>
          <p:cNvPr id="3" name="コンテンツ プレースホルダ 2"/>
          <p:cNvSpPr>
            <a:spLocks noGrp="1"/>
          </p:cNvSpPr>
          <p:nvPr>
            <p:ph idx="1"/>
          </p:nvPr>
        </p:nvSpPr>
        <p:spPr/>
        <p:txBody>
          <a:bodyPr/>
          <a:lstStyle/>
          <a:p>
            <a:r>
              <a:rPr kumimoji="1" lang="en-US" altLang="ja-JP" dirty="0"/>
              <a:t>1/20 : </a:t>
            </a:r>
            <a:r>
              <a:rPr kumimoji="1" lang="ja-JP" altLang="en-US" dirty="0"/>
              <a:t>ハートのカード３枚とスペードのカード３枚を裏向けてランダムに並べる。</a:t>
            </a:r>
            <a:r>
              <a:rPr kumimoji="1" lang="en-US" altLang="ja-JP" dirty="0"/>
              <a:t>3</a:t>
            </a:r>
            <a:r>
              <a:rPr kumimoji="1" lang="ja-JP" altLang="en-US" dirty="0"/>
              <a:t>枚カードを表向けて</a:t>
            </a:r>
            <a:r>
              <a:rPr lang="en-US" altLang="ja-JP" dirty="0"/>
              <a:t>3</a:t>
            </a:r>
            <a:r>
              <a:rPr lang="ja-JP" altLang="en-US" dirty="0"/>
              <a:t>枚ともにハートである確率。</a:t>
            </a:r>
            <a:endParaRPr lang="en-US" altLang="ja-JP" dirty="0"/>
          </a:p>
          <a:p>
            <a:r>
              <a:rPr lang="en-US" altLang="ja-JP" dirty="0"/>
              <a:t>1/1,048,576 </a:t>
            </a:r>
            <a:r>
              <a:rPr kumimoji="1" lang="ja-JP" altLang="en-US" dirty="0"/>
              <a:t>： コインをフリップして</a:t>
            </a:r>
            <a:r>
              <a:rPr kumimoji="1" lang="en-US" altLang="ja-JP" dirty="0"/>
              <a:t>20</a:t>
            </a:r>
            <a:r>
              <a:rPr kumimoji="1" lang="ja-JP" altLang="en-US" dirty="0"/>
              <a:t>回連続して表が出る確率。</a:t>
            </a:r>
            <a:endParaRPr kumimoji="1" lang="en-US" altLang="ja-JP" dirty="0"/>
          </a:p>
          <a:p>
            <a:r>
              <a:rPr lang="en-US" altLang="ja-JP" dirty="0"/>
              <a:t>1/10</a:t>
            </a:r>
            <a:r>
              <a:rPr lang="ja-JP" altLang="en-US" dirty="0"/>
              <a:t> ： ハートのカード２枚とスペードのカード３枚を裏向けにしてランダムに並べる。２枚カードを引いて２枚ともハートである確率。</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いろいろな確率を体験しよう。</a:t>
            </a:r>
          </a:p>
        </p:txBody>
      </p:sp>
      <p:sp>
        <p:nvSpPr>
          <p:cNvPr id="3" name="コンテンツ プレースホルダ 2"/>
          <p:cNvSpPr>
            <a:spLocks noGrp="1"/>
          </p:cNvSpPr>
          <p:nvPr>
            <p:ph idx="1"/>
          </p:nvPr>
        </p:nvSpPr>
        <p:spPr>
          <a:xfrm>
            <a:off x="457200" y="1600200"/>
            <a:ext cx="8229600" cy="5069160"/>
          </a:xfrm>
        </p:spPr>
        <p:txBody>
          <a:bodyPr>
            <a:normAutofit lnSpcReduction="10000"/>
          </a:bodyPr>
          <a:lstStyle/>
          <a:p>
            <a:r>
              <a:rPr kumimoji="1" lang="en-US" altLang="ja-JP" dirty="0"/>
              <a:t>1/10,000,000 </a:t>
            </a:r>
            <a:endParaRPr lang="en-US" altLang="ja-JP" dirty="0"/>
          </a:p>
          <a:p>
            <a:pPr marL="914400" lvl="1" indent="-514350">
              <a:buFont typeface="+mj-lt"/>
              <a:buAutoNum type="arabicPeriod"/>
            </a:pPr>
            <a:r>
              <a:rPr lang="ja-JP" altLang="en-US" dirty="0"/>
              <a:t>ロト</a:t>
            </a:r>
            <a:r>
              <a:rPr lang="en-US" altLang="ja-JP" dirty="0"/>
              <a:t>7</a:t>
            </a:r>
            <a:r>
              <a:rPr lang="ja-JP" altLang="en-US" dirty="0"/>
              <a:t>の一等決定方式での確率．</a:t>
            </a:r>
            <a:endParaRPr lang="en-US" altLang="ja-JP" dirty="0"/>
          </a:p>
          <a:p>
            <a:pPr marL="914400" lvl="1" indent="-514350">
              <a:buFont typeface="+mj-lt"/>
              <a:buAutoNum type="arabicPeriod"/>
            </a:pPr>
            <a:r>
              <a:rPr lang="en-US" altLang="ja-JP" dirty="0"/>
              <a:t>37</a:t>
            </a:r>
            <a:r>
              <a:rPr lang="ja-JP" altLang="en-US" dirty="0"/>
              <a:t>枚（</a:t>
            </a:r>
            <a:r>
              <a:rPr lang="en-US" altLang="ja-JP" dirty="0"/>
              <a:t>37</a:t>
            </a:r>
            <a:r>
              <a:rPr lang="ja-JP" altLang="en-US" dirty="0"/>
              <a:t>枚のうち７枚が当たりで、その他はハズレとする。これらのカードが、裏向けにランダムに並べてあるとする。その中から</a:t>
            </a:r>
            <a:r>
              <a:rPr lang="en-US" altLang="ja-JP" dirty="0"/>
              <a:t>7</a:t>
            </a:r>
            <a:r>
              <a:rPr lang="ja-JP" altLang="en-US" dirty="0"/>
              <a:t>枚を取り出すとき、すべてが当たりである確率は、</a:t>
            </a:r>
            <a:r>
              <a:rPr lang="en-US" altLang="ja-JP" dirty="0"/>
              <a:t> 1/10,295,472</a:t>
            </a:r>
            <a:r>
              <a:rPr lang="ja-JP" altLang="en-US" dirty="0"/>
              <a:t>となる。</a:t>
            </a:r>
            <a:endParaRPr lang="en-US" altLang="ja-JP" dirty="0"/>
          </a:p>
          <a:p>
            <a:pPr marL="914400" lvl="1" indent="-514350">
              <a:buFont typeface="+mj-lt"/>
              <a:buAutoNum type="arabicPeriod"/>
            </a:pPr>
            <a:r>
              <a:rPr lang="ja-JP" altLang="en-US" dirty="0"/>
              <a:t>このシミュレーションをすれば、ロト７を買う気が無くなるだろう。</a:t>
            </a:r>
            <a:endParaRPr lang="en-US" altLang="ja-JP" dirty="0"/>
          </a:p>
          <a:p>
            <a:pPr marL="914400" lvl="1" indent="-514350">
              <a:buFont typeface="+mj-lt"/>
              <a:buAutoNum type="arabicPeriod"/>
            </a:pPr>
            <a:r>
              <a:rPr lang="ja-JP" altLang="en-US" dirty="0"/>
              <a:t>あたる奴が居るならば、自分が当たっても不思議ではないと思ってしまう事はないか？</a:t>
            </a:r>
            <a:endParaRPr lang="en-US" altLang="ja-JP" dirty="0"/>
          </a:p>
          <a:p>
            <a:pPr marL="914400" lvl="1" indent="-514350">
              <a:buFont typeface="+mj-lt"/>
              <a:buAutoNum type="arabicPeriod"/>
            </a:pPr>
            <a:endParaRPr lang="en-US" altLang="ja-JP" dirty="0"/>
          </a:p>
        </p:txBody>
      </p:sp>
    </p:spTree>
    <p:extLst>
      <p:ext uri="{BB962C8B-B14F-4D97-AF65-F5344CB8AC3E}">
        <p14:creationId xmlns:p14="http://schemas.microsoft.com/office/powerpoint/2010/main" val="19645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確率現象に一喜一憂</a:t>
            </a:r>
          </a:p>
        </p:txBody>
      </p:sp>
      <p:sp>
        <p:nvSpPr>
          <p:cNvPr id="3" name="コンテンツ プレースホルダ 2"/>
          <p:cNvSpPr>
            <a:spLocks noGrp="1"/>
          </p:cNvSpPr>
          <p:nvPr>
            <p:ph idx="1"/>
          </p:nvPr>
        </p:nvSpPr>
        <p:spPr>
          <a:xfrm>
            <a:off x="457200" y="1600200"/>
            <a:ext cx="8229600" cy="5069160"/>
          </a:xfrm>
        </p:spPr>
        <p:txBody>
          <a:bodyPr>
            <a:normAutofit fontScale="85000" lnSpcReduction="20000"/>
          </a:bodyPr>
          <a:lstStyle/>
          <a:p>
            <a:r>
              <a:rPr lang="ja-JP" altLang="en-US" dirty="0"/>
              <a:t>金儲けを狙っての</a:t>
            </a:r>
            <a:r>
              <a:rPr kumimoji="1" lang="ja-JP" altLang="en-US" dirty="0"/>
              <a:t>ギャンブル（ブラックジャック）。</a:t>
            </a:r>
            <a:endParaRPr kumimoji="1" lang="en-US" altLang="ja-JP" dirty="0"/>
          </a:p>
          <a:p>
            <a:r>
              <a:rPr lang="ja-JP" altLang="en-US" dirty="0"/>
              <a:t>株式などへの投資（資産運用）。</a:t>
            </a:r>
            <a:endParaRPr kumimoji="1" lang="en-US" altLang="ja-JP" dirty="0"/>
          </a:p>
          <a:p>
            <a:r>
              <a:rPr lang="ja-JP" altLang="en-US" dirty="0"/>
              <a:t>不慮の事故や病気に備える保険。</a:t>
            </a:r>
            <a:endParaRPr lang="en-US" altLang="ja-JP" dirty="0"/>
          </a:p>
          <a:p>
            <a:r>
              <a:rPr lang="ja-JP" altLang="en-US" dirty="0"/>
              <a:t>人生ゲームやバンカースなどのボードゲーム。</a:t>
            </a:r>
            <a:endParaRPr lang="en-US" altLang="ja-JP" dirty="0"/>
          </a:p>
          <a:p>
            <a:r>
              <a:rPr lang="ja-JP" altLang="en-US" dirty="0"/>
              <a:t>スポーツの応援（野球、バスケットボール、アメリカンフットボール）、プレーの精度が高いほどランダム性が人を惹きつける。２度と同じ流れの試合はない。</a:t>
            </a:r>
            <a:endParaRPr lang="en-US" altLang="ja-JP" dirty="0"/>
          </a:p>
          <a:p>
            <a:r>
              <a:rPr lang="ja-JP" altLang="en-US" dirty="0"/>
              <a:t>選挙の世論調査（スコットランド独立問題</a:t>
            </a:r>
            <a:r>
              <a:rPr lang="en-US" altLang="ja-JP" dirty="0"/>
              <a:t>, UK</a:t>
            </a:r>
            <a:r>
              <a:rPr lang="ja-JP" altLang="en-US" dirty="0"/>
              <a:t>の</a:t>
            </a:r>
            <a:r>
              <a:rPr lang="en-US" altLang="ja-JP" dirty="0"/>
              <a:t>EU</a:t>
            </a:r>
            <a:r>
              <a:rPr lang="ja-JP" altLang="en-US" dirty="0"/>
              <a:t>離脱問題</a:t>
            </a:r>
            <a:r>
              <a:rPr lang="en-US" altLang="ja-JP" dirty="0"/>
              <a:t>, </a:t>
            </a:r>
            <a:r>
              <a:rPr lang="ja-JP" altLang="en-US" dirty="0"/>
              <a:t>ケベック州独立問題）とその結果。</a:t>
            </a:r>
            <a:endParaRPr lang="en-US" altLang="ja-JP" dirty="0"/>
          </a:p>
          <a:p>
            <a:r>
              <a:rPr lang="ja-JP" altLang="en-US" dirty="0"/>
              <a:t>大谷選手のホームラン。</a:t>
            </a:r>
            <a:endParaRPr lang="en-US" altLang="ja-JP" dirty="0"/>
          </a:p>
          <a:p>
            <a:r>
              <a:rPr lang="ja-JP" altLang="en-US" dirty="0"/>
              <a:t>伝染病の拡大（</a:t>
            </a:r>
            <a:r>
              <a:rPr lang="en-US" altLang="ja-JP" dirty="0"/>
              <a:t>SARS</a:t>
            </a:r>
            <a:r>
              <a:rPr lang="ja-JP" altLang="en-US" dirty="0"/>
              <a:t>、エボラ熱、デング熱、はしか、風疹、新型コロナなど）。</a:t>
            </a:r>
            <a:endParaRPr lang="en-US" altLang="ja-JP" dirty="0"/>
          </a:p>
          <a:p>
            <a:r>
              <a:rPr lang="ja-JP" altLang="en-US" dirty="0"/>
              <a:t>台風・地震・津波などの自然災害。</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小さな確率に振り回される</a:t>
            </a:r>
            <a:br>
              <a:rPr lang="en-US" altLang="ja-JP" dirty="0"/>
            </a:br>
            <a:r>
              <a:rPr lang="ja-JP" altLang="en-US" dirty="0"/>
              <a:t>（カオス）</a:t>
            </a:r>
            <a:endParaRPr kumimoji="1" lang="ja-JP" altLang="en-US" dirty="0"/>
          </a:p>
        </p:txBody>
      </p:sp>
      <p:sp>
        <p:nvSpPr>
          <p:cNvPr id="3" name="コンテンツ プレースホルダ 2"/>
          <p:cNvSpPr>
            <a:spLocks noGrp="1"/>
          </p:cNvSpPr>
          <p:nvPr>
            <p:ph idx="1"/>
          </p:nvPr>
        </p:nvSpPr>
        <p:spPr>
          <a:xfrm>
            <a:off x="457200" y="1600200"/>
            <a:ext cx="8229600" cy="5069160"/>
          </a:xfrm>
        </p:spPr>
        <p:txBody>
          <a:bodyPr>
            <a:normAutofit fontScale="85000" lnSpcReduction="20000"/>
          </a:bodyPr>
          <a:lstStyle/>
          <a:p>
            <a:r>
              <a:rPr lang="ja-JP" altLang="en-US" dirty="0"/>
              <a:t>偶然が重なって予想もしない大事件（台風、新型インフルエンザの発生、地震、交通事故、集中豪雨）にまで発展することへの興味や不安（</a:t>
            </a:r>
            <a:r>
              <a:rPr lang="en-US" altLang="ja-JP" dirty="0"/>
              <a:t>butterfly effect)</a:t>
            </a:r>
            <a:r>
              <a:rPr lang="ja-JP" altLang="en-US" dirty="0"/>
              <a:t>。</a:t>
            </a:r>
            <a:endParaRPr lang="en-US" altLang="ja-JP" dirty="0"/>
          </a:p>
          <a:p>
            <a:r>
              <a:rPr lang="ja-JP" altLang="en-US" dirty="0"/>
              <a:t>ほんの小さな原因が、大きな災害・事件・事故・病気を引き起こしてしまい、人生を狂わせてしまう。</a:t>
            </a:r>
            <a:endParaRPr lang="en-US" altLang="ja-JP" dirty="0"/>
          </a:p>
          <a:p>
            <a:pPr lvl="1"/>
            <a:r>
              <a:rPr lang="ja-JP" altLang="en-US" dirty="0"/>
              <a:t>なぜ起こってしまったのか説明がつかず、また、責任を誰に求めていいのかさえ分からないことも多い。</a:t>
            </a:r>
            <a:endParaRPr lang="en-US" altLang="ja-JP" dirty="0"/>
          </a:p>
          <a:p>
            <a:pPr lvl="1"/>
            <a:r>
              <a:rPr lang="ja-JP" altLang="en-US" dirty="0"/>
              <a:t>社会や自然というシステムが発生させたものとしか言いようがない。</a:t>
            </a:r>
            <a:endParaRPr lang="en-US" altLang="ja-JP" dirty="0"/>
          </a:p>
          <a:p>
            <a:r>
              <a:rPr lang="ja-JP" altLang="en-US" dirty="0"/>
              <a:t>とても小さな確率で生起する重大事故はニュースとなる。</a:t>
            </a:r>
            <a:endParaRPr lang="en-US" altLang="ja-JP" dirty="0"/>
          </a:p>
          <a:p>
            <a:pPr lvl="1"/>
            <a:r>
              <a:rPr lang="ja-JP" altLang="en-US" dirty="0"/>
              <a:t>滋賀県での園児死亡事故。死者やその数が取り上げられるが、重い怪我の後遺症に苦しんでいる人々がいる。</a:t>
            </a:r>
            <a:r>
              <a:rPr lang="en-US" altLang="ja-JP" dirty="0"/>
              <a:t>JR</a:t>
            </a:r>
            <a:r>
              <a:rPr lang="ja-JP" altLang="en-US" dirty="0"/>
              <a:t>西の尼崎で起きた脱線事故がその一例。</a:t>
            </a:r>
            <a:endParaRPr lang="en-US" altLang="ja-JP" dirty="0"/>
          </a:p>
          <a:p>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宝くじの不思議</a:t>
            </a:r>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a:t>１枚</a:t>
            </a:r>
            <a:r>
              <a:rPr kumimoji="1" lang="en-US" altLang="ja-JP" dirty="0"/>
              <a:t>300</a:t>
            </a:r>
            <a:r>
              <a:rPr kumimoji="1" lang="ja-JP" altLang="en-US" dirty="0"/>
              <a:t>円の宝くじは、そのうち</a:t>
            </a:r>
            <a:r>
              <a:rPr lang="ja-JP" altLang="en-US" dirty="0"/>
              <a:t>約</a:t>
            </a:r>
            <a:r>
              <a:rPr kumimoji="1" lang="en-US" altLang="ja-JP" dirty="0"/>
              <a:t>135</a:t>
            </a:r>
            <a:r>
              <a:rPr kumimoji="1" lang="ja-JP" altLang="en-US" dirty="0"/>
              <a:t>円が賞金の分配に、残りの約</a:t>
            </a:r>
            <a:r>
              <a:rPr kumimoji="1" lang="en-US" altLang="ja-JP" dirty="0"/>
              <a:t>165</a:t>
            </a:r>
            <a:r>
              <a:rPr kumimoji="1" lang="ja-JP" altLang="en-US" dirty="0"/>
              <a:t>円が手数料や国・地方公共団体の取り分となる。</a:t>
            </a:r>
            <a:endParaRPr kumimoji="1" lang="en-US" altLang="ja-JP" dirty="0"/>
          </a:p>
          <a:p>
            <a:r>
              <a:rPr kumimoji="1" lang="ja-JP" altLang="en-US" dirty="0"/>
              <a:t>仮の話だが、何百億円を持っている大富豪がこの宝くじを買うとすれば、付ける値段は一枚当たりいくらになるだろうか。</a:t>
            </a:r>
            <a:endParaRPr kumimoji="1" lang="en-US" altLang="ja-JP" dirty="0"/>
          </a:p>
          <a:p>
            <a:pPr lvl="1"/>
            <a:r>
              <a:rPr kumimoji="1" lang="en-US" altLang="ja-JP" dirty="0"/>
              <a:t>135</a:t>
            </a:r>
            <a:r>
              <a:rPr kumimoji="1" lang="ja-JP" altLang="en-US" dirty="0"/>
              <a:t>円よりも大幅に安い値段でしか買わないだろう。</a:t>
            </a:r>
            <a:endParaRPr kumimoji="1" lang="en-US" altLang="ja-JP" dirty="0"/>
          </a:p>
          <a:p>
            <a:r>
              <a:rPr lang="ja-JP" altLang="en-US" dirty="0"/>
              <a:t>金持ちは不利な勝負をしない。</a:t>
            </a:r>
            <a:r>
              <a:rPr lang="ja-JP" altLang="en-US" dirty="0">
                <a:solidFill>
                  <a:srgbClr val="FF0000"/>
                </a:solidFill>
              </a:rPr>
              <a:t>期待値</a:t>
            </a:r>
            <a:r>
              <a:rPr lang="ja-JP" altLang="en-US" dirty="0"/>
              <a:t>の高い選択をする。</a:t>
            </a:r>
            <a:endParaRPr lang="en-US" altLang="ja-JP" dirty="0"/>
          </a:p>
          <a:p>
            <a:pPr lvl="1"/>
            <a:r>
              <a:rPr lang="ja-JP" altLang="en-US" dirty="0"/>
              <a:t>貧乏人は、きわめて小さい</a:t>
            </a:r>
            <a:r>
              <a:rPr lang="ja-JP" altLang="en-US" dirty="0">
                <a:solidFill>
                  <a:srgbClr val="FF0000"/>
                </a:solidFill>
              </a:rPr>
              <a:t>確率</a:t>
            </a:r>
            <a:r>
              <a:rPr lang="ja-JP" altLang="en-US" dirty="0"/>
              <a:t>に大金という夢を賭ける。</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自民党総裁選挙（選挙は面白い）</a:t>
            </a:r>
            <a:br>
              <a:rPr kumimoji="1" lang="en-US" altLang="ja-JP" dirty="0"/>
            </a:br>
            <a:r>
              <a:rPr lang="ja-JP" altLang="en-US" dirty="0"/>
              <a:t>予想外のことが起こる</a:t>
            </a:r>
            <a:r>
              <a:rPr kumimoji="1" lang="ja-JP" altLang="en-US" dirty="0"/>
              <a:t>　</a:t>
            </a:r>
          </a:p>
        </p:txBody>
      </p:sp>
      <p:sp>
        <p:nvSpPr>
          <p:cNvPr id="3" name="コンテンツ プレースホルダ 2"/>
          <p:cNvSpPr>
            <a:spLocks noGrp="1"/>
          </p:cNvSpPr>
          <p:nvPr>
            <p:ph idx="1"/>
          </p:nvPr>
        </p:nvSpPr>
        <p:spPr>
          <a:xfrm>
            <a:off x="457200" y="1600200"/>
            <a:ext cx="8435280" cy="4997152"/>
          </a:xfrm>
        </p:spPr>
        <p:txBody>
          <a:bodyPr>
            <a:normAutofit fontScale="85000" lnSpcReduction="20000"/>
          </a:bodyPr>
          <a:lstStyle/>
          <a:p>
            <a:r>
              <a:rPr kumimoji="1" lang="ja-JP" altLang="en-US" dirty="0"/>
              <a:t>石原氏</a:t>
            </a:r>
            <a:r>
              <a:rPr lang="ja-JP" altLang="en-US" dirty="0"/>
              <a:t> </a:t>
            </a:r>
            <a:r>
              <a:rPr lang="en-US" altLang="ja-JP" dirty="0"/>
              <a:t>VS </a:t>
            </a:r>
            <a:r>
              <a:rPr lang="ja-JP" altLang="en-US" dirty="0"/>
              <a:t>石破氏 が軸　</a:t>
            </a:r>
            <a:r>
              <a:rPr lang="en-US" altLang="ja-JP" dirty="0"/>
              <a:t>2012/9/14</a:t>
            </a:r>
          </a:p>
          <a:p>
            <a:pPr lvl="1"/>
            <a:r>
              <a:rPr lang="ja-JP" altLang="en-US" dirty="0"/>
              <a:t>実際の選挙までの間に、投票権を持つ人間で、どちらに投票するか決めかねている人も多い。</a:t>
            </a:r>
            <a:endParaRPr lang="en-US" altLang="ja-JP" dirty="0"/>
          </a:p>
          <a:p>
            <a:pPr lvl="1"/>
            <a:r>
              <a:rPr kumimoji="1" lang="ja-JP" altLang="en-US" dirty="0"/>
              <a:t>実際、誰が誰を支持しているのか、また（今後の報道等に触れ）どのように支持を変えるのか全く分からない。</a:t>
            </a:r>
            <a:endParaRPr kumimoji="1" lang="en-US" altLang="ja-JP" dirty="0"/>
          </a:p>
          <a:p>
            <a:r>
              <a:rPr kumimoji="1" lang="ja-JP" altLang="en-US" dirty="0"/>
              <a:t>結果的には安倍氏当選　</a:t>
            </a:r>
            <a:r>
              <a:rPr lang="en-US" altLang="ja-JP" dirty="0"/>
              <a:t>2012/9/27</a:t>
            </a:r>
          </a:p>
          <a:p>
            <a:pPr lvl="1"/>
            <a:r>
              <a:rPr kumimoji="1" lang="ja-JP" altLang="en-US" dirty="0"/>
              <a:t>谷垣氏を裏切った石原は長老たちの票をあつめた。</a:t>
            </a:r>
            <a:endParaRPr kumimoji="1" lang="en-US" altLang="ja-JP" dirty="0"/>
          </a:p>
          <a:p>
            <a:pPr lvl="1"/>
            <a:r>
              <a:rPr lang="ja-JP" altLang="en-US" dirty="0"/>
              <a:t>石原だけには勝たせたくない議員たちが、第一回の地方選挙で安倍氏に票を投じ、石原を落選させた。</a:t>
            </a:r>
            <a:endParaRPr kumimoji="1" lang="en-US" altLang="ja-JP" dirty="0"/>
          </a:p>
          <a:p>
            <a:pPr lvl="1"/>
            <a:r>
              <a:rPr lang="ja-JP" altLang="en-US" dirty="0"/>
              <a:t>第二回目の中央選挙では、安倍が石破を下して自民党主となった。</a:t>
            </a:r>
            <a:endParaRPr lang="en-US" altLang="ja-JP" dirty="0"/>
          </a:p>
          <a:p>
            <a:r>
              <a:rPr lang="ja-JP" altLang="en-US" dirty="0">
                <a:solidFill>
                  <a:srgbClr val="FF0000"/>
                </a:solidFill>
              </a:rPr>
              <a:t>三つ巴の戦いは面白い、格闘技、相撲</a:t>
            </a:r>
            <a:endParaRPr lang="en-US" altLang="ja-JP" dirty="0">
              <a:solidFill>
                <a:srgbClr val="FF0000"/>
              </a:solidFill>
            </a:endParaRPr>
          </a:p>
          <a:p>
            <a:pPr lvl="1"/>
            <a:r>
              <a:rPr lang="ja-JP" altLang="en-US" dirty="0"/>
              <a:t>弱者２人が結託して、強者をたたく。</a:t>
            </a:r>
            <a:endParaRPr lang="en-US" altLang="ja-JP" dirty="0"/>
          </a:p>
          <a:p>
            <a:pPr lvl="1"/>
            <a:r>
              <a:rPr lang="ja-JP" altLang="en-US" dirty="0"/>
              <a:t>そして残った</a:t>
            </a:r>
            <a:r>
              <a:rPr lang="en-US" altLang="ja-JP" dirty="0"/>
              <a:t>2</a:t>
            </a:r>
            <a:r>
              <a:rPr lang="ja-JP" altLang="en-US" dirty="0"/>
              <a:t>人の勝負が行われる。</a:t>
            </a:r>
            <a:endParaRPr lang="en-US" altLang="ja-JP" dirty="0"/>
          </a:p>
        </p:txBody>
      </p:sp>
    </p:spTree>
    <p:extLst>
      <p:ext uri="{BB962C8B-B14F-4D97-AF65-F5344CB8AC3E}">
        <p14:creationId xmlns:p14="http://schemas.microsoft.com/office/powerpoint/2010/main" val="163266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sz="4000" dirty="0"/>
              <a:t>国民はランダムを楽しんでる</a:t>
            </a:r>
            <a:br>
              <a:rPr lang="en-US" altLang="ja-JP" sz="4000" dirty="0"/>
            </a:br>
            <a:r>
              <a:rPr lang="ja-JP" altLang="en-US" sz="4000" dirty="0"/>
              <a:t>無知から生じるランダム</a:t>
            </a:r>
            <a:endParaRPr kumimoji="1" lang="ja-JP" altLang="en-US" dirty="0"/>
          </a:p>
        </p:txBody>
      </p:sp>
      <p:sp>
        <p:nvSpPr>
          <p:cNvPr id="3" name="コンテンツ プレースホルダ 2"/>
          <p:cNvSpPr>
            <a:spLocks noGrp="1"/>
          </p:cNvSpPr>
          <p:nvPr>
            <p:ph idx="1"/>
          </p:nvPr>
        </p:nvSpPr>
        <p:spPr>
          <a:xfrm>
            <a:off x="323528" y="1600200"/>
            <a:ext cx="8363272" cy="4853136"/>
          </a:xfrm>
        </p:spPr>
        <p:txBody>
          <a:bodyPr>
            <a:normAutofit fontScale="92500" lnSpcReduction="10000"/>
          </a:bodyPr>
          <a:lstStyle/>
          <a:p>
            <a:r>
              <a:rPr kumimoji="1" lang="ja-JP" altLang="en-US" dirty="0"/>
              <a:t>どっちの料理ショー（勝ち馬に乗れば、料理が食べられる）</a:t>
            </a:r>
            <a:endParaRPr kumimoji="1" lang="en-US" altLang="ja-JP" dirty="0"/>
          </a:p>
          <a:p>
            <a:r>
              <a:rPr lang="en-US" altLang="ja-JP" dirty="0"/>
              <a:t>TOKIO </a:t>
            </a:r>
            <a:r>
              <a:rPr lang="ja-JP" altLang="en-US" dirty="0"/>
              <a:t>のメントレ（希望が重複したら料理を食べることができない）</a:t>
            </a:r>
            <a:endParaRPr lang="en-US" altLang="ja-JP" dirty="0"/>
          </a:p>
          <a:p>
            <a:r>
              <a:rPr lang="ja-JP" altLang="en-US" dirty="0"/>
              <a:t>総選挙（水掛け論に一定の答えを与える）やジャンケン大会</a:t>
            </a:r>
            <a:endParaRPr lang="en-US" altLang="ja-JP" dirty="0"/>
          </a:p>
          <a:p>
            <a:r>
              <a:rPr lang="ja-JP" altLang="en-US" dirty="0"/>
              <a:t>ハンデ師の活躍：炎の体育会系、タテとホコ</a:t>
            </a:r>
            <a:endParaRPr lang="en-US" altLang="ja-JP" dirty="0"/>
          </a:p>
          <a:p>
            <a:r>
              <a:rPr lang="ja-JP" altLang="en-US" dirty="0"/>
              <a:t>高校野球甲子園大会</a:t>
            </a:r>
            <a:endParaRPr lang="en-US" altLang="ja-JP" dirty="0"/>
          </a:p>
          <a:p>
            <a:r>
              <a:rPr lang="ja-JP" altLang="en-US" dirty="0"/>
              <a:t>サッカー、野球などのスポーツの試合</a:t>
            </a:r>
            <a:endParaRPr lang="en-US" altLang="ja-JP" dirty="0"/>
          </a:p>
          <a:p>
            <a:r>
              <a:rPr lang="ja-JP" altLang="en-US" dirty="0"/>
              <a:t>「池の水ぜんぶ抜く」（テレビ東京）</a:t>
            </a:r>
            <a:endParaRPr lang="en-US" altLang="ja-JP" dirty="0"/>
          </a:p>
          <a:p>
            <a:endParaRPr lang="en-US" altLang="ja-JP" dirty="0"/>
          </a:p>
          <a:p>
            <a:endParaRPr lang="en-US" altLang="ja-JP" dirty="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CCBA7-18A4-4196-5381-3D8B38AD555E}"/>
              </a:ext>
            </a:extLst>
          </p:cNvPr>
          <p:cNvSpPr>
            <a:spLocks noGrp="1"/>
          </p:cNvSpPr>
          <p:nvPr>
            <p:ph type="title"/>
          </p:nvPr>
        </p:nvSpPr>
        <p:spPr/>
        <p:txBody>
          <a:bodyPr>
            <a:normAutofit fontScale="90000"/>
          </a:bodyPr>
          <a:lstStyle/>
          <a:p>
            <a:r>
              <a:rPr kumimoji="1" lang="ja-JP" altLang="en-US" dirty="0"/>
              <a:t>高市議員は総理大臣になれるか？</a:t>
            </a:r>
          </a:p>
        </p:txBody>
      </p:sp>
      <p:sp>
        <p:nvSpPr>
          <p:cNvPr id="3" name="コンテンツ プレースホルダー 2">
            <a:extLst>
              <a:ext uri="{FF2B5EF4-FFF2-40B4-BE49-F238E27FC236}">
                <a16:creationId xmlns:a16="http://schemas.microsoft.com/office/drawing/2014/main" id="{3BE0FD40-B4C4-FB0D-3B72-D3FB6E6AF0CB}"/>
              </a:ext>
            </a:extLst>
          </p:cNvPr>
          <p:cNvSpPr>
            <a:spLocks noGrp="1"/>
          </p:cNvSpPr>
          <p:nvPr>
            <p:ph idx="1"/>
          </p:nvPr>
        </p:nvSpPr>
        <p:spPr>
          <a:xfrm>
            <a:off x="457200" y="1556792"/>
            <a:ext cx="8229600" cy="4525963"/>
          </a:xfrm>
        </p:spPr>
        <p:txBody>
          <a:bodyPr>
            <a:normAutofit lnSpcReduction="10000"/>
          </a:bodyPr>
          <a:lstStyle/>
          <a:p>
            <a:r>
              <a:rPr kumimoji="1" lang="ja-JP" altLang="en-US" dirty="0"/>
              <a:t>評判のいい議員だが、付き合いが悪いとの悪評もあり、なれないという人もいる。</a:t>
            </a:r>
            <a:endParaRPr kumimoji="1" lang="en-US" altLang="ja-JP" dirty="0"/>
          </a:p>
          <a:p>
            <a:r>
              <a:rPr lang="ja-JP" altLang="en-US" dirty="0"/>
              <a:t>しかし、付き合いが悪いというのは欠点なのだろうか？</a:t>
            </a:r>
            <a:endParaRPr lang="en-US" altLang="ja-JP" dirty="0"/>
          </a:p>
          <a:p>
            <a:r>
              <a:rPr kumimoji="1" lang="ja-JP" altLang="en-US" dirty="0"/>
              <a:t>付き合いが悪いというのは、男社会での価値観であり、女性の社会進出を邪魔している</a:t>
            </a:r>
            <a:r>
              <a:rPr lang="ja-JP" altLang="en-US" dirty="0"/>
              <a:t>のではないか</a:t>
            </a:r>
            <a:r>
              <a:rPr kumimoji="1" lang="ja-JP" altLang="en-US" dirty="0"/>
              <a:t>。</a:t>
            </a:r>
            <a:endParaRPr kumimoji="1" lang="en-US" altLang="ja-JP" dirty="0"/>
          </a:p>
          <a:p>
            <a:r>
              <a:rPr kumimoji="1" lang="ja-JP" altLang="en-US" dirty="0"/>
              <a:t>就業時間が終われば、あとは自由であることが日本の職場には少ない。</a:t>
            </a:r>
            <a:endParaRPr kumimoji="1" lang="en-US" altLang="ja-JP" dirty="0"/>
          </a:p>
        </p:txBody>
      </p:sp>
    </p:spTree>
    <p:extLst>
      <p:ext uri="{BB962C8B-B14F-4D97-AF65-F5344CB8AC3E}">
        <p14:creationId xmlns:p14="http://schemas.microsoft.com/office/powerpoint/2010/main" val="3065506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もっと確率ゲームを自由に楽しめないか？</a:t>
            </a:r>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a:t>なぜパチンコは合法で、カジノやブックメーカーが非合法なのか？</a:t>
            </a:r>
            <a:endParaRPr kumimoji="1" lang="en-US" altLang="ja-JP" dirty="0"/>
          </a:p>
          <a:p>
            <a:pPr lvl="1"/>
            <a:r>
              <a:rPr lang="ja-JP" altLang="en-US" dirty="0"/>
              <a:t>国民が興味を持つ対象を賭けの材料にできないか？例えば７月の参議院選とその後の党の離合。</a:t>
            </a:r>
            <a:endParaRPr kumimoji="1" lang="en-US" altLang="ja-JP" dirty="0"/>
          </a:p>
          <a:p>
            <a:r>
              <a:rPr lang="ja-JP" altLang="en-US" dirty="0"/>
              <a:t>カジノは確率法則を利用して儲ける。カジノが計算通り儲けるためには、可能な限りランダムを実現するしかない。</a:t>
            </a:r>
            <a:endParaRPr lang="en-US" altLang="ja-JP" dirty="0"/>
          </a:p>
          <a:p>
            <a:pPr lvl="1"/>
            <a:r>
              <a:rPr kumimoji="1" lang="ja-JP" altLang="en-US" dirty="0"/>
              <a:t>一定以上の偏りのあるルーレットを使っているとカジノは破産する。</a:t>
            </a:r>
            <a:endParaRPr kumimoji="1" lang="en-US" altLang="ja-JP" dirty="0"/>
          </a:p>
          <a:p>
            <a:pPr lvl="1"/>
            <a:r>
              <a:rPr lang="ja-JP" altLang="en-US" dirty="0"/>
              <a:t>サイコロはそれぞれの目が出る確率が</a:t>
            </a:r>
            <a:r>
              <a:rPr lang="en-US" altLang="ja-JP" dirty="0"/>
              <a:t>1/6</a:t>
            </a:r>
            <a:r>
              <a:rPr lang="ja-JP" altLang="en-US" dirty="0"/>
              <a:t>になるよう均一に作る。</a:t>
            </a:r>
            <a:endParaRPr kumimoji="1" lang="en-US" altLang="ja-JP" dirty="0"/>
          </a:p>
          <a:p>
            <a:endParaRPr kumimoji="1" lang="en-US" altLang="ja-JP" dirty="0"/>
          </a:p>
          <a:p>
            <a:endParaRPr kumimoji="1"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内容</a:t>
            </a:r>
            <a:endParaRPr kumimoji="1" lang="ja-JP" altLang="en-US" dirty="0"/>
          </a:p>
        </p:txBody>
      </p:sp>
      <p:sp>
        <p:nvSpPr>
          <p:cNvPr id="3" name="コンテンツ プレースホルダ 2"/>
          <p:cNvSpPr>
            <a:spLocks noGrp="1"/>
          </p:cNvSpPr>
          <p:nvPr>
            <p:ph idx="1"/>
          </p:nvPr>
        </p:nvSpPr>
        <p:spPr>
          <a:xfrm>
            <a:off x="467544" y="1484784"/>
            <a:ext cx="8229600" cy="5040560"/>
          </a:xfrm>
        </p:spPr>
        <p:txBody>
          <a:bodyPr>
            <a:normAutofit fontScale="77500" lnSpcReduction="20000"/>
          </a:bodyPr>
          <a:lstStyle/>
          <a:p>
            <a:r>
              <a:rPr kumimoji="1" lang="ja-JP" altLang="en-US" dirty="0"/>
              <a:t>確率法則は目には見えないが、物理法則や生物法則と同様に、</a:t>
            </a:r>
            <a:r>
              <a:rPr lang="ja-JP" altLang="en-US" dirty="0"/>
              <a:t>確実に働いている。それは長期間にわたり観察してみるとよくわかる</a:t>
            </a:r>
            <a:r>
              <a:rPr kumimoji="1" lang="ja-JP" altLang="en-US" dirty="0"/>
              <a:t>。</a:t>
            </a:r>
            <a:endParaRPr kumimoji="1" lang="en-US" altLang="ja-JP" dirty="0"/>
          </a:p>
          <a:p>
            <a:r>
              <a:rPr kumimoji="1" lang="ja-JP" altLang="en-US" dirty="0"/>
              <a:t>確率統計の考え方をテキストに沿って講義してゆく。（アメリカと日本では</a:t>
            </a:r>
            <a:r>
              <a:rPr lang="ja-JP" altLang="en-US" dirty="0"/>
              <a:t>生活習慣が違うので</a:t>
            </a:r>
            <a:r>
              <a:rPr kumimoji="1" lang="ja-JP" altLang="en-US" dirty="0"/>
              <a:t>、例や確率の大小などの調整が必要となる。）</a:t>
            </a:r>
            <a:endParaRPr kumimoji="1" lang="en-US" altLang="ja-JP" dirty="0"/>
          </a:p>
          <a:p>
            <a:r>
              <a:rPr lang="ja-JP" altLang="en-US" dirty="0"/>
              <a:t>文系の人には、</a:t>
            </a:r>
            <a:r>
              <a:rPr kumimoji="1" lang="ja-JP" altLang="en-US" dirty="0"/>
              <a:t>正確な確率計算は要求しない。しかし、確率現象に対する常識的な判断は必要になる。</a:t>
            </a:r>
            <a:endParaRPr kumimoji="1" lang="en-US" altLang="ja-JP" dirty="0"/>
          </a:p>
          <a:p>
            <a:r>
              <a:rPr kumimoji="1" lang="ja-JP" altLang="en-US" dirty="0"/>
              <a:t>講義の中では、順列・組合せの数を用いて説明することもある。</a:t>
            </a:r>
            <a:endParaRPr kumimoji="1" lang="en-US" altLang="ja-JP" dirty="0"/>
          </a:p>
          <a:p>
            <a:r>
              <a:rPr lang="ja-JP" altLang="en-US" dirty="0"/>
              <a:t>講義外で、コインやサイコロ（ボードゲーム）、カードで実験することや、スポーツ（勝負）に親しむ姿勢が大切である</a:t>
            </a:r>
            <a:r>
              <a:rPr lang="ja-JP" altLang="en-US"/>
              <a:t>。違法カジノはだめ。</a:t>
            </a:r>
            <a:endParaRPr kumimoji="1" lang="en-US" altLang="ja-JP" dirty="0"/>
          </a:p>
          <a:p>
            <a:r>
              <a:rPr lang="ja-JP" altLang="en-US" dirty="0"/>
              <a:t>試験は、論述問題（１０問中５問選択）とする．</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67DFE3-85B9-2475-AA58-654536D2D4B0}"/>
              </a:ext>
            </a:extLst>
          </p:cNvPr>
          <p:cNvSpPr>
            <a:spLocks noGrp="1"/>
          </p:cNvSpPr>
          <p:nvPr>
            <p:ph type="title"/>
          </p:nvPr>
        </p:nvSpPr>
        <p:spPr/>
        <p:txBody>
          <a:bodyPr>
            <a:normAutofit fontScale="90000"/>
          </a:bodyPr>
          <a:lstStyle/>
          <a:p>
            <a:r>
              <a:rPr kumimoji="1" lang="ja-JP" altLang="en-US" dirty="0"/>
              <a:t>統合型リゾート施設（</a:t>
            </a:r>
            <a:r>
              <a:rPr kumimoji="1" lang="en-US" altLang="ja-JP" dirty="0"/>
              <a:t>IR</a:t>
            </a:r>
            <a:r>
              <a:rPr kumimoji="1" lang="ja-JP" altLang="en-US" dirty="0"/>
              <a:t>）ならば、</a:t>
            </a:r>
            <a:br>
              <a:rPr kumimoji="1" lang="en-US" altLang="ja-JP" dirty="0"/>
            </a:br>
            <a:r>
              <a:rPr kumimoji="1" lang="ja-JP" altLang="en-US" dirty="0"/>
              <a:t>カジノを経営できる</a:t>
            </a:r>
          </a:p>
        </p:txBody>
      </p:sp>
      <p:sp>
        <p:nvSpPr>
          <p:cNvPr id="3" name="コンテンツ プレースホルダー 2">
            <a:extLst>
              <a:ext uri="{FF2B5EF4-FFF2-40B4-BE49-F238E27FC236}">
                <a16:creationId xmlns:a16="http://schemas.microsoft.com/office/drawing/2014/main" id="{1CC0A751-3F46-1F3D-9A38-38BF0D402F6F}"/>
              </a:ext>
            </a:extLst>
          </p:cNvPr>
          <p:cNvSpPr>
            <a:spLocks noGrp="1"/>
          </p:cNvSpPr>
          <p:nvPr>
            <p:ph idx="1"/>
          </p:nvPr>
        </p:nvSpPr>
        <p:spPr/>
        <p:txBody>
          <a:bodyPr>
            <a:normAutofit fontScale="92500"/>
          </a:bodyPr>
          <a:lstStyle/>
          <a:p>
            <a:r>
              <a:rPr kumimoji="1" lang="ja-JP" altLang="en-US" dirty="0"/>
              <a:t>海外とは言えオンラインカジノは、</a:t>
            </a:r>
            <a:r>
              <a:rPr lang="ja-JP" altLang="en-US" dirty="0"/>
              <a:t>違法である</a:t>
            </a:r>
            <a:r>
              <a:rPr kumimoji="1" lang="ja-JP" altLang="en-US" dirty="0"/>
              <a:t>に</a:t>
            </a:r>
            <a:r>
              <a:rPr kumimoji="1" lang="ja-JP" altLang="en-US"/>
              <a:t>ある。</a:t>
            </a:r>
            <a:endParaRPr kumimoji="1" lang="en-US" altLang="ja-JP" dirty="0"/>
          </a:p>
          <a:p>
            <a:r>
              <a:rPr lang="ja-JP" altLang="en-US" dirty="0"/>
              <a:t>日本の富裕層が海外でカジノに行くとき、カジノの儲けは日本から出てゆくお金である。</a:t>
            </a:r>
            <a:endParaRPr lang="en-US" altLang="ja-JP" dirty="0"/>
          </a:p>
          <a:p>
            <a:r>
              <a:rPr kumimoji="1" lang="ja-JP" altLang="en-US" dirty="0"/>
              <a:t>その金を引き留めようとしているのではないか。</a:t>
            </a:r>
            <a:endParaRPr lang="en-US" altLang="ja-JP" dirty="0"/>
          </a:p>
          <a:p>
            <a:r>
              <a:rPr kumimoji="1" lang="ja-JP" altLang="en-US" dirty="0"/>
              <a:t>新たなギャンブル中毒者の出現を懸念する人も多いが、賭け事を法律で定めて、それを満たせばカジノを経営することができるようにすべきではないか？なにかできない裏事情があるのか？</a:t>
            </a:r>
            <a:endParaRPr kumimoji="1" lang="en-US" altLang="ja-JP" dirty="0"/>
          </a:p>
        </p:txBody>
      </p:sp>
    </p:spTree>
    <p:extLst>
      <p:ext uri="{BB962C8B-B14F-4D97-AF65-F5344CB8AC3E}">
        <p14:creationId xmlns:p14="http://schemas.microsoft.com/office/powerpoint/2010/main" val="26323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カジノでギャンブル</a:t>
            </a:r>
            <a:br>
              <a:rPr kumimoji="1" lang="en-US" altLang="ja-JP" dirty="0"/>
            </a:br>
            <a:r>
              <a:rPr lang="ja-JP" altLang="en-US" dirty="0"/>
              <a:t>（「大数の法則」に従う）</a:t>
            </a:r>
            <a:endParaRPr kumimoji="1" lang="ja-JP" altLang="en-US" dirty="0"/>
          </a:p>
        </p:txBody>
      </p:sp>
      <p:sp>
        <p:nvSpPr>
          <p:cNvPr id="3" name="コンテンツ プレースホルダ 2"/>
          <p:cNvSpPr>
            <a:spLocks noGrp="1"/>
          </p:cNvSpPr>
          <p:nvPr>
            <p:ph idx="1"/>
          </p:nvPr>
        </p:nvSpPr>
        <p:spPr>
          <a:xfrm>
            <a:off x="457200" y="1600200"/>
            <a:ext cx="8229600" cy="4983162"/>
          </a:xfrm>
        </p:spPr>
        <p:txBody>
          <a:bodyPr>
            <a:normAutofit fontScale="85000" lnSpcReduction="10000"/>
          </a:bodyPr>
          <a:lstStyle/>
          <a:p>
            <a:r>
              <a:rPr lang="ja-JP" altLang="en-US" dirty="0"/>
              <a:t>目には見えないけれど、確率法則は賭けを支配する。誰も例外にはなれない。</a:t>
            </a:r>
            <a:endParaRPr lang="en-US" altLang="ja-JP" dirty="0"/>
          </a:p>
          <a:p>
            <a:r>
              <a:rPr lang="ja-JP" altLang="en-US" dirty="0"/>
              <a:t>長期的にはカジノが必ず利益を上げる構造になっている。</a:t>
            </a:r>
            <a:endParaRPr lang="en-US" altLang="ja-JP" dirty="0"/>
          </a:p>
          <a:p>
            <a:r>
              <a:rPr lang="ja-JP" altLang="en-US" dirty="0"/>
              <a:t>カジノにはまって負け、それをカジノで取り戻すなどと考えてはいけない。</a:t>
            </a:r>
            <a:endParaRPr lang="en-US" altLang="ja-JP" dirty="0"/>
          </a:p>
          <a:p>
            <a:r>
              <a:rPr lang="ja-JP" altLang="en-US" dirty="0"/>
              <a:t>また、ブックメーカー相手に、有利な勝負を期待してはいけない。</a:t>
            </a:r>
            <a:endParaRPr lang="en-US" altLang="ja-JP" dirty="0"/>
          </a:p>
          <a:p>
            <a:r>
              <a:rPr lang="ja-JP" altLang="en-US" dirty="0"/>
              <a:t>ブラックジャックだけは別であるという説があるが、プレーヤーに選択肢があるので、確率を計算できない。</a:t>
            </a:r>
            <a:endParaRPr lang="en-US" altLang="ja-JP" dirty="0"/>
          </a:p>
          <a:p>
            <a:r>
              <a:rPr lang="ja-JP" altLang="en-US" dirty="0"/>
              <a:t>ブラックジャックだけは、戦略を行使できるが、他のゲームでは戦略を持っても意味はない。</a:t>
            </a:r>
            <a:endParaRPr lang="en-US" altLang="ja-JP" dirty="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結果が確定してないものはすべて確率現象である。</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確率現象に対応するには、確率やランダム性、不確実性の法則を知る</a:t>
            </a:r>
            <a:r>
              <a:rPr lang="ja-JP" altLang="en-US" dirty="0"/>
              <a:t>こと。それによって、</a:t>
            </a:r>
            <a:r>
              <a:rPr kumimoji="1" lang="ja-JP" altLang="en-US" dirty="0"/>
              <a:t>よりよい決断を行い、自分を取り巻く世界をもっと鮮明に理解できるようになる。</a:t>
            </a:r>
            <a:endParaRPr kumimoji="1" lang="en-US" altLang="ja-JP" dirty="0"/>
          </a:p>
          <a:p>
            <a:r>
              <a:rPr kumimoji="1" lang="ja-JP" altLang="en-US" dirty="0"/>
              <a:t>単純な確率計算をするだけでも、ランダム性が客観的に捉えられ、ストレスが減り、取るべき選択肢が明確になる。</a:t>
            </a:r>
            <a:endParaRPr kumimoji="1" lang="en-US" altLang="ja-JP" dirty="0"/>
          </a:p>
          <a:p>
            <a:r>
              <a:rPr kumimoji="1" lang="ja-JP" altLang="en-US" dirty="0"/>
              <a:t>「ランダム性に対する、不合理で感情的な反応」とは無縁の、合理的な思考に基づいた「確率の観点」が身に</a:t>
            </a:r>
            <a:r>
              <a:rPr lang="ja-JP" altLang="en-US" dirty="0"/>
              <a:t>付く</a:t>
            </a:r>
            <a:r>
              <a:rPr kumimoji="1" lang="ja-JP" altLang="en-US" dirty="0"/>
              <a:t>からだ。（教科書</a:t>
            </a:r>
            <a:r>
              <a:rPr kumimoji="1" lang="en-US" altLang="ja-JP" dirty="0"/>
              <a:t>22</a:t>
            </a:r>
            <a:r>
              <a:rPr kumimoji="1" lang="ja-JP" altLang="en-US" dirty="0"/>
              <a:t>ページ）</a:t>
            </a:r>
          </a:p>
        </p:txBody>
      </p:sp>
    </p:spTree>
    <p:extLst>
      <p:ext uri="{BB962C8B-B14F-4D97-AF65-F5344CB8AC3E}">
        <p14:creationId xmlns:p14="http://schemas.microsoft.com/office/powerpoint/2010/main" val="393050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このテキストを読んで分かること</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（第</a:t>
            </a:r>
            <a:r>
              <a:rPr kumimoji="1" lang="en-US" altLang="ja-JP" dirty="0"/>
              <a:t>6</a:t>
            </a:r>
            <a:r>
              <a:rPr kumimoji="1" lang="ja-JP" altLang="en-US" dirty="0"/>
              <a:t>章）海外旅行の計画を立てているとき、目的地ではテロ</a:t>
            </a:r>
            <a:r>
              <a:rPr lang="ja-JP" altLang="en-US" dirty="0"/>
              <a:t>が発生しているという報道があったので迷っている。それでも行くべきか？</a:t>
            </a:r>
            <a:endParaRPr lang="en-US" altLang="ja-JP" dirty="0"/>
          </a:p>
          <a:p>
            <a:r>
              <a:rPr kumimoji="1" lang="ja-JP" altLang="en-US" dirty="0"/>
              <a:t>（第</a:t>
            </a:r>
            <a:r>
              <a:rPr kumimoji="1" lang="en-US" altLang="ja-JP" dirty="0"/>
              <a:t>12</a:t>
            </a:r>
            <a:r>
              <a:rPr kumimoji="1" lang="ja-JP" altLang="en-US" dirty="0"/>
              <a:t>章</a:t>
            </a:r>
            <a:r>
              <a:rPr lang="ja-JP" altLang="en-US" dirty="0"/>
              <a:t>）</a:t>
            </a:r>
            <a:r>
              <a:rPr kumimoji="1" lang="ja-JP" altLang="en-US" dirty="0"/>
              <a:t>インターネットで安全に金銭取引するために秘密の暗号が必要になった。</a:t>
            </a:r>
            <a:endParaRPr kumimoji="1" lang="en-US" altLang="ja-JP" dirty="0"/>
          </a:p>
          <a:p>
            <a:r>
              <a:rPr lang="ja-JP" altLang="en-US" dirty="0"/>
              <a:t>（第</a:t>
            </a:r>
            <a:r>
              <a:rPr lang="en-US" altLang="ja-JP" dirty="0"/>
              <a:t>12</a:t>
            </a:r>
            <a:r>
              <a:rPr lang="ja-JP" altLang="en-US" dirty="0"/>
              <a:t>章）データを熟知して戦う相手と、知恵比べする羽目になったけれど、裏をかかれたくない。</a:t>
            </a:r>
            <a:endParaRPr lang="en-US" altLang="ja-JP" dirty="0"/>
          </a:p>
          <a:p>
            <a:r>
              <a:rPr kumimoji="1" lang="ja-JP" altLang="en-US" dirty="0"/>
              <a:t>（第</a:t>
            </a:r>
            <a:r>
              <a:rPr kumimoji="1" lang="en-US" altLang="ja-JP" dirty="0"/>
              <a:t>5</a:t>
            </a:r>
            <a:r>
              <a:rPr kumimoji="1" lang="ja-JP" altLang="en-US" dirty="0"/>
              <a:t>章）「犯罪率が手をつけられないほど高くなってきており、犯罪撲滅にもっと予算が必要だ」と、地元の警察本部長や政治家が口をそろえて訴える。</a:t>
            </a:r>
          </a:p>
        </p:txBody>
      </p:sp>
    </p:spTree>
    <p:extLst>
      <p:ext uri="{BB962C8B-B14F-4D97-AF65-F5344CB8AC3E}">
        <p14:creationId xmlns:p14="http://schemas.microsoft.com/office/powerpoint/2010/main" val="1887325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このテキストを読んで分かること</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lang="ja-JP" altLang="en-US" dirty="0"/>
              <a:t>（第</a:t>
            </a:r>
            <a:r>
              <a:rPr lang="en-US" altLang="ja-JP" dirty="0"/>
              <a:t>6</a:t>
            </a:r>
            <a:r>
              <a:rPr lang="ja-JP" altLang="en-US" dirty="0"/>
              <a:t>章）</a:t>
            </a:r>
            <a:r>
              <a:rPr kumimoji="1" lang="ja-JP" altLang="en-US" dirty="0"/>
              <a:t>職場の会計部にいるかわいい女の子をデートに誘いたいけれど、断られるのではないか、ひょっとしたら苦情さえ言われるのではないかと気に病んでいる。</a:t>
            </a:r>
            <a:endParaRPr kumimoji="1" lang="en-US" altLang="ja-JP" dirty="0"/>
          </a:p>
          <a:p>
            <a:r>
              <a:rPr lang="ja-JP" altLang="en-US" dirty="0"/>
              <a:t>（第</a:t>
            </a:r>
            <a:r>
              <a:rPr lang="en-US" altLang="ja-JP" dirty="0"/>
              <a:t>7</a:t>
            </a:r>
            <a:r>
              <a:rPr lang="ja-JP" altLang="en-US" dirty="0"/>
              <a:t>章）最新の医療研究で、効果が確かめられた薬を服用するように医師に言われた。</a:t>
            </a:r>
            <a:endParaRPr lang="en-US" altLang="ja-JP" dirty="0"/>
          </a:p>
          <a:p>
            <a:r>
              <a:rPr kumimoji="1" lang="ja-JP" altLang="en-US" dirty="0"/>
              <a:t>（第</a:t>
            </a:r>
            <a:r>
              <a:rPr kumimoji="1" lang="en-US" altLang="ja-JP" dirty="0"/>
              <a:t>8</a:t>
            </a:r>
            <a:r>
              <a:rPr kumimoji="1" lang="ja-JP" altLang="en-US" dirty="0"/>
              <a:t>章）仕事のライバルに、お前がビジネスで成功するわけがない。雷に打たれる可能性の方が、よっぽど高いだろうと小馬鹿にされた。</a:t>
            </a:r>
          </a:p>
        </p:txBody>
      </p:sp>
    </p:spTree>
    <p:extLst>
      <p:ext uri="{BB962C8B-B14F-4D97-AF65-F5344CB8AC3E}">
        <p14:creationId xmlns:p14="http://schemas.microsoft.com/office/powerpoint/2010/main" val="1169283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このテキストを読んで分かること</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（第</a:t>
            </a:r>
            <a:r>
              <a:rPr kumimoji="1" lang="en-US" altLang="ja-JP" dirty="0"/>
              <a:t>15</a:t>
            </a:r>
            <a:r>
              <a:rPr kumimoji="1" lang="ja-JP" altLang="en-US" dirty="0"/>
              <a:t>章）スパムメールが余りに多いのにうんざりし、なんとかブロックする方法はないかと思うがどうすればよいか。</a:t>
            </a:r>
            <a:endParaRPr kumimoji="1" lang="en-US" altLang="ja-JP" dirty="0"/>
          </a:p>
          <a:p>
            <a:r>
              <a:rPr lang="ja-JP" altLang="en-US" dirty="0"/>
              <a:t>（第</a:t>
            </a:r>
            <a:r>
              <a:rPr lang="en-US" altLang="ja-JP" dirty="0"/>
              <a:t>2</a:t>
            </a:r>
            <a:r>
              <a:rPr lang="ja-JP" altLang="en-US" dirty="0"/>
              <a:t>章）ある日、髪をグリーンに染めた人を三人も見かけた。これは新しいトレンドか？</a:t>
            </a:r>
            <a:endParaRPr lang="en-US" altLang="ja-JP" dirty="0"/>
          </a:p>
          <a:p>
            <a:r>
              <a:rPr kumimoji="1" lang="ja-JP" altLang="en-US" dirty="0"/>
              <a:t>（第</a:t>
            </a:r>
            <a:r>
              <a:rPr kumimoji="1" lang="en-US" altLang="ja-JP" dirty="0"/>
              <a:t>14</a:t>
            </a:r>
            <a:r>
              <a:rPr kumimoji="1" lang="ja-JP" altLang="en-US" dirty="0"/>
              <a:t>章）友人からいわゆる「モンティ・ホール」問題をつきつけられた。</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221768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このテキストを読んで分かること</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（第</a:t>
            </a:r>
            <a:r>
              <a:rPr kumimoji="1" lang="en-US" altLang="ja-JP" dirty="0"/>
              <a:t>12</a:t>
            </a:r>
            <a:r>
              <a:rPr kumimoji="1" lang="ja-JP" altLang="en-US" dirty="0"/>
              <a:t>章）科学者やエンジニアは、橋の建設や医療研究、天気予報そして核反応炉の設計などに必要とされる複雑な数値計算を、どうやって</a:t>
            </a:r>
            <a:r>
              <a:rPr lang="ja-JP" altLang="en-US" dirty="0"/>
              <a:t>行う</a:t>
            </a:r>
            <a:r>
              <a:rPr kumimoji="1" lang="ja-JP" altLang="en-US" dirty="0"/>
              <a:t>のだろうか？</a:t>
            </a:r>
            <a:endParaRPr kumimoji="1" lang="en-US" altLang="ja-JP" dirty="0"/>
          </a:p>
          <a:p>
            <a:r>
              <a:rPr lang="ja-JP" altLang="en-US" dirty="0"/>
              <a:t>（第</a:t>
            </a:r>
            <a:r>
              <a:rPr lang="en-US" altLang="ja-JP" dirty="0"/>
              <a:t>4</a:t>
            </a:r>
            <a:r>
              <a:rPr lang="ja-JP" altLang="en-US" dirty="0"/>
              <a:t>章）金を賭けるポーカーではどのような推測をすればよいのか、あるいはボードゲームの「モノポリー」で家を何軒買えばよいのか。</a:t>
            </a:r>
            <a:endParaRPr kumimoji="1" lang="ja-JP" altLang="en-US" dirty="0"/>
          </a:p>
        </p:txBody>
      </p:sp>
    </p:spTree>
    <p:extLst>
      <p:ext uri="{BB962C8B-B14F-4D97-AF65-F5344CB8AC3E}">
        <p14:creationId xmlns:p14="http://schemas.microsoft.com/office/powerpoint/2010/main" val="2674601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不確実な出来事の</a:t>
            </a:r>
            <a:r>
              <a:rPr kumimoji="1" lang="ja-JP" altLang="en-US"/>
              <a:t>結果を、確実</a:t>
            </a:r>
            <a:r>
              <a:rPr kumimoji="1" lang="ja-JP" altLang="en-US" dirty="0"/>
              <a:t>に予測することは無理とはいえ、</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少なくとも不確実性そのものを理解することはできる（確実な出来事はない）。</a:t>
            </a:r>
            <a:endParaRPr kumimoji="1" lang="en-US" altLang="ja-JP" dirty="0"/>
          </a:p>
          <a:p>
            <a:r>
              <a:rPr lang="ja-JP" altLang="en-US" dirty="0"/>
              <a:t>確実を求めると、ロクなことはない。</a:t>
            </a:r>
            <a:endParaRPr kumimoji="1" lang="en-US" altLang="ja-JP" dirty="0"/>
          </a:p>
          <a:p>
            <a:r>
              <a:rPr kumimoji="1" lang="ja-JP" altLang="en-US" dirty="0"/>
              <a:t>本書では多くの事象の確率を取り上げる。</a:t>
            </a:r>
            <a:endParaRPr kumimoji="1" lang="en-US" altLang="ja-JP" dirty="0"/>
          </a:p>
          <a:p>
            <a:r>
              <a:rPr kumimoji="1" lang="ja-JP" altLang="en-US" dirty="0"/>
              <a:t>さまざまな結果が現れる可能性についてロジカルに考えることで、より賢明な決断を行い、人生をより深く理解することができる。</a:t>
            </a:r>
            <a:endParaRPr kumimoji="1" lang="en-US" altLang="ja-JP" dirty="0"/>
          </a:p>
          <a:p>
            <a:r>
              <a:rPr kumimoji="1" lang="ja-JP" altLang="en-US" dirty="0"/>
              <a:t>自分が直面する不確実性にもっと適切に対応し、ひょっとしたら楽しむことすらできるかもしれない。（教科書</a:t>
            </a:r>
            <a:r>
              <a:rPr kumimoji="1" lang="en-US" altLang="ja-JP" dirty="0"/>
              <a:t>22</a:t>
            </a:r>
            <a:r>
              <a:rPr kumimoji="1" lang="ja-JP" altLang="en-US" dirty="0"/>
              <a:t>ページ）</a:t>
            </a:r>
          </a:p>
        </p:txBody>
      </p:sp>
    </p:spTree>
    <p:extLst>
      <p:ext uri="{BB962C8B-B14F-4D97-AF65-F5344CB8AC3E}">
        <p14:creationId xmlns:p14="http://schemas.microsoft.com/office/powerpoint/2010/main" val="213186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最後に、</a:t>
            </a:r>
          </a:p>
        </p:txBody>
      </p:sp>
      <p:sp>
        <p:nvSpPr>
          <p:cNvPr id="3" name="コンテンツ プレースホルダー 2"/>
          <p:cNvSpPr>
            <a:spLocks noGrp="1"/>
          </p:cNvSpPr>
          <p:nvPr>
            <p:ph idx="1"/>
          </p:nvPr>
        </p:nvSpPr>
        <p:spPr/>
        <p:txBody>
          <a:bodyPr>
            <a:normAutofit/>
          </a:bodyPr>
          <a:lstStyle/>
          <a:p>
            <a:r>
              <a:rPr lang="ja-JP" altLang="en-US" dirty="0"/>
              <a:t>アメリカ国内では、年間</a:t>
            </a:r>
            <a:r>
              <a:rPr lang="en-US" altLang="ja-JP" dirty="0"/>
              <a:t>1000</a:t>
            </a:r>
            <a:r>
              <a:rPr lang="ja-JP" altLang="en-US" dirty="0"/>
              <a:t>万便の民間飛行機が飛んでいる。</a:t>
            </a:r>
            <a:endParaRPr lang="en-US" altLang="ja-JP" dirty="0"/>
          </a:p>
          <a:p>
            <a:r>
              <a:rPr kumimoji="1" lang="ja-JP" altLang="en-US" dirty="0"/>
              <a:t>このうち死者の出る墜落事故は平均して</a:t>
            </a:r>
            <a:r>
              <a:rPr kumimoji="1" lang="en-US" altLang="ja-JP" dirty="0"/>
              <a:t>5</a:t>
            </a:r>
            <a:r>
              <a:rPr kumimoji="1" lang="ja-JP" altLang="en-US" dirty="0"/>
              <a:t>件だ。</a:t>
            </a:r>
            <a:endParaRPr lang="en-US" altLang="ja-JP" dirty="0"/>
          </a:p>
          <a:p>
            <a:r>
              <a:rPr lang="ja-JP" altLang="en-US" dirty="0"/>
              <a:t>あなたのお嬢さんの乗る飛行機が一人でも死者を出す確率は　</a:t>
            </a:r>
            <a:r>
              <a:rPr lang="en-US" altLang="ja-JP" dirty="0"/>
              <a:t>200</a:t>
            </a:r>
            <a:r>
              <a:rPr lang="ja-JP" altLang="en-US" dirty="0"/>
              <a:t>万分の１に過ぎない。</a:t>
            </a:r>
            <a:endParaRPr lang="en-US" altLang="ja-JP" dirty="0"/>
          </a:p>
          <a:p>
            <a:r>
              <a:rPr kumimoji="1" lang="ja-JP" altLang="en-US" dirty="0"/>
              <a:t>コインを投げ、</a:t>
            </a:r>
            <a:r>
              <a:rPr kumimoji="1" lang="en-US" altLang="ja-JP" dirty="0"/>
              <a:t>21</a:t>
            </a:r>
            <a:r>
              <a:rPr kumimoji="1" lang="ja-JP" altLang="en-US" dirty="0"/>
              <a:t>回連続して表の出る確率に等しい。</a:t>
            </a:r>
            <a:endParaRPr lang="en-US" altLang="ja-JP" dirty="0"/>
          </a:p>
        </p:txBody>
      </p:sp>
    </p:spTree>
    <p:extLst>
      <p:ext uri="{BB962C8B-B14F-4D97-AF65-F5344CB8AC3E}">
        <p14:creationId xmlns:p14="http://schemas.microsoft.com/office/powerpoint/2010/main" val="248779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アメリカ人は日本人よりも確率に身を任せるのが好きなのだろうか？</a:t>
            </a:r>
          </a:p>
        </p:txBody>
      </p:sp>
      <p:sp>
        <p:nvSpPr>
          <p:cNvPr id="3" name="コンテンツ プレースホルダ 2"/>
          <p:cNvSpPr>
            <a:spLocks noGrp="1"/>
          </p:cNvSpPr>
          <p:nvPr>
            <p:ph idx="1"/>
          </p:nvPr>
        </p:nvSpPr>
        <p:spPr/>
        <p:txBody>
          <a:bodyPr>
            <a:normAutofit/>
          </a:bodyPr>
          <a:lstStyle/>
          <a:p>
            <a:r>
              <a:rPr kumimoji="1" lang="ja-JP" altLang="en-US" dirty="0"/>
              <a:t>カジノは、</a:t>
            </a:r>
            <a:r>
              <a:rPr kumimoji="1" lang="ja-JP" altLang="en-US" dirty="0">
                <a:solidFill>
                  <a:srgbClr val="FF0000"/>
                </a:solidFill>
              </a:rPr>
              <a:t>完全なランダム</a:t>
            </a:r>
            <a:r>
              <a:rPr kumimoji="1" lang="ja-JP" altLang="en-US" dirty="0"/>
              <a:t>を実現する</a:t>
            </a:r>
            <a:r>
              <a:rPr lang="ja-JP" altLang="en-US" dirty="0"/>
              <a:t>努力により、収益を上げている</a:t>
            </a:r>
            <a:r>
              <a:rPr lang="en-US" altLang="ja-JP" dirty="0"/>
              <a:t>(</a:t>
            </a:r>
            <a:r>
              <a:rPr lang="ja-JP" altLang="en-US" dirty="0"/>
              <a:t>計算通り</a:t>
            </a:r>
            <a:r>
              <a:rPr lang="en-US" altLang="ja-JP" dirty="0"/>
              <a:t>)</a:t>
            </a:r>
            <a:r>
              <a:rPr lang="ja-JP" altLang="en-US" dirty="0"/>
              <a:t>。</a:t>
            </a:r>
            <a:endParaRPr lang="en-US" altLang="ja-JP" dirty="0"/>
          </a:p>
          <a:p>
            <a:pPr lvl="1"/>
            <a:r>
              <a:rPr lang="ja-JP" altLang="en-US" dirty="0"/>
              <a:t>ルーレットに一定以上の偏りがあれば、そのカジノは損失を計上するかもしれない。</a:t>
            </a:r>
            <a:endParaRPr lang="en-US" altLang="ja-JP" dirty="0"/>
          </a:p>
          <a:p>
            <a:r>
              <a:rPr lang="ja-JP" altLang="en-US" dirty="0"/>
              <a:t>丁半ばくちでは、勝負毎に胴元が確実に利益を得るしくみを用いていた。</a:t>
            </a:r>
            <a:endParaRPr lang="en-US" altLang="ja-JP" dirty="0"/>
          </a:p>
          <a:p>
            <a:pPr lvl="1"/>
            <a:r>
              <a:rPr lang="ja-JP" altLang="en-US" dirty="0"/>
              <a:t>丁半の賭け金を同額に調整した上で、サイコロを振り、賭けられた総額の</a:t>
            </a:r>
            <a:r>
              <a:rPr lang="en-US" altLang="ja-JP" dirty="0"/>
              <a:t>10</a:t>
            </a:r>
            <a:r>
              <a:rPr lang="ja-JP" altLang="en-US" dirty="0"/>
              <a:t>％を胴元が受け取り、残りの</a:t>
            </a:r>
            <a:r>
              <a:rPr lang="en-US" altLang="ja-JP" dirty="0"/>
              <a:t>90</a:t>
            </a:r>
            <a:r>
              <a:rPr lang="ja-JP" altLang="en-US" dirty="0"/>
              <a:t>％を勝者に配分した。</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第１章  ランダムな世をロジカルに生きよう</a:t>
            </a:r>
            <a:endParaRPr kumimoji="1" lang="ja-JP" altLang="en-US" dirty="0"/>
          </a:p>
        </p:txBody>
      </p:sp>
      <p:sp>
        <p:nvSpPr>
          <p:cNvPr id="3" name="コンテンツ プレースホルダ 2"/>
          <p:cNvSpPr>
            <a:spLocks noGrp="1"/>
          </p:cNvSpPr>
          <p:nvPr>
            <p:ph idx="1"/>
          </p:nvPr>
        </p:nvSpPr>
        <p:spPr>
          <a:xfrm>
            <a:off x="457200" y="1844824"/>
            <a:ext cx="8229600" cy="4525963"/>
          </a:xfrm>
        </p:spPr>
        <p:txBody>
          <a:bodyPr/>
          <a:lstStyle/>
          <a:p>
            <a:pPr marL="0" indent="442913">
              <a:buNone/>
            </a:pPr>
            <a:r>
              <a:rPr lang="ja-JP" altLang="en-US" dirty="0"/>
              <a:t>「ハーバードの大学院生だったときのことだ。親戚を訪ねるために、ニューヨークのジョン・</a:t>
            </a:r>
            <a:r>
              <a:rPr lang="en-US" altLang="ja-JP" dirty="0"/>
              <a:t>F</a:t>
            </a:r>
            <a:r>
              <a:rPr lang="ja-JP" altLang="en-US" dirty="0"/>
              <a:t>・ケネディ空港行きのチケットを予約した。</a:t>
            </a:r>
            <a:endParaRPr lang="en-US" altLang="ja-JP" dirty="0"/>
          </a:p>
          <a:p>
            <a:pPr marL="0" indent="442913">
              <a:buNone/>
            </a:pPr>
            <a:r>
              <a:rPr lang="ja-JP" altLang="en-US" dirty="0"/>
              <a:t>ところが、その便に乗るちょうど一週間前、この空港で大きな事故が起きた。</a:t>
            </a:r>
            <a:endParaRPr lang="en-US" altLang="ja-JP" dirty="0"/>
          </a:p>
          <a:p>
            <a:pPr marL="0" indent="442913">
              <a:buNone/>
            </a:pPr>
            <a:r>
              <a:rPr lang="ja-JP" altLang="en-US" dirty="0"/>
              <a:t>アヴィアンカ航空の旅客機が一度目の滑走路進入に失敗し、やり直しの最中に燃料切れで墜落し、７３名が亡くなったのだ。」</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861432"/>
          </a:xfrm>
          <a:ln w="12700">
            <a:solidFill>
              <a:schemeClr val="tx1"/>
            </a:solidFill>
          </a:ln>
        </p:spPr>
        <p:txBody>
          <a:bodyPr>
            <a:normAutofit/>
          </a:bodyPr>
          <a:lstStyle/>
          <a:p>
            <a:r>
              <a:rPr lang="ja-JP" altLang="en-US" dirty="0"/>
              <a:t>予約をキャンセルすべきなのか？</a:t>
            </a:r>
            <a:endParaRPr kumimoji="1" lang="ja-JP" altLang="en-US" dirty="0"/>
          </a:p>
        </p:txBody>
      </p:sp>
      <p:sp>
        <p:nvSpPr>
          <p:cNvPr id="3" name="コンテンツ プレースホルダ 2"/>
          <p:cNvSpPr>
            <a:spLocks noGrp="1"/>
          </p:cNvSpPr>
          <p:nvPr>
            <p:ph idx="1"/>
          </p:nvPr>
        </p:nvSpPr>
        <p:spPr>
          <a:xfrm>
            <a:off x="228600" y="1196752"/>
            <a:ext cx="8686800" cy="5572140"/>
          </a:xfrm>
        </p:spPr>
        <p:txBody>
          <a:bodyPr>
            <a:normAutofit fontScale="85000" lnSpcReduction="10000"/>
          </a:bodyPr>
          <a:lstStyle/>
          <a:p>
            <a:r>
              <a:rPr lang="ja-JP" altLang="en-US" dirty="0"/>
              <a:t>このような事故が起こったのは、空港の管制に問題があったからなのか？それとも、とても低い確率で、たまたま起こったことなのか？</a:t>
            </a:r>
            <a:endParaRPr lang="en-US" altLang="ja-JP" dirty="0"/>
          </a:p>
          <a:p>
            <a:r>
              <a:rPr lang="ja-JP" altLang="en-US" dirty="0"/>
              <a:t>予定どおり飛行機で行くか、キャンセルして自動車で行くか、親戚と会うのをあきらめるか？</a:t>
            </a:r>
            <a:endParaRPr lang="en-US" altLang="ja-JP" dirty="0"/>
          </a:p>
          <a:p>
            <a:r>
              <a:rPr lang="ja-JP" altLang="en-US" dirty="0">
                <a:solidFill>
                  <a:srgbClr val="FF0000"/>
                </a:solidFill>
              </a:rPr>
              <a:t>事故の確率をサクッと計算してみるのがいい：</a:t>
            </a:r>
            <a:endParaRPr lang="en-US" altLang="ja-JP" dirty="0">
              <a:solidFill>
                <a:srgbClr val="FF0000"/>
              </a:solidFill>
            </a:endParaRPr>
          </a:p>
          <a:p>
            <a:pPr lvl="1"/>
            <a:r>
              <a:rPr lang="ja-JP" altLang="en-US" dirty="0"/>
              <a:t>もしもこれからの一週間で、もう一件事故が発生するとしよう。</a:t>
            </a:r>
            <a:endParaRPr lang="en-US" altLang="ja-JP" dirty="0"/>
          </a:p>
          <a:p>
            <a:pPr lvl="1"/>
            <a:r>
              <a:rPr lang="ja-JP" altLang="en-US" dirty="0"/>
              <a:t>そして、一週間の総着陸数は約５０００回程度とする。</a:t>
            </a:r>
            <a:endParaRPr lang="en-US" altLang="ja-JP" dirty="0"/>
          </a:p>
          <a:p>
            <a:pPr lvl="1"/>
            <a:r>
              <a:rPr lang="ja-JP" altLang="en-US" dirty="0"/>
              <a:t>すると事故の確率は５０００分の１程度である。そして著者は予定通り飛行機に搭乗し、無事到着した。</a:t>
            </a:r>
            <a:endParaRPr lang="en-US" altLang="ja-JP" dirty="0"/>
          </a:p>
          <a:p>
            <a:r>
              <a:rPr lang="ja-JP" altLang="en-US" sz="3000" dirty="0"/>
              <a:t>飛行機が墜落する確率は低いが、墜落したら死亡する確率は非常に高い。その上、そのニュースは世界中を駆け巡り、いつまでたっても折に触れ報道される。そして、飛行機に乗るのは危険だという間違った印象を与える。</a:t>
            </a:r>
            <a:endParaRPr lang="en-US" altLang="ja-JP" sz="3000" dirty="0"/>
          </a:p>
          <a:p>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A61276-6FB0-1149-53D0-CC9108A7AB0C}"/>
              </a:ext>
            </a:extLst>
          </p:cNvPr>
          <p:cNvSpPr>
            <a:spLocks noGrp="1"/>
          </p:cNvSpPr>
          <p:nvPr>
            <p:ph type="title"/>
          </p:nvPr>
        </p:nvSpPr>
        <p:spPr>
          <a:xfrm>
            <a:off x="457200" y="274638"/>
            <a:ext cx="8229600" cy="1138138"/>
          </a:xfrm>
          <a:ln w="19050">
            <a:solidFill>
              <a:schemeClr val="accent1"/>
            </a:solidFill>
          </a:ln>
        </p:spPr>
        <p:txBody>
          <a:bodyPr>
            <a:noAutofit/>
          </a:bodyPr>
          <a:lstStyle/>
          <a:p>
            <a:r>
              <a:rPr kumimoji="1" lang="ja-JP" altLang="en-US" sz="3200" dirty="0"/>
              <a:t>・珍しいから報道される</a:t>
            </a:r>
            <a:br>
              <a:rPr kumimoji="1" lang="en-US" altLang="ja-JP" sz="3200" dirty="0"/>
            </a:br>
            <a:r>
              <a:rPr kumimoji="1" lang="ja-JP" altLang="en-US" sz="3200" dirty="0"/>
              <a:t>・報道したくないからニュースにしない</a:t>
            </a:r>
          </a:p>
        </p:txBody>
      </p:sp>
      <p:sp>
        <p:nvSpPr>
          <p:cNvPr id="3" name="コンテンツ プレースホルダー 2">
            <a:extLst>
              <a:ext uri="{FF2B5EF4-FFF2-40B4-BE49-F238E27FC236}">
                <a16:creationId xmlns:a16="http://schemas.microsoft.com/office/drawing/2014/main" id="{DD88172C-80A4-2EE6-8449-CD7BDC95310F}"/>
              </a:ext>
            </a:extLst>
          </p:cNvPr>
          <p:cNvSpPr>
            <a:spLocks noGrp="1"/>
          </p:cNvSpPr>
          <p:nvPr>
            <p:ph idx="1"/>
          </p:nvPr>
        </p:nvSpPr>
        <p:spPr>
          <a:xfrm>
            <a:off x="469064" y="1556792"/>
            <a:ext cx="8229600" cy="4857403"/>
          </a:xfrm>
        </p:spPr>
        <p:txBody>
          <a:bodyPr>
            <a:normAutofit lnSpcReduction="10000"/>
          </a:bodyPr>
          <a:lstStyle/>
          <a:p>
            <a:r>
              <a:rPr kumimoji="1" lang="ja-JP" altLang="en-US" dirty="0"/>
              <a:t>交通事故で複数の人が</a:t>
            </a:r>
            <a:r>
              <a:rPr lang="ja-JP" altLang="en-US" dirty="0"/>
              <a:t>巻き込まれたり</a:t>
            </a:r>
            <a:r>
              <a:rPr kumimoji="1" lang="ja-JP" altLang="en-US" dirty="0"/>
              <a:t>，いたいけな子供が事件や事故で死んだりするとニュースで繰り返し取り上げられる．</a:t>
            </a:r>
            <a:endParaRPr kumimoji="1" lang="en-US" altLang="ja-JP" dirty="0"/>
          </a:p>
          <a:p>
            <a:r>
              <a:rPr lang="ja-JP" altLang="en-US" dirty="0"/>
              <a:t>その日に事件事故が少なければ，珍しい事故でなくても放送される．</a:t>
            </a:r>
            <a:endParaRPr lang="en-US" altLang="ja-JP" dirty="0"/>
          </a:p>
          <a:p>
            <a:r>
              <a:rPr lang="ja-JP" altLang="en-US" dirty="0"/>
              <a:t>テレビや新聞にも、不都合なこと、触れてほしくないことがある．そんなとき、報道しないか、小さく目立たない記事にする．</a:t>
            </a:r>
            <a:endParaRPr lang="en-US" altLang="ja-JP" dirty="0"/>
          </a:p>
          <a:p>
            <a:r>
              <a:rPr lang="ja-JP" altLang="en-US" dirty="0"/>
              <a:t>テレビや新聞以外のメディア（</a:t>
            </a:r>
            <a:r>
              <a:rPr lang="en-US" altLang="ja-JP" dirty="0"/>
              <a:t>SNS</a:t>
            </a:r>
            <a:r>
              <a:rPr lang="ja-JP" altLang="en-US" dirty="0"/>
              <a:t>）が必要になる．</a:t>
            </a:r>
            <a:endParaRPr lang="en-US" altLang="ja-JP" dirty="0"/>
          </a:p>
          <a:p>
            <a:endParaRPr lang="en-US" altLang="ja-JP" dirty="0"/>
          </a:p>
          <a:p>
            <a:pPr marL="0" indent="0">
              <a:buNone/>
            </a:pPr>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254731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確率</a:t>
            </a:r>
            <a:r>
              <a:rPr kumimoji="1" lang="en-US" altLang="ja-JP" dirty="0"/>
              <a:t>5000</a:t>
            </a:r>
            <a:r>
              <a:rPr kumimoji="1" lang="ja-JP" altLang="en-US" dirty="0"/>
              <a:t>分の１を実感してみよう</a:t>
            </a:r>
          </a:p>
        </p:txBody>
      </p:sp>
      <p:sp>
        <p:nvSpPr>
          <p:cNvPr id="3" name="コンテンツ プレースホルダ 2"/>
          <p:cNvSpPr>
            <a:spLocks noGrp="1"/>
          </p:cNvSpPr>
          <p:nvPr>
            <p:ph idx="1"/>
          </p:nvPr>
        </p:nvSpPr>
        <p:spPr>
          <a:xfrm>
            <a:off x="457200" y="1600201"/>
            <a:ext cx="8229600" cy="3400436"/>
          </a:xfrm>
        </p:spPr>
        <p:txBody>
          <a:bodyPr/>
          <a:lstStyle/>
          <a:p>
            <a:r>
              <a:rPr lang="ja-JP" altLang="en-US" dirty="0"/>
              <a:t>ハート１から７までのカードを用意し、これら７枚のカードをよくシャッフルし、一枚ずつ右から左に並べてゆく。</a:t>
            </a:r>
            <a:endParaRPr lang="en-US" altLang="ja-JP" dirty="0"/>
          </a:p>
          <a:p>
            <a:r>
              <a:rPr kumimoji="1" lang="ja-JP" altLang="en-US" dirty="0"/>
              <a:t>このとき、偶然で１から７までのカードが順に並ぶ確率は、ほぼ </a:t>
            </a:r>
            <a:r>
              <a:rPr lang="en-US" altLang="ja-JP" dirty="0"/>
              <a:t>5000</a:t>
            </a:r>
            <a:r>
              <a:rPr lang="ja-JP" altLang="en-US" dirty="0"/>
              <a:t>分の</a:t>
            </a:r>
            <a:r>
              <a:rPr lang="en-US" altLang="ja-JP" dirty="0"/>
              <a:t>1 </a:t>
            </a:r>
            <a:r>
              <a:rPr lang="ja-JP" altLang="en-US" dirty="0"/>
              <a:t>である。</a:t>
            </a:r>
            <a:endParaRPr kumimoji="1" lang="en-US" altLang="ja-JP" dirty="0"/>
          </a:p>
        </p:txBody>
      </p:sp>
      <p:graphicFrame>
        <p:nvGraphicFramePr>
          <p:cNvPr id="4" name="オブジェクト 3"/>
          <p:cNvGraphicFramePr>
            <a:graphicFrameLocks noChangeAspect="1"/>
          </p:cNvGraphicFramePr>
          <p:nvPr/>
        </p:nvGraphicFramePr>
        <p:xfrm>
          <a:off x="2000232" y="4929198"/>
          <a:ext cx="5530684" cy="1143008"/>
        </p:xfrm>
        <a:graphic>
          <a:graphicData uri="http://schemas.openxmlformats.org/presentationml/2006/ole">
            <mc:AlternateContent xmlns:mc="http://schemas.openxmlformats.org/markup-compatibility/2006">
              <mc:Choice xmlns:v="urn:schemas-microsoft-com:vml" Requires="v">
                <p:oleObj name="数式" r:id="rId2" imgW="1904760" imgH="393480" progId="Equation.3">
                  <p:embed/>
                </p:oleObj>
              </mc:Choice>
              <mc:Fallback>
                <p:oleObj name="数式" r:id="rId2" imgW="1904760" imgH="393480" progId="Equation.3">
                  <p:embed/>
                  <p:pic>
                    <p:nvPicPr>
                      <p:cNvPr id="4" name="オブジェクト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32" y="4929198"/>
                        <a:ext cx="5530684" cy="1143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5000</a:t>
            </a:r>
            <a:r>
              <a:rPr lang="ja-JP" altLang="en-US" dirty="0"/>
              <a:t>分の</a:t>
            </a:r>
            <a:r>
              <a:rPr lang="en-US" altLang="ja-JP" dirty="0"/>
              <a:t>1</a:t>
            </a:r>
            <a:r>
              <a:rPr lang="ja-JP" altLang="en-US" dirty="0"/>
              <a:t>程度の確率を実感しよう</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251520" y="1600200"/>
                <a:ext cx="8435280" cy="4925144"/>
              </a:xfrm>
            </p:spPr>
            <p:txBody>
              <a:bodyPr>
                <a:normAutofit/>
              </a:bodyPr>
              <a:lstStyle/>
              <a:p>
                <a:r>
                  <a:rPr kumimoji="1" lang="ja-JP" altLang="en-US" dirty="0"/>
                  <a:t>コインを投げて、連続</a:t>
                </a:r>
                <a:r>
                  <a:rPr kumimoji="1" lang="en-US" altLang="ja-JP" dirty="0"/>
                  <a:t>12</a:t>
                </a:r>
                <a:r>
                  <a:rPr kumimoji="1" lang="ja-JP" altLang="en-US" dirty="0"/>
                  <a:t>回表のでる確率は、</a:t>
                </a:r>
                <a:r>
                  <a:rPr lang="ja-JP" altLang="en-US" dirty="0"/>
                  <a:t> </a:t>
                </a:r>
                <a:r>
                  <a:rPr lang="en-US" altLang="ja-JP" dirty="0"/>
                  <a:t>1/4096 </a:t>
                </a:r>
                <a:r>
                  <a:rPr lang="ja-JP" altLang="en-US" dirty="0"/>
                  <a:t>である。</a:t>
                </a:r>
                <a:endParaRPr lang="en-US" altLang="ja-JP" dirty="0"/>
              </a:p>
              <a:p>
                <a:pPr lvl="1">
                  <a:buFont typeface="Wingdings" panose="05000000000000000000" pitchFamily="2" charset="2"/>
                  <a:buChar char="ü"/>
                </a:pP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oMath>
                </a14:m>
                <a:endParaRPr lang="en-US" altLang="ja-JP" dirty="0"/>
              </a:p>
              <a:p>
                <a:r>
                  <a:rPr kumimoji="1" lang="ja-JP" altLang="en-US" dirty="0"/>
                  <a:t>サイコロを投げて、連続</a:t>
                </a:r>
                <a:r>
                  <a:rPr kumimoji="1" lang="en-US" altLang="ja-JP" dirty="0"/>
                  <a:t>5</a:t>
                </a:r>
                <a:r>
                  <a:rPr lang="ja-JP" altLang="en-US" dirty="0"/>
                  <a:t>回１の目の出る確率は、１</a:t>
                </a:r>
                <a:r>
                  <a:rPr lang="en-US" altLang="ja-JP" dirty="0"/>
                  <a:t>/7776 </a:t>
                </a:r>
                <a:r>
                  <a:rPr lang="ja-JP" altLang="en-US" dirty="0"/>
                  <a:t>である。</a:t>
                </a:r>
                <a:endParaRPr lang="en-US" altLang="ja-JP" dirty="0"/>
              </a:p>
              <a:p>
                <a:pPr lvl="1">
                  <a:buFont typeface="Wingdings" panose="05000000000000000000" pitchFamily="2" charset="2"/>
                  <a:buChar char="ü"/>
                </a:pP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6</m:t>
                        </m:r>
                      </m:den>
                    </m:f>
                    <m:r>
                      <a:rPr kumimoji="1" lang="en-US" altLang="ja-JP" i="1" smtClean="0">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oMath>
                </a14:m>
                <a:endParaRPr lang="en-US" altLang="ja-JP" dirty="0"/>
              </a:p>
              <a:p>
                <a:r>
                  <a:rPr kumimoji="1" lang="ja-JP" altLang="en-US" dirty="0"/>
                  <a:t>確率実験は、不確実な出来事に対する不可解な感情を鎮めることに役立つ。</a:t>
                </a:r>
                <a:endParaRPr kumimoji="1" lang="en-US" altLang="ja-JP" dirty="0"/>
              </a:p>
              <a:p>
                <a:pPr marL="0" indent="0">
                  <a:buNone/>
                </a:pPr>
                <a:endParaRPr kumimoji="1" lang="en-US" altLang="ja-JP" dirty="0"/>
              </a:p>
              <a:p>
                <a:pPr lvl="1">
                  <a:buFont typeface="Arial" panose="020B0604020202020204" pitchFamily="34" charset="0"/>
                  <a:buChar char="•"/>
                </a:pP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251520" y="1600200"/>
                <a:ext cx="8435280" cy="4925144"/>
              </a:xfrm>
              <a:blipFill>
                <a:blip r:embed="rId2"/>
                <a:stretch>
                  <a:fillRect l="-1662" t="-2230" r="-144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17584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B0C37-9705-4CF6-8758-BBF54E6EA319}"/>
              </a:ext>
            </a:extLst>
          </p:cNvPr>
          <p:cNvSpPr>
            <a:spLocks noGrp="1"/>
          </p:cNvSpPr>
          <p:nvPr>
            <p:ph type="title"/>
          </p:nvPr>
        </p:nvSpPr>
        <p:spPr>
          <a:xfrm>
            <a:off x="428113" y="548680"/>
            <a:ext cx="8507288" cy="706090"/>
          </a:xfrm>
          <a:ln w="12700">
            <a:solidFill>
              <a:schemeClr val="tx1"/>
            </a:solidFill>
          </a:ln>
        </p:spPr>
        <p:txBody>
          <a:bodyPr vert="horz" lIns="91440" tIns="45720" rIns="91440" bIns="45720" rtlCol="0" anchor="ctr">
            <a:normAutofit fontScale="90000"/>
          </a:bodyPr>
          <a:lstStyle/>
          <a:p>
            <a:r>
              <a:rPr lang="ja-JP" altLang="en-US" dirty="0"/>
              <a:t>ランダムを楽しんだり恐れたりしている</a:t>
            </a:r>
          </a:p>
        </p:txBody>
      </p:sp>
      <p:sp>
        <p:nvSpPr>
          <p:cNvPr id="3" name="コンテンツ プレースホルダー 2">
            <a:extLst>
              <a:ext uri="{FF2B5EF4-FFF2-40B4-BE49-F238E27FC236}">
                <a16:creationId xmlns:a16="http://schemas.microsoft.com/office/drawing/2014/main" id="{CBAB52D7-9CE6-4954-B7F0-C8DCD5C7F048}"/>
              </a:ext>
            </a:extLst>
          </p:cNvPr>
          <p:cNvSpPr>
            <a:spLocks noGrp="1"/>
          </p:cNvSpPr>
          <p:nvPr>
            <p:ph idx="1"/>
          </p:nvPr>
        </p:nvSpPr>
        <p:spPr>
          <a:xfrm>
            <a:off x="457200" y="1600200"/>
            <a:ext cx="8229600" cy="4853136"/>
          </a:xfrm>
        </p:spPr>
        <p:txBody>
          <a:bodyPr>
            <a:normAutofit fontScale="85000" lnSpcReduction="20000"/>
          </a:bodyPr>
          <a:lstStyle/>
          <a:p>
            <a:r>
              <a:rPr lang="ja-JP" altLang="en-US" dirty="0"/>
              <a:t>私たちはみな、ランダムと不確実性に満ちた状況や、そこでの選択の場面にたえず直面している。</a:t>
            </a:r>
            <a:endParaRPr lang="en-US" altLang="ja-JP" dirty="0"/>
          </a:p>
          <a:p>
            <a:r>
              <a:rPr lang="ja-JP" altLang="en-US" dirty="0"/>
              <a:t>サッカーや野球の試合を観戦する際は、ランダムを楽しんだり悲しんだりしている。どのような展開が繰り広げられるかに興味を持っている。</a:t>
            </a:r>
            <a:endParaRPr lang="en-US" altLang="ja-JP" dirty="0"/>
          </a:p>
          <a:p>
            <a:r>
              <a:rPr kumimoji="1" lang="ja-JP" altLang="en-US" dirty="0"/>
              <a:t>台風が来ると、どこでどのような被害が起こるかを心配する。</a:t>
            </a:r>
            <a:endParaRPr kumimoji="1" lang="en-US" altLang="ja-JP" dirty="0"/>
          </a:p>
          <a:p>
            <a:r>
              <a:rPr lang="ja-JP" altLang="en-US" dirty="0"/>
              <a:t>寝坊したが、いつもの電車に乗れるだろうか。</a:t>
            </a:r>
            <a:endParaRPr lang="en-US" altLang="ja-JP" dirty="0"/>
          </a:p>
          <a:p>
            <a:r>
              <a:rPr kumimoji="1" lang="ja-JP" altLang="en-US" dirty="0"/>
              <a:t>ゲームの敵は、ランダムに攻撃をしかけてくるから気が抜けない。</a:t>
            </a:r>
            <a:endParaRPr kumimoji="1" lang="en-US" altLang="ja-JP" dirty="0"/>
          </a:p>
          <a:p>
            <a:r>
              <a:rPr kumimoji="1" lang="ja-JP" altLang="en-US" dirty="0"/>
              <a:t>志望</a:t>
            </a:r>
            <a:r>
              <a:rPr lang="ja-JP" altLang="en-US" dirty="0"/>
              <a:t>する</a:t>
            </a:r>
            <a:r>
              <a:rPr kumimoji="1" lang="ja-JP" altLang="en-US" dirty="0"/>
              <a:t>会社がブラックかどうか分からない。本人が知りえないことは、その人にとってはランダムなのである。</a:t>
            </a:r>
          </a:p>
        </p:txBody>
      </p:sp>
    </p:spTree>
    <p:extLst>
      <p:ext uri="{BB962C8B-B14F-4D97-AF65-F5344CB8AC3E}">
        <p14:creationId xmlns:p14="http://schemas.microsoft.com/office/powerpoint/2010/main" val="162939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15715</TotalTime>
  <Words>3524</Words>
  <Application>Microsoft Office PowerPoint</Application>
  <PresentationFormat>画面に合わせる (4:3)</PresentationFormat>
  <Paragraphs>190</Paragraphs>
  <Slides>28</Slides>
  <Notes>13</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28</vt:i4>
      </vt:variant>
    </vt:vector>
  </HeadingPairs>
  <TitlesOfParts>
    <vt:vector size="34" baseType="lpstr">
      <vt:lpstr>Arial</vt:lpstr>
      <vt:lpstr>Calibri</vt:lpstr>
      <vt:lpstr>Cambria Math</vt:lpstr>
      <vt:lpstr>Wingdings</vt:lpstr>
      <vt:lpstr>Office テーマ</vt:lpstr>
      <vt:lpstr>数式</vt:lpstr>
      <vt:lpstr>確率と統計でものを考える 第１章</vt:lpstr>
      <vt:lpstr>内容</vt:lpstr>
      <vt:lpstr>アメリカ人は日本人よりも確率に身を任せるのが好きなのだろうか？</vt:lpstr>
      <vt:lpstr>第１章  ランダムな世をロジカルに生きよう</vt:lpstr>
      <vt:lpstr>予約をキャンセルすべきなのか？</vt:lpstr>
      <vt:lpstr>・珍しいから報道される ・報道したくないからニュースにしない</vt:lpstr>
      <vt:lpstr>確率5000分の１を実感してみよう</vt:lpstr>
      <vt:lpstr>5000分の1程度の確率を実感しよう</vt:lpstr>
      <vt:lpstr>ランダムを楽しんだり恐れたりしている</vt:lpstr>
      <vt:lpstr>映画「レインマン」</vt:lpstr>
      <vt:lpstr>いろいろな確率を体験しよう。</vt:lpstr>
      <vt:lpstr>いろいろな確率を体験しよう。</vt:lpstr>
      <vt:lpstr>確率現象に一喜一憂</vt:lpstr>
      <vt:lpstr>小さな確率に振り回される （カオス）</vt:lpstr>
      <vt:lpstr>宝くじの不思議</vt:lpstr>
      <vt:lpstr>自民党総裁選挙（選挙は面白い） 予想外のことが起こる　</vt:lpstr>
      <vt:lpstr>国民はランダムを楽しんでる 無知から生じるランダム</vt:lpstr>
      <vt:lpstr>高市議員は総理大臣になれるか？</vt:lpstr>
      <vt:lpstr>もっと確率ゲームを自由に楽しめないか？</vt:lpstr>
      <vt:lpstr>統合型リゾート施設（IR）ならば、 カジノを経営できる</vt:lpstr>
      <vt:lpstr>カジノでギャンブル （「大数の法則」に従う）</vt:lpstr>
      <vt:lpstr>結果が確定してないものはすべて確率現象である。</vt:lpstr>
      <vt:lpstr>このテキストを読んで分かること</vt:lpstr>
      <vt:lpstr>このテキストを読んで分かること</vt:lpstr>
      <vt:lpstr>このテキストを読んで分かること</vt:lpstr>
      <vt:lpstr>このテキストを読んで分かること</vt:lpstr>
      <vt:lpstr>不確実な出来事の結果を、確実に予測することは無理とはいえ、</vt:lpstr>
      <vt:lpstr>最後に、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運は数学にまかせなさい 確率と統計でものを考える</dc:title>
  <dc:creator>Akihiko</dc:creator>
  <cp:lastModifiedBy>精彦 松尾</cp:lastModifiedBy>
  <cp:revision>175</cp:revision>
  <dcterms:created xsi:type="dcterms:W3CDTF">2012-05-21T09:44:48Z</dcterms:created>
  <dcterms:modified xsi:type="dcterms:W3CDTF">2025-04-21T03:49:47Z</dcterms:modified>
</cp:coreProperties>
</file>