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8" r:id="rId2"/>
    <p:sldId id="259" r:id="rId3"/>
    <p:sldId id="294" r:id="rId4"/>
    <p:sldId id="295" r:id="rId5"/>
    <p:sldId id="296" r:id="rId6"/>
    <p:sldId id="298" r:id="rId7"/>
    <p:sldId id="297" r:id="rId8"/>
    <p:sldId id="260" r:id="rId9"/>
    <p:sldId id="262" r:id="rId10"/>
    <p:sldId id="263" r:id="rId11"/>
    <p:sldId id="264" r:id="rId12"/>
    <p:sldId id="265" r:id="rId13"/>
    <p:sldId id="290" r:id="rId14"/>
    <p:sldId id="291" r:id="rId15"/>
    <p:sldId id="266" r:id="rId16"/>
    <p:sldId id="267" r:id="rId17"/>
    <p:sldId id="268" r:id="rId18"/>
    <p:sldId id="269" r:id="rId19"/>
    <p:sldId id="270" r:id="rId20"/>
    <p:sldId id="279" r:id="rId21"/>
    <p:sldId id="289" r:id="rId22"/>
    <p:sldId id="285" r:id="rId23"/>
    <p:sldId id="288" r:id="rId24"/>
    <p:sldId id="286" r:id="rId25"/>
    <p:sldId id="272" r:id="rId26"/>
    <p:sldId id="287" r:id="rId27"/>
    <p:sldId id="292" r:id="rId28"/>
    <p:sldId id="293" r:id="rId29"/>
    <p:sldId id="273" r:id="rId30"/>
    <p:sldId id="281" r:id="rId31"/>
    <p:sldId id="275" r:id="rId32"/>
    <p:sldId id="284" r:id="rId33"/>
    <p:sldId id="282" r:id="rId34"/>
    <p:sldId id="276" r:id="rId35"/>
    <p:sldId id="277" r:id="rId36"/>
    <p:sldId id="278" r:id="rId3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8EF6C3-54CF-45DF-B9E3-2F36FAF6E3DB}" v="73" dt="2025-04-27T07:12:44.2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203" y="27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808EF6C3-54CF-45DF-B9E3-2F36FAF6E3DB}"/>
    <pc:docChg chg="modSld">
      <pc:chgData name="精彦 松尾" userId="079f92e83afe574c" providerId="LiveId" clId="{808EF6C3-54CF-45DF-B9E3-2F36FAF6E3DB}" dt="2025-04-20T08:31:48.704" v="71" actId="20577"/>
      <pc:docMkLst>
        <pc:docMk/>
      </pc:docMkLst>
      <pc:sldChg chg="modSp">
        <pc:chgData name="精彦 松尾" userId="079f92e83afe574c" providerId="LiveId" clId="{808EF6C3-54CF-45DF-B9E3-2F36FAF6E3DB}" dt="2025-04-20T08:30:27.378" v="59" actId="20577"/>
        <pc:sldMkLst>
          <pc:docMk/>
          <pc:sldMk cId="0" sldId="264"/>
        </pc:sldMkLst>
        <pc:spChg chg="mod">
          <ac:chgData name="精彦 松尾" userId="079f92e83afe574c" providerId="LiveId" clId="{808EF6C3-54CF-45DF-B9E3-2F36FAF6E3DB}" dt="2025-04-20T08:30:27.378" v="59" actId="20577"/>
          <ac:spMkLst>
            <pc:docMk/>
            <pc:sldMk cId="0" sldId="264"/>
            <ac:spMk id="3" creationId="{00000000-0000-0000-0000-000000000000}"/>
          </ac:spMkLst>
        </pc:spChg>
      </pc:sldChg>
      <pc:sldChg chg="modSp">
        <pc:chgData name="精彦 松尾" userId="079f92e83afe574c" providerId="LiveId" clId="{808EF6C3-54CF-45DF-B9E3-2F36FAF6E3DB}" dt="2025-04-20T08:31:48.704" v="71" actId="20577"/>
        <pc:sldMkLst>
          <pc:docMk/>
          <pc:sldMk cId="0" sldId="265"/>
        </pc:sldMkLst>
        <pc:spChg chg="mod">
          <ac:chgData name="精彦 松尾" userId="079f92e83afe574c" providerId="LiveId" clId="{808EF6C3-54CF-45DF-B9E3-2F36FAF6E3DB}" dt="2025-04-20T08:31:48.704" v="71" actId="20577"/>
          <ac:spMkLst>
            <pc:docMk/>
            <pc:sldMk cId="0" sldId="265"/>
            <ac:spMk id="3" creationId="{00000000-0000-0000-0000-000000000000}"/>
          </ac:spMkLst>
        </pc:spChg>
      </pc:sldChg>
      <pc:sldChg chg="modSp">
        <pc:chgData name="精彦 松尾" userId="079f92e83afe574c" providerId="LiveId" clId="{808EF6C3-54CF-45DF-B9E3-2F36FAF6E3DB}" dt="2025-04-20T08:25:49.933" v="14" actId="20577"/>
        <pc:sldMkLst>
          <pc:docMk/>
          <pc:sldMk cId="3770366620" sldId="298"/>
        </pc:sldMkLst>
        <pc:spChg chg="mod">
          <ac:chgData name="精彦 松尾" userId="079f92e83afe574c" providerId="LiveId" clId="{808EF6C3-54CF-45DF-B9E3-2F36FAF6E3DB}" dt="2025-04-20T08:25:49.933" v="14" actId="20577"/>
          <ac:spMkLst>
            <pc:docMk/>
            <pc:sldMk cId="3770366620" sldId="298"/>
            <ac:spMk id="3" creationId="{CAA5CBD6-F1E9-4D65-90A7-A9ADA0E5951D}"/>
          </ac:spMkLst>
        </pc:spChg>
      </pc:sldChg>
    </pc:docChg>
  </pc:docChgLst>
  <pc:docChgLst>
    <pc:chgData name="精彦 松尾" userId="079f92e83afe574c" providerId="LiveId" clId="{CF867008-7065-48FE-8FF3-B1FA08459CF3}"/>
    <pc:docChg chg="modSld">
      <pc:chgData name="精彦 松尾" userId="079f92e83afe574c" providerId="LiveId" clId="{CF867008-7065-48FE-8FF3-B1FA08459CF3}" dt="2025-04-21T01:40:39.667" v="208" actId="20577"/>
      <pc:docMkLst>
        <pc:docMk/>
      </pc:docMkLst>
      <pc:sldChg chg="modSp">
        <pc:chgData name="精彦 松尾" userId="079f92e83afe574c" providerId="LiveId" clId="{CF867008-7065-48FE-8FF3-B1FA08459CF3}" dt="2025-04-21T01:19:15.800" v="15" actId="6549"/>
        <pc:sldMkLst>
          <pc:docMk/>
          <pc:sldMk cId="0" sldId="265"/>
        </pc:sldMkLst>
        <pc:spChg chg="mod">
          <ac:chgData name="精彦 松尾" userId="079f92e83afe574c" providerId="LiveId" clId="{CF867008-7065-48FE-8FF3-B1FA08459CF3}" dt="2025-04-21T01:19:15.800" v="15" actId="6549"/>
          <ac:spMkLst>
            <pc:docMk/>
            <pc:sldMk cId="0" sldId="265"/>
            <ac:spMk id="3" creationId="{00000000-0000-0000-0000-000000000000}"/>
          </ac:spMkLst>
        </pc:spChg>
      </pc:sldChg>
      <pc:sldChg chg="modNotesTx">
        <pc:chgData name="精彦 松尾" userId="079f92e83afe574c" providerId="LiveId" clId="{CF867008-7065-48FE-8FF3-B1FA08459CF3}" dt="2025-04-21T01:38:50.761" v="205" actId="20577"/>
        <pc:sldMkLst>
          <pc:docMk/>
          <pc:sldMk cId="0" sldId="276"/>
        </pc:sldMkLst>
      </pc:sldChg>
      <pc:sldChg chg="modSp modAnim">
        <pc:chgData name="精彦 松尾" userId="079f92e83afe574c" providerId="LiveId" clId="{CF867008-7065-48FE-8FF3-B1FA08459CF3}" dt="2025-04-21T01:40:39.667" v="208" actId="20577"/>
        <pc:sldMkLst>
          <pc:docMk/>
          <pc:sldMk cId="0" sldId="277"/>
        </pc:sldMkLst>
        <pc:spChg chg="mod">
          <ac:chgData name="精彦 松尾" userId="079f92e83afe574c" providerId="LiveId" clId="{CF867008-7065-48FE-8FF3-B1FA08459CF3}" dt="2025-04-21T01:40:39.667" v="208" actId="20577"/>
          <ac:spMkLst>
            <pc:docMk/>
            <pc:sldMk cId="0" sldId="277"/>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2400" b="0" i="0" u="none" strike="noStrike" kern="1200" spc="0" baseline="0">
                <a:solidFill>
                  <a:schemeClr val="tx1">
                    <a:lumMod val="65000"/>
                    <a:lumOff val="35000"/>
                  </a:schemeClr>
                </a:solidFill>
                <a:latin typeface="+mn-lt"/>
                <a:ea typeface="+mn-ea"/>
                <a:cs typeface="+mn-cs"/>
              </a:defRPr>
            </a:pPr>
            <a:r>
              <a:rPr lang="ja-JP" altLang="en-US" sz="2400"/>
              <a:t>月間出生率（人口</a:t>
            </a:r>
            <a:r>
              <a:rPr lang="en-US" altLang="ja-JP" sz="2400"/>
              <a:t>1000</a:t>
            </a:r>
            <a:r>
              <a:rPr lang="ja-JP" altLang="en-US" sz="2400"/>
              <a:t>人あたり）</a:t>
            </a:r>
          </a:p>
        </c:rich>
      </c:tx>
      <c:overlay val="0"/>
      <c:spPr>
        <a:noFill/>
        <a:ln>
          <a:noFill/>
        </a:ln>
        <a:effectLst/>
      </c:spPr>
      <c:txPr>
        <a:bodyPr rot="0" spcFirstLastPara="1" vertOverflow="ellipsis" vert="horz" wrap="square" anchor="ctr" anchorCtr="1"/>
        <a:lstStyle/>
        <a:p>
          <a:pPr>
            <a:defRPr lang="ja-JP"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グラフ作成用に変形!$A$9</c:f>
              <c:strCache>
                <c:ptCount val="1"/>
                <c:pt idx="0">
                  <c:v>1900</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グラフ作成用に変形!$B$9:$M$9</c:f>
              <c:numCache>
                <c:formatCode>General</c:formatCode>
                <c:ptCount val="12"/>
                <c:pt idx="0">
                  <c:v>41.5</c:v>
                </c:pt>
                <c:pt idx="1">
                  <c:v>40.700000000000003</c:v>
                </c:pt>
                <c:pt idx="2">
                  <c:v>37.4</c:v>
                </c:pt>
                <c:pt idx="3">
                  <c:v>33</c:v>
                </c:pt>
                <c:pt idx="4">
                  <c:v>27.4</c:v>
                </c:pt>
                <c:pt idx="5">
                  <c:v>23.8</c:v>
                </c:pt>
                <c:pt idx="6">
                  <c:v>26.7</c:v>
                </c:pt>
                <c:pt idx="7">
                  <c:v>28.3</c:v>
                </c:pt>
                <c:pt idx="8">
                  <c:v>33.1</c:v>
                </c:pt>
                <c:pt idx="9">
                  <c:v>31.4</c:v>
                </c:pt>
                <c:pt idx="10">
                  <c:v>33.299999999999997</c:v>
                </c:pt>
                <c:pt idx="11">
                  <c:v>32.5</c:v>
                </c:pt>
              </c:numCache>
            </c:numRef>
          </c:val>
          <c:smooth val="0"/>
          <c:extLst>
            <c:ext xmlns:c16="http://schemas.microsoft.com/office/drawing/2014/chart" uri="{C3380CC4-5D6E-409C-BE32-E72D297353CC}">
              <c16:uniqueId val="{00000000-4E8F-4805-B90C-EB2AEC6D2D09}"/>
            </c:ext>
          </c:extLst>
        </c:ser>
        <c:ser>
          <c:idx val="1"/>
          <c:order val="1"/>
          <c:tx>
            <c:strRef>
              <c:f>グラフ作成用に変形!$A$10</c:f>
              <c:strCache>
                <c:ptCount val="1"/>
                <c:pt idx="0">
                  <c:v>1920</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グラフ作成用に変形!$B$10:$M$10</c:f>
              <c:numCache>
                <c:formatCode>General</c:formatCode>
                <c:ptCount val="12"/>
                <c:pt idx="0">
                  <c:v>53.4</c:v>
                </c:pt>
                <c:pt idx="1">
                  <c:v>46.7</c:v>
                </c:pt>
                <c:pt idx="2">
                  <c:v>54.9</c:v>
                </c:pt>
                <c:pt idx="3">
                  <c:v>29.4</c:v>
                </c:pt>
                <c:pt idx="4">
                  <c:v>29</c:v>
                </c:pt>
                <c:pt idx="5">
                  <c:v>27.4</c:v>
                </c:pt>
                <c:pt idx="6">
                  <c:v>29.8</c:v>
                </c:pt>
                <c:pt idx="7">
                  <c:v>32.700000000000003</c:v>
                </c:pt>
                <c:pt idx="8">
                  <c:v>38.4</c:v>
                </c:pt>
                <c:pt idx="9">
                  <c:v>30.6</c:v>
                </c:pt>
                <c:pt idx="10">
                  <c:v>34.700000000000003</c:v>
                </c:pt>
                <c:pt idx="11">
                  <c:v>27.5</c:v>
                </c:pt>
              </c:numCache>
            </c:numRef>
          </c:val>
          <c:smooth val="0"/>
          <c:extLst>
            <c:ext xmlns:c16="http://schemas.microsoft.com/office/drawing/2014/chart" uri="{C3380CC4-5D6E-409C-BE32-E72D297353CC}">
              <c16:uniqueId val="{00000001-4E8F-4805-B90C-EB2AEC6D2D09}"/>
            </c:ext>
          </c:extLst>
        </c:ser>
        <c:ser>
          <c:idx val="2"/>
          <c:order val="2"/>
          <c:tx>
            <c:strRef>
              <c:f>グラフ作成用に変形!$A$11</c:f>
              <c:strCache>
                <c:ptCount val="1"/>
                <c:pt idx="0">
                  <c:v>1940</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グラフ作成用に変形!$B$11:$M$11</c:f>
              <c:numCache>
                <c:formatCode>General</c:formatCode>
                <c:ptCount val="12"/>
                <c:pt idx="0">
                  <c:v>42.7</c:v>
                </c:pt>
                <c:pt idx="1">
                  <c:v>34.9</c:v>
                </c:pt>
                <c:pt idx="2">
                  <c:v>34.5</c:v>
                </c:pt>
                <c:pt idx="3">
                  <c:v>27.4</c:v>
                </c:pt>
                <c:pt idx="4">
                  <c:v>23.6</c:v>
                </c:pt>
                <c:pt idx="5">
                  <c:v>24.1</c:v>
                </c:pt>
                <c:pt idx="6">
                  <c:v>25.3</c:v>
                </c:pt>
                <c:pt idx="7">
                  <c:v>26.6</c:v>
                </c:pt>
                <c:pt idx="8">
                  <c:v>29.3</c:v>
                </c:pt>
                <c:pt idx="9">
                  <c:v>28.6</c:v>
                </c:pt>
                <c:pt idx="10">
                  <c:v>30.7</c:v>
                </c:pt>
                <c:pt idx="11">
                  <c:v>25.5</c:v>
                </c:pt>
              </c:numCache>
            </c:numRef>
          </c:val>
          <c:smooth val="0"/>
          <c:extLst>
            <c:ext xmlns:c16="http://schemas.microsoft.com/office/drawing/2014/chart" uri="{C3380CC4-5D6E-409C-BE32-E72D297353CC}">
              <c16:uniqueId val="{00000002-4E8F-4805-B90C-EB2AEC6D2D09}"/>
            </c:ext>
          </c:extLst>
        </c:ser>
        <c:ser>
          <c:idx val="3"/>
          <c:order val="3"/>
          <c:tx>
            <c:strRef>
              <c:f>グラフ作成用に変形!$A$12</c:f>
              <c:strCache>
                <c:ptCount val="1"/>
                <c:pt idx="0">
                  <c:v>1960</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グラフ作成用に変形!$B$12:$M$12</c:f>
              <c:numCache>
                <c:formatCode>General</c:formatCode>
                <c:ptCount val="12"/>
                <c:pt idx="0">
                  <c:v>21.1</c:v>
                </c:pt>
                <c:pt idx="1">
                  <c:v>19.3</c:v>
                </c:pt>
                <c:pt idx="2">
                  <c:v>18.899999999999999</c:v>
                </c:pt>
                <c:pt idx="3">
                  <c:v>18.8</c:v>
                </c:pt>
                <c:pt idx="4">
                  <c:v>16</c:v>
                </c:pt>
                <c:pt idx="5">
                  <c:v>15.1</c:v>
                </c:pt>
                <c:pt idx="6">
                  <c:v>15.9</c:v>
                </c:pt>
                <c:pt idx="7">
                  <c:v>16.399999999999999</c:v>
                </c:pt>
                <c:pt idx="8">
                  <c:v>16.8</c:v>
                </c:pt>
                <c:pt idx="9">
                  <c:v>15.8</c:v>
                </c:pt>
                <c:pt idx="10">
                  <c:v>16.100000000000001</c:v>
                </c:pt>
                <c:pt idx="11">
                  <c:v>16.100000000000001</c:v>
                </c:pt>
              </c:numCache>
            </c:numRef>
          </c:val>
          <c:smooth val="0"/>
          <c:extLst>
            <c:ext xmlns:c16="http://schemas.microsoft.com/office/drawing/2014/chart" uri="{C3380CC4-5D6E-409C-BE32-E72D297353CC}">
              <c16:uniqueId val="{00000003-4E8F-4805-B90C-EB2AEC6D2D09}"/>
            </c:ext>
          </c:extLst>
        </c:ser>
        <c:ser>
          <c:idx val="4"/>
          <c:order val="4"/>
          <c:tx>
            <c:strRef>
              <c:f>グラフ作成用に変形!$A$13</c:f>
              <c:strCache>
                <c:ptCount val="1"/>
                <c:pt idx="0">
                  <c:v>1980</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グラフ作成用に変形!$B$13:$M$13</c:f>
              <c:numCache>
                <c:formatCode>General</c:formatCode>
                <c:ptCount val="12"/>
                <c:pt idx="0">
                  <c:v>13.9</c:v>
                </c:pt>
                <c:pt idx="1">
                  <c:v>13.6</c:v>
                </c:pt>
                <c:pt idx="2">
                  <c:v>13.2</c:v>
                </c:pt>
                <c:pt idx="3">
                  <c:v>13.5</c:v>
                </c:pt>
                <c:pt idx="4">
                  <c:v>13.7</c:v>
                </c:pt>
                <c:pt idx="5">
                  <c:v>13.5</c:v>
                </c:pt>
                <c:pt idx="6">
                  <c:v>14.1</c:v>
                </c:pt>
                <c:pt idx="7">
                  <c:v>14.1</c:v>
                </c:pt>
                <c:pt idx="8">
                  <c:v>14.4</c:v>
                </c:pt>
                <c:pt idx="9">
                  <c:v>13.5</c:v>
                </c:pt>
                <c:pt idx="10">
                  <c:v>12.6</c:v>
                </c:pt>
                <c:pt idx="11">
                  <c:v>12.9</c:v>
                </c:pt>
              </c:numCache>
            </c:numRef>
          </c:val>
          <c:smooth val="0"/>
          <c:extLst>
            <c:ext xmlns:c16="http://schemas.microsoft.com/office/drawing/2014/chart" uri="{C3380CC4-5D6E-409C-BE32-E72D297353CC}">
              <c16:uniqueId val="{00000004-4E8F-4805-B90C-EB2AEC6D2D09}"/>
            </c:ext>
          </c:extLst>
        </c:ser>
        <c:ser>
          <c:idx val="5"/>
          <c:order val="5"/>
          <c:tx>
            <c:strRef>
              <c:f>グラフ作成用に変形!$A$14</c:f>
              <c:strCache>
                <c:ptCount val="1"/>
                <c:pt idx="0">
                  <c:v>2000</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グラフ作成用に変形!$B$14:$M$14</c:f>
              <c:numCache>
                <c:formatCode>General</c:formatCode>
                <c:ptCount val="12"/>
                <c:pt idx="0">
                  <c:v>9.5</c:v>
                </c:pt>
                <c:pt idx="1">
                  <c:v>9.4</c:v>
                </c:pt>
                <c:pt idx="2">
                  <c:v>9.3000000000000007</c:v>
                </c:pt>
                <c:pt idx="3">
                  <c:v>9.1999999999999993</c:v>
                </c:pt>
                <c:pt idx="4">
                  <c:v>9.4</c:v>
                </c:pt>
                <c:pt idx="5">
                  <c:v>9.3000000000000007</c:v>
                </c:pt>
                <c:pt idx="6">
                  <c:v>9.6999999999999993</c:v>
                </c:pt>
                <c:pt idx="7">
                  <c:v>9.8000000000000007</c:v>
                </c:pt>
                <c:pt idx="8">
                  <c:v>10</c:v>
                </c:pt>
                <c:pt idx="9">
                  <c:v>9.5</c:v>
                </c:pt>
                <c:pt idx="10">
                  <c:v>9.4</c:v>
                </c:pt>
                <c:pt idx="11">
                  <c:v>9.3000000000000007</c:v>
                </c:pt>
              </c:numCache>
            </c:numRef>
          </c:val>
          <c:smooth val="0"/>
          <c:extLst>
            <c:ext xmlns:c16="http://schemas.microsoft.com/office/drawing/2014/chart" uri="{C3380CC4-5D6E-409C-BE32-E72D297353CC}">
              <c16:uniqueId val="{00000005-4E8F-4805-B90C-EB2AEC6D2D09}"/>
            </c:ext>
          </c:extLst>
        </c:ser>
        <c:ser>
          <c:idx val="6"/>
          <c:order val="6"/>
          <c:tx>
            <c:strRef>
              <c:f>グラフ作成用に変形!$A$15</c:f>
              <c:strCache>
                <c:ptCount val="1"/>
                <c:pt idx="0">
                  <c:v>2009</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グラフ作成用に変形!$B$15:$M$15</c:f>
              <c:numCache>
                <c:formatCode>General</c:formatCode>
                <c:ptCount val="12"/>
                <c:pt idx="0">
                  <c:v>8.5</c:v>
                </c:pt>
                <c:pt idx="1">
                  <c:v>8.4</c:v>
                </c:pt>
                <c:pt idx="2">
                  <c:v>8.1999999999999993</c:v>
                </c:pt>
                <c:pt idx="3">
                  <c:v>8.4</c:v>
                </c:pt>
                <c:pt idx="4">
                  <c:v>8.1999999999999993</c:v>
                </c:pt>
                <c:pt idx="5">
                  <c:v>8.4</c:v>
                </c:pt>
                <c:pt idx="6">
                  <c:v>8.8000000000000007</c:v>
                </c:pt>
                <c:pt idx="7">
                  <c:v>8.6</c:v>
                </c:pt>
                <c:pt idx="8">
                  <c:v>8.9</c:v>
                </c:pt>
                <c:pt idx="9">
                  <c:v>8.6999999999999993</c:v>
                </c:pt>
                <c:pt idx="10">
                  <c:v>8.3000000000000007</c:v>
                </c:pt>
                <c:pt idx="11">
                  <c:v>8.6</c:v>
                </c:pt>
              </c:numCache>
            </c:numRef>
          </c:val>
          <c:smooth val="0"/>
          <c:extLst>
            <c:ext xmlns:c16="http://schemas.microsoft.com/office/drawing/2014/chart" uri="{C3380CC4-5D6E-409C-BE32-E72D297353CC}">
              <c16:uniqueId val="{00000006-4E8F-4805-B90C-EB2AEC6D2D09}"/>
            </c:ext>
          </c:extLst>
        </c:ser>
        <c:dLbls>
          <c:showLegendKey val="0"/>
          <c:showVal val="0"/>
          <c:showCatName val="0"/>
          <c:showSerName val="0"/>
          <c:showPercent val="0"/>
          <c:showBubbleSize val="0"/>
        </c:dLbls>
        <c:marker val="1"/>
        <c:smooth val="0"/>
        <c:axId val="100807000"/>
        <c:axId val="100808568"/>
      </c:lineChart>
      <c:catAx>
        <c:axId val="100807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808568"/>
        <c:crosses val="autoZero"/>
        <c:auto val="1"/>
        <c:lblAlgn val="ctr"/>
        <c:lblOffset val="100"/>
        <c:noMultiLvlLbl val="0"/>
      </c:catAx>
      <c:valAx>
        <c:axId val="100808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807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ja-JP"/>
            </a:pPr>
            <a:r>
              <a:rPr lang="ja-JP" altLang="en-US" sz="2400"/>
              <a:t>平均件数が</a:t>
            </a:r>
            <a:r>
              <a:rPr lang="en-US" altLang="ja-JP" sz="2400"/>
              <a:t>1.5</a:t>
            </a:r>
            <a:r>
              <a:rPr lang="ja-JP" altLang="en-US" sz="2400"/>
              <a:t>のときの確率分布</a:t>
            </a:r>
            <a:endParaRPr lang="en-US" altLang="ja-JP" sz="2400"/>
          </a:p>
          <a:p>
            <a:pPr>
              <a:defRPr lang="ja-JP"/>
            </a:pPr>
            <a:r>
              <a:rPr lang="ja-JP" altLang="en-US" sz="2400"/>
              <a:t>（ポアソン分布を想定）</a:t>
            </a:r>
          </a:p>
        </c:rich>
      </c:tx>
      <c:overlay val="0"/>
    </c:title>
    <c:autoTitleDeleted val="0"/>
    <c:plotArea>
      <c:layout/>
      <c:barChart>
        <c:barDir val="col"/>
        <c:grouping val="clustered"/>
        <c:varyColors val="0"/>
        <c:ser>
          <c:idx val="0"/>
          <c:order val="0"/>
          <c:tx>
            <c:strRef>
              <c:f>Sheet1!$C$8</c:f>
              <c:strCache>
                <c:ptCount val="1"/>
                <c:pt idx="0">
                  <c:v>確率</c:v>
                </c:pt>
              </c:strCache>
            </c:strRef>
          </c:tx>
          <c:spPr>
            <a:solidFill>
              <a:schemeClr val="accent1"/>
            </a:solidFill>
            <a:ln w="12700">
              <a:solidFill>
                <a:schemeClr val="tx1"/>
              </a:solidFill>
            </a:ln>
          </c:spPr>
          <c:invertIfNegative val="0"/>
          <c:cat>
            <c:numRef>
              <c:f>Sheet1!$B$9:$B$17</c:f>
              <c:numCache>
                <c:formatCode>General</c:formatCode>
                <c:ptCount val="9"/>
                <c:pt idx="0">
                  <c:v>0</c:v>
                </c:pt>
                <c:pt idx="1">
                  <c:v>1</c:v>
                </c:pt>
                <c:pt idx="2">
                  <c:v>2</c:v>
                </c:pt>
                <c:pt idx="3">
                  <c:v>3</c:v>
                </c:pt>
                <c:pt idx="4">
                  <c:v>4</c:v>
                </c:pt>
                <c:pt idx="5">
                  <c:v>5</c:v>
                </c:pt>
                <c:pt idx="6">
                  <c:v>6</c:v>
                </c:pt>
                <c:pt idx="7">
                  <c:v>7</c:v>
                </c:pt>
                <c:pt idx="8">
                  <c:v>8</c:v>
                </c:pt>
              </c:numCache>
            </c:numRef>
          </c:cat>
          <c:val>
            <c:numRef>
              <c:f>Sheet1!$C$9:$C$17</c:f>
              <c:numCache>
                <c:formatCode>0.0000</c:formatCode>
                <c:ptCount val="9"/>
                <c:pt idx="0">
                  <c:v>0.22313016014842982</c:v>
                </c:pt>
                <c:pt idx="1">
                  <c:v>0.33469524022264474</c:v>
                </c:pt>
                <c:pt idx="2">
                  <c:v>0.25102143016698358</c:v>
                </c:pt>
                <c:pt idx="3">
                  <c:v>0.12551071508349182</c:v>
                </c:pt>
                <c:pt idx="4">
                  <c:v>4.7066518156309439E-2</c:v>
                </c:pt>
                <c:pt idx="5">
                  <c:v>1.4119955446892818E-2</c:v>
                </c:pt>
                <c:pt idx="6">
                  <c:v>3.5299888617232088E-3</c:v>
                </c:pt>
                <c:pt idx="7">
                  <c:v>7.5642618465497267E-4</c:v>
                </c:pt>
                <c:pt idx="8">
                  <c:v>1.4182990962280739E-4</c:v>
                </c:pt>
              </c:numCache>
            </c:numRef>
          </c:val>
          <c:extLst>
            <c:ext xmlns:c16="http://schemas.microsoft.com/office/drawing/2014/chart" uri="{C3380CC4-5D6E-409C-BE32-E72D297353CC}">
              <c16:uniqueId val="{00000000-6A53-4A07-8757-9610123BF28B}"/>
            </c:ext>
          </c:extLst>
        </c:ser>
        <c:dLbls>
          <c:showLegendKey val="0"/>
          <c:showVal val="0"/>
          <c:showCatName val="0"/>
          <c:showSerName val="0"/>
          <c:showPercent val="0"/>
          <c:showBubbleSize val="0"/>
        </c:dLbls>
        <c:gapWidth val="0"/>
        <c:axId val="100562224"/>
        <c:axId val="100559872"/>
      </c:barChart>
      <c:catAx>
        <c:axId val="100562224"/>
        <c:scaling>
          <c:orientation val="minMax"/>
        </c:scaling>
        <c:delete val="0"/>
        <c:axPos val="b"/>
        <c:title>
          <c:tx>
            <c:rich>
              <a:bodyPr/>
              <a:lstStyle/>
              <a:p>
                <a:pPr>
                  <a:defRPr lang="ja-JP" sz="2000"/>
                </a:pPr>
                <a:r>
                  <a:rPr lang="ja-JP" altLang="en-US" sz="2000"/>
                  <a:t>件数</a:t>
                </a:r>
              </a:p>
            </c:rich>
          </c:tx>
          <c:overlay val="0"/>
        </c:title>
        <c:numFmt formatCode="General" sourceLinked="1"/>
        <c:majorTickMark val="none"/>
        <c:minorTickMark val="none"/>
        <c:tickLblPos val="nextTo"/>
        <c:txPr>
          <a:bodyPr/>
          <a:lstStyle/>
          <a:p>
            <a:pPr>
              <a:defRPr lang="ja-JP" sz="1600"/>
            </a:pPr>
            <a:endParaRPr lang="ja-JP"/>
          </a:p>
        </c:txPr>
        <c:crossAx val="100559872"/>
        <c:crosses val="autoZero"/>
        <c:auto val="1"/>
        <c:lblAlgn val="ctr"/>
        <c:lblOffset val="100"/>
        <c:noMultiLvlLbl val="0"/>
      </c:catAx>
      <c:valAx>
        <c:axId val="100559872"/>
        <c:scaling>
          <c:orientation val="minMax"/>
        </c:scaling>
        <c:delete val="0"/>
        <c:axPos val="l"/>
        <c:majorGridlines/>
        <c:title>
          <c:tx>
            <c:rich>
              <a:bodyPr/>
              <a:lstStyle/>
              <a:p>
                <a:pPr>
                  <a:defRPr lang="ja-JP" sz="2000"/>
                </a:pPr>
                <a:r>
                  <a:rPr lang="ja-JP" altLang="en-US" sz="2000"/>
                  <a:t>確率</a:t>
                </a:r>
              </a:p>
            </c:rich>
          </c:tx>
          <c:overlay val="0"/>
        </c:title>
        <c:numFmt formatCode="0.0000" sourceLinked="1"/>
        <c:majorTickMark val="out"/>
        <c:minorTickMark val="none"/>
        <c:tickLblPos val="nextTo"/>
        <c:txPr>
          <a:bodyPr/>
          <a:lstStyle/>
          <a:p>
            <a:pPr>
              <a:defRPr lang="ja-JP" sz="1600"/>
            </a:pPr>
            <a:endParaRPr lang="ja-JP"/>
          </a:p>
        </c:txPr>
        <c:crossAx val="100562224"/>
        <c:crosses val="autoZero"/>
        <c:crossBetween val="between"/>
      </c:valAx>
      <c:spPr>
        <a:ln w="12700">
          <a:solidFill>
            <a:schemeClr val="tx1"/>
          </a:solid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lang="ja-JP" sz="2400" b="1" i="0" u="none" strike="noStrike" kern="1200" baseline="0">
                <a:solidFill>
                  <a:schemeClr val="tx1"/>
                </a:solidFill>
                <a:latin typeface="+mn-lt"/>
                <a:ea typeface="+mn-ea"/>
                <a:cs typeface="+mn-cs"/>
              </a:defRPr>
            </a:pPr>
            <a:r>
              <a:rPr lang="ja-JP" altLang="en-US" sz="2400"/>
              <a:t>平均</a:t>
            </a:r>
            <a:r>
              <a:rPr lang="en-US" altLang="ja-JP" sz="2400"/>
              <a:t>1.5</a:t>
            </a:r>
            <a:r>
              <a:rPr lang="ja-JP" altLang="en-US" sz="2400"/>
              <a:t>回の実際と理論</a:t>
            </a:r>
          </a:p>
        </c:rich>
      </c:tx>
      <c:layout>
        <c:manualLayout>
          <c:xMode val="edge"/>
          <c:yMode val="edge"/>
          <c:x val="0.21182262329568355"/>
          <c:y val="2.7944111776447105E-2"/>
        </c:manualLayout>
      </c:layout>
      <c:overlay val="0"/>
      <c:spPr>
        <a:noFill/>
        <a:ln>
          <a:noFill/>
        </a:ln>
        <a:effectLst/>
      </c:spPr>
      <c:txPr>
        <a:bodyPr rot="0" spcFirstLastPara="1" vertOverflow="ellipsis" vert="horz" wrap="square" anchor="ctr" anchorCtr="1"/>
        <a:lstStyle/>
        <a:p>
          <a:pPr>
            <a:defRPr lang="ja-JP" sz="2400" b="1" i="0" u="none" strike="noStrike" kern="1200" baseline="0">
              <a:solidFill>
                <a:schemeClr val="tx1"/>
              </a:solidFill>
              <a:latin typeface="+mn-lt"/>
              <a:ea typeface="+mn-ea"/>
              <a:cs typeface="+mn-cs"/>
            </a:defRPr>
          </a:pPr>
          <a:endParaRPr lang="ja-JP"/>
        </a:p>
      </c:txPr>
    </c:title>
    <c:autoTitleDeleted val="0"/>
    <c:plotArea>
      <c:layout>
        <c:manualLayout>
          <c:layoutTarget val="inner"/>
          <c:xMode val="edge"/>
          <c:yMode val="edge"/>
          <c:x val="0.10913713910761155"/>
          <c:y val="0.12206949106742587"/>
          <c:w val="0.8286220472440945"/>
          <c:h val="0.72822402657732721"/>
        </c:manualLayout>
      </c:layout>
      <c:barChart>
        <c:barDir val="col"/>
        <c:grouping val="clustered"/>
        <c:varyColors val="0"/>
        <c:ser>
          <c:idx val="0"/>
          <c:order val="0"/>
          <c:tx>
            <c:strRef>
              <c:f>CardPoisson!$K$4</c:f>
              <c:strCache>
                <c:ptCount val="1"/>
                <c:pt idx="0">
                  <c:v>カード実験の相対度数</c:v>
                </c:pt>
              </c:strCache>
            </c:strRef>
          </c:tx>
          <c:spPr>
            <a:solidFill>
              <a:schemeClr val="dk1">
                <a:tint val="88500"/>
              </a:schemeClr>
            </a:solidFill>
            <a:ln>
              <a:noFill/>
            </a:ln>
            <a:effectLst/>
          </c:spPr>
          <c:invertIfNegative val="0"/>
          <c:cat>
            <c:strRef>
              <c:f>CardPoisson!$I$5:$I$14</c:f>
              <c:strCache>
                <c:ptCount val="10"/>
                <c:pt idx="0">
                  <c:v>0</c:v>
                </c:pt>
                <c:pt idx="1">
                  <c:v>1</c:v>
                </c:pt>
                <c:pt idx="2">
                  <c:v>2</c:v>
                </c:pt>
                <c:pt idx="3">
                  <c:v>3</c:v>
                </c:pt>
                <c:pt idx="4">
                  <c:v>4</c:v>
                </c:pt>
                <c:pt idx="5">
                  <c:v>5</c:v>
                </c:pt>
                <c:pt idx="6">
                  <c:v>6</c:v>
                </c:pt>
                <c:pt idx="7">
                  <c:v>7</c:v>
                </c:pt>
                <c:pt idx="8">
                  <c:v>8</c:v>
                </c:pt>
                <c:pt idx="9">
                  <c:v>合計</c:v>
                </c:pt>
              </c:strCache>
            </c:strRef>
          </c:cat>
          <c:val>
            <c:numRef>
              <c:f>CardPoisson!$K$5:$K$13</c:f>
              <c:numCache>
                <c:formatCode>0.00000</c:formatCode>
                <c:ptCount val="9"/>
                <c:pt idx="0">
                  <c:v>0.21153846153846154</c:v>
                </c:pt>
                <c:pt idx="1">
                  <c:v>0.38461538461538464</c:v>
                </c:pt>
                <c:pt idx="2">
                  <c:v>0.25</c:v>
                </c:pt>
                <c:pt idx="3">
                  <c:v>5.7692307692307696E-2</c:v>
                </c:pt>
                <c:pt idx="4">
                  <c:v>5.7692307692307696E-2</c:v>
                </c:pt>
                <c:pt idx="5">
                  <c:v>1.9230769230769232E-2</c:v>
                </c:pt>
                <c:pt idx="6">
                  <c:v>1.9230769230769232E-2</c:v>
                </c:pt>
                <c:pt idx="7">
                  <c:v>0</c:v>
                </c:pt>
                <c:pt idx="8">
                  <c:v>0</c:v>
                </c:pt>
              </c:numCache>
            </c:numRef>
          </c:val>
          <c:extLst>
            <c:ext xmlns:c16="http://schemas.microsoft.com/office/drawing/2014/chart" uri="{C3380CC4-5D6E-409C-BE32-E72D297353CC}">
              <c16:uniqueId val="{00000000-FF68-4160-ABB6-AE1BB9F8F34C}"/>
            </c:ext>
          </c:extLst>
        </c:ser>
        <c:ser>
          <c:idx val="1"/>
          <c:order val="1"/>
          <c:tx>
            <c:strRef>
              <c:f>CardPoisson!$L$4</c:f>
              <c:strCache>
                <c:ptCount val="1"/>
                <c:pt idx="0">
                  <c:v>ポアソン分布を想定したときの確率</c:v>
                </c:pt>
              </c:strCache>
            </c:strRef>
          </c:tx>
          <c:spPr>
            <a:solidFill>
              <a:schemeClr val="dk1">
                <a:tint val="55000"/>
              </a:schemeClr>
            </a:solidFill>
            <a:ln>
              <a:noFill/>
            </a:ln>
            <a:effectLst/>
          </c:spPr>
          <c:invertIfNegative val="0"/>
          <c:cat>
            <c:strRef>
              <c:f>CardPoisson!$I$5:$I$14</c:f>
              <c:strCache>
                <c:ptCount val="10"/>
                <c:pt idx="0">
                  <c:v>0</c:v>
                </c:pt>
                <c:pt idx="1">
                  <c:v>1</c:v>
                </c:pt>
                <c:pt idx="2">
                  <c:v>2</c:v>
                </c:pt>
                <c:pt idx="3">
                  <c:v>3</c:v>
                </c:pt>
                <c:pt idx="4">
                  <c:v>4</c:v>
                </c:pt>
                <c:pt idx="5">
                  <c:v>5</c:v>
                </c:pt>
                <c:pt idx="6">
                  <c:v>6</c:v>
                </c:pt>
                <c:pt idx="7">
                  <c:v>7</c:v>
                </c:pt>
                <c:pt idx="8">
                  <c:v>8</c:v>
                </c:pt>
                <c:pt idx="9">
                  <c:v>合計</c:v>
                </c:pt>
              </c:strCache>
            </c:strRef>
          </c:cat>
          <c:val>
            <c:numRef>
              <c:f>CardPoisson!$L$5:$L$13</c:f>
              <c:numCache>
                <c:formatCode>0.000000</c:formatCode>
                <c:ptCount val="9"/>
                <c:pt idx="0">
                  <c:v>0.22313016014842982</c:v>
                </c:pt>
                <c:pt idx="1">
                  <c:v>0.33469524022264474</c:v>
                </c:pt>
                <c:pt idx="2">
                  <c:v>0.25102143016698358</c:v>
                </c:pt>
                <c:pt idx="3">
                  <c:v>0.12551071508349182</c:v>
                </c:pt>
                <c:pt idx="4">
                  <c:v>4.7066518156309439E-2</c:v>
                </c:pt>
                <c:pt idx="5">
                  <c:v>1.4119955446892818E-2</c:v>
                </c:pt>
                <c:pt idx="6">
                  <c:v>3.5299888617232088E-3</c:v>
                </c:pt>
                <c:pt idx="7">
                  <c:v>7.5642618465497267E-4</c:v>
                </c:pt>
                <c:pt idx="8">
                  <c:v>1.6956572886961396E-4</c:v>
                </c:pt>
              </c:numCache>
            </c:numRef>
          </c:val>
          <c:extLst>
            <c:ext xmlns:c16="http://schemas.microsoft.com/office/drawing/2014/chart" uri="{C3380CC4-5D6E-409C-BE32-E72D297353CC}">
              <c16:uniqueId val="{00000001-FF68-4160-ABB6-AE1BB9F8F34C}"/>
            </c:ext>
          </c:extLst>
        </c:ser>
        <c:dLbls>
          <c:showLegendKey val="0"/>
          <c:showVal val="0"/>
          <c:showCatName val="0"/>
          <c:showSerName val="0"/>
          <c:showPercent val="0"/>
          <c:showBubbleSize val="0"/>
        </c:dLbls>
        <c:gapWidth val="0"/>
        <c:axId val="100562616"/>
        <c:axId val="98240432"/>
      </c:barChart>
      <c:catAx>
        <c:axId val="100562616"/>
        <c:scaling>
          <c:orientation val="minMax"/>
        </c:scaling>
        <c:delete val="0"/>
        <c:axPos val="b"/>
        <c:title>
          <c:tx>
            <c:rich>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回数</a:t>
                </a:r>
              </a:p>
            </c:rich>
          </c:tx>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0"/>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98240432"/>
        <c:crosses val="autoZero"/>
        <c:auto val="1"/>
        <c:lblAlgn val="ctr"/>
        <c:lblOffset val="100"/>
        <c:noMultiLvlLbl val="0"/>
      </c:catAx>
      <c:valAx>
        <c:axId val="98240432"/>
        <c:scaling>
          <c:orientation val="minMax"/>
        </c:scaling>
        <c:delete val="0"/>
        <c:axPos val="l"/>
        <c:majorGridlines>
          <c:spPr>
            <a:ln w="9525" cap="flat" cmpd="sng" algn="ctr">
              <a:solidFill>
                <a:schemeClr val="tx1">
                  <a:tint val="75000"/>
                  <a:shade val="95000"/>
                  <a:satMod val="105000"/>
                </a:schemeClr>
              </a:solidFill>
              <a:prstDash val="solid"/>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確率と相対度数</a:t>
                </a:r>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00_);[Red]\(#,##0.000\)" sourceLinked="0"/>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00562616"/>
        <c:crosses val="autoZero"/>
        <c:crossBetween val="between"/>
      </c:valAx>
      <c:spPr>
        <a:noFill/>
        <a:ln>
          <a:noFill/>
        </a:ln>
        <a:effectLst/>
      </c:spPr>
    </c:plotArea>
    <c:legend>
      <c:legendPos val="r"/>
      <c:layout>
        <c:manualLayout>
          <c:xMode val="edge"/>
          <c:yMode val="edge"/>
          <c:x val="0.50103079128997763"/>
          <c:y val="0.26297629918759829"/>
          <c:w val="0.32458649266063966"/>
          <c:h val="0.25068698087014851"/>
        </c:manualLayout>
      </c:layout>
      <c:overlay val="0"/>
      <c:spPr>
        <a:solidFill>
          <a:schemeClr val="bg1"/>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w="9525" cap="flat" cmpd="sng" algn="ctr">
      <a:noFill/>
      <a:prstDash val="soli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FBC2EC-F6BA-48E4-834D-4AC79A407C68}" type="datetimeFigureOut">
              <a:rPr kumimoji="1" lang="ja-JP" altLang="en-US" smtClean="0"/>
              <a:t>2025/4/27</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75795-8E02-47CF-B73D-26C484BA4B7D}" type="slidenum">
              <a:rPr kumimoji="1" lang="ja-JP" altLang="en-US" smtClean="0"/>
              <a:t>‹#›</a:t>
            </a:fld>
            <a:endParaRPr kumimoji="1" lang="ja-JP" altLang="en-US"/>
          </a:p>
        </p:txBody>
      </p:sp>
    </p:spTree>
    <p:extLst>
      <p:ext uri="{BB962C8B-B14F-4D97-AF65-F5344CB8AC3E}">
        <p14:creationId xmlns:p14="http://schemas.microsoft.com/office/powerpoint/2010/main" val="675139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奇跡でも何でもない。弱小チームでも何十年かには一回優勝する可能性がある。奇跡の一本松も、ある木を特定していて、その木が立ったまま残る確率は非常に少ない。でも、たくさんの防風林の木があって、そのうちの一本が立ったままであることは、ありうることである。飛行機事故で、誰か特定の人が生き残るならわかるが、大勢の中の誰か一人が生存することはありうる。</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8</a:t>
            </a:fld>
            <a:endParaRPr kumimoji="1" lang="ja-JP" altLang="en-US"/>
          </a:p>
        </p:txBody>
      </p:sp>
    </p:spTree>
    <p:extLst>
      <p:ext uri="{BB962C8B-B14F-4D97-AF65-F5344CB8AC3E}">
        <p14:creationId xmlns:p14="http://schemas.microsoft.com/office/powerpoint/2010/main" val="3729745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32</a:t>
            </a:fld>
            <a:endParaRPr kumimoji="1" lang="ja-JP" altLang="en-US"/>
          </a:p>
        </p:txBody>
      </p:sp>
    </p:spTree>
    <p:extLst>
      <p:ext uri="{BB962C8B-B14F-4D97-AF65-F5344CB8AC3E}">
        <p14:creationId xmlns:p14="http://schemas.microsoft.com/office/powerpoint/2010/main" val="3914018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ロトの雑誌を買ってはいけない。雑誌を信用してはならない。例えば自転車（ロードレーサー）の雑誌では、手を変え品を変え読者に高い自転車を買わそうと必死である。「自転車を買いすぎて、奥さんに怒られた」とか、一般人には必要のない高いスペックの部品を勧めるとかである。洋服の雑誌とかも同様である。</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33</a:t>
            </a:fld>
            <a:endParaRPr kumimoji="1" lang="ja-JP" altLang="en-US"/>
          </a:p>
        </p:txBody>
      </p:sp>
    </p:spTree>
    <p:extLst>
      <p:ext uri="{BB962C8B-B14F-4D97-AF65-F5344CB8AC3E}">
        <p14:creationId xmlns:p14="http://schemas.microsoft.com/office/powerpoint/2010/main" val="328805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もし相性が悪ければ、ほかの病院をたずねる。相性の良くまずまずの医者なら。よしとして経過を観察する。</a:t>
            </a:r>
            <a:endParaRPr kumimoji="1" lang="en-US" altLang="ja-JP" dirty="0"/>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34</a:t>
            </a:fld>
            <a:endParaRPr kumimoji="1" lang="ja-JP" altLang="en-US"/>
          </a:p>
        </p:txBody>
      </p:sp>
    </p:spTree>
    <p:extLst>
      <p:ext uri="{BB962C8B-B14F-4D97-AF65-F5344CB8AC3E}">
        <p14:creationId xmlns:p14="http://schemas.microsoft.com/office/powerpoint/2010/main" val="3296364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奇遇を連発する人には要注意。</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36</a:t>
            </a:fld>
            <a:endParaRPr kumimoji="1" lang="ja-JP" altLang="en-US"/>
          </a:p>
        </p:txBody>
      </p:sp>
    </p:spTree>
    <p:extLst>
      <p:ext uri="{BB962C8B-B14F-4D97-AF65-F5344CB8AC3E}">
        <p14:creationId xmlns:p14="http://schemas.microsoft.com/office/powerpoint/2010/main" val="1941849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日食よりも見たいものはないか？決まって街頭インタビューをして、望ましい意見を探す。「日食なんて興味ない」なんて意見は放送されない。</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11</a:t>
            </a:fld>
            <a:endParaRPr kumimoji="1" lang="ja-JP" altLang="en-US"/>
          </a:p>
        </p:txBody>
      </p:sp>
    </p:spTree>
    <p:extLst>
      <p:ext uri="{BB962C8B-B14F-4D97-AF65-F5344CB8AC3E}">
        <p14:creationId xmlns:p14="http://schemas.microsoft.com/office/powerpoint/2010/main" val="168878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BDI</a:t>
            </a:r>
            <a:r>
              <a:rPr kumimoji="1" lang="ja-JP" altLang="en-US" dirty="0"/>
              <a:t>が少し高い人が長生きするらしい。そこで苦労して、長生きをするために</a:t>
            </a:r>
            <a:r>
              <a:rPr kumimoji="1" lang="en-US" altLang="ja-JP" dirty="0"/>
              <a:t>BDI</a:t>
            </a:r>
            <a:r>
              <a:rPr kumimoji="1" lang="ja-JP" altLang="en-US" dirty="0"/>
              <a:t>を高めにすることにはいみあるか？</a:t>
            </a:r>
            <a:endParaRPr kumimoji="1" lang="en-US" altLang="ja-JP" dirty="0"/>
          </a:p>
          <a:p>
            <a:r>
              <a:rPr kumimoji="1" lang="ja-JP" altLang="en-US" dirty="0"/>
              <a:t>ある会社は、としをとったら減少する骨を作る成分を持つサプリメントを作り宣。伝している。骨をほ作る成分は歩く、走ることで合成され骨を生成する。</a:t>
            </a:r>
            <a:endParaRPr kumimoji="1" lang="en-US" altLang="ja-JP" dirty="0"/>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12</a:t>
            </a:fld>
            <a:endParaRPr kumimoji="1" lang="ja-JP" altLang="en-US"/>
          </a:p>
        </p:txBody>
      </p:sp>
    </p:spTree>
    <p:extLst>
      <p:ext uri="{BB962C8B-B14F-4D97-AF65-F5344CB8AC3E}">
        <p14:creationId xmlns:p14="http://schemas.microsoft.com/office/powerpoint/2010/main" val="1249163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鶴瓶も「奇遇」を繰り返す。</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17</a:t>
            </a:fld>
            <a:endParaRPr kumimoji="1" lang="ja-JP" altLang="en-US"/>
          </a:p>
        </p:txBody>
      </p:sp>
    </p:spTree>
    <p:extLst>
      <p:ext uri="{BB962C8B-B14F-4D97-AF65-F5344CB8AC3E}">
        <p14:creationId xmlns:p14="http://schemas.microsoft.com/office/powerpoint/2010/main" val="3216219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小中学校で行わない方がよい。キッショで終わるかも。大学では大丈夫だろう。実験しよう。ランダムの特徴も見える。</a:t>
            </a:r>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18</a:t>
            </a:fld>
            <a:endParaRPr kumimoji="1" lang="ja-JP" altLang="en-US"/>
          </a:p>
        </p:txBody>
      </p:sp>
    </p:spTree>
    <p:extLst>
      <p:ext uri="{BB962C8B-B14F-4D97-AF65-F5344CB8AC3E}">
        <p14:creationId xmlns:p14="http://schemas.microsoft.com/office/powerpoint/2010/main" val="2097103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19</a:t>
            </a:fld>
            <a:endParaRPr kumimoji="1" lang="ja-JP" altLang="en-US"/>
          </a:p>
        </p:txBody>
      </p:sp>
    </p:spTree>
    <p:extLst>
      <p:ext uri="{BB962C8B-B14F-4D97-AF65-F5344CB8AC3E}">
        <p14:creationId xmlns:p14="http://schemas.microsoft.com/office/powerpoint/2010/main" val="2668282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以前は傾向があったが、最近では分からなくなってきている。</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21</a:t>
            </a:fld>
            <a:endParaRPr kumimoji="1" lang="ja-JP" altLang="en-US"/>
          </a:p>
        </p:txBody>
      </p:sp>
    </p:spTree>
    <p:extLst>
      <p:ext uri="{BB962C8B-B14F-4D97-AF65-F5344CB8AC3E}">
        <p14:creationId xmlns:p14="http://schemas.microsoft.com/office/powerpoint/2010/main" val="2761453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24</a:t>
            </a:r>
            <a:r>
              <a:rPr kumimoji="1" lang="ja-JP" altLang="en-US"/>
              <a:t>人にしても良いが、儲けすぎてもダメ。</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24</a:t>
            </a:fld>
            <a:endParaRPr kumimoji="1" lang="ja-JP" altLang="en-US"/>
          </a:p>
        </p:txBody>
      </p:sp>
    </p:spTree>
    <p:extLst>
      <p:ext uri="{BB962C8B-B14F-4D97-AF65-F5344CB8AC3E}">
        <p14:creationId xmlns:p14="http://schemas.microsoft.com/office/powerpoint/2010/main" val="3817148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30</a:t>
            </a:fld>
            <a:endParaRPr kumimoji="1" lang="ja-JP" altLang="en-US"/>
          </a:p>
        </p:txBody>
      </p:sp>
    </p:spTree>
    <p:extLst>
      <p:ext uri="{BB962C8B-B14F-4D97-AF65-F5344CB8AC3E}">
        <p14:creationId xmlns:p14="http://schemas.microsoft.com/office/powerpoint/2010/main" val="1597713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C415357B-152D-479B-9E91-6BF08D08F739}" type="datetime1">
              <a:rPr kumimoji="1" lang="ja-JP" altLang="en-US" smtClean="0"/>
              <a:t>2025/4/27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922A412-34B4-4D25-967F-7309F04CD853}" type="datetime1">
              <a:rPr kumimoji="1" lang="ja-JP" altLang="en-US" smtClean="0"/>
              <a:t>2025/4/27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DDEEAA5-58FC-41B4-9B58-11138C15D49C}" type="datetime1">
              <a:rPr kumimoji="1" lang="ja-JP" altLang="en-US" smtClean="0"/>
              <a:t>2025/4/27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3B187AE-EAFD-4F74-BA2F-6B32704FDFA6}" type="datetime1">
              <a:rPr kumimoji="1" lang="ja-JP" altLang="en-US" smtClean="0"/>
              <a:t>2025/4/27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80836B0-DD09-4315-84B8-839A94ED11F4}" type="datetime1">
              <a:rPr kumimoji="1" lang="ja-JP" altLang="en-US" smtClean="0"/>
              <a:t>2025/4/27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5F4F3C-31D6-4D6B-A026-EF7E3D260566}" type="datetime1">
              <a:rPr kumimoji="1" lang="ja-JP" altLang="en-US" smtClean="0"/>
              <a:t>2025/4/27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F83BC3D5-41B4-465F-8264-66122288A946}" type="datetime1">
              <a:rPr kumimoji="1" lang="ja-JP" altLang="en-US" smtClean="0"/>
              <a:t>2025/4/27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9602A3F-67F8-4FCF-8698-3B798309C748}" type="datetime1">
              <a:rPr kumimoji="1" lang="ja-JP" altLang="en-US" smtClean="0"/>
              <a:t>2025/4/27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D9DE63D-028A-40BE-90BF-92FB279CF9CC}" type="datetime1">
              <a:rPr kumimoji="1" lang="ja-JP" altLang="en-US" smtClean="0"/>
              <a:t>2025/4/27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EC0A726-AEB4-4152-B2D7-384DCB7926BC}" type="datetime1">
              <a:rPr kumimoji="1" lang="ja-JP" altLang="en-US" smtClean="0"/>
              <a:t>2025/4/27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BC6E8F8-0362-4C04-B9BE-A68570179C56}" type="datetime1">
              <a:rPr kumimoji="1" lang="ja-JP" altLang="en-US" smtClean="0"/>
              <a:t>2025/4/27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BA1B8-27ED-4771-8BFF-ABDDA1D69945}" type="datetime1">
              <a:rPr kumimoji="1" lang="ja-JP" altLang="en-US" smtClean="0"/>
              <a:t>2025/4/27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2E3741-CEA7-4216-ACC8-307EC311334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9.bin"/><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7.wmf"/><Relationship Id="rId14" Type="http://schemas.openxmlformats.org/officeDocument/2006/relationships/oleObject" Target="../embeddings/oleObject10.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11.bin"/><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oleObject" Target="../embeddings/oleObject12.bin"/></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214423"/>
            <a:ext cx="8101042" cy="3071834"/>
          </a:xfrm>
        </p:spPr>
        <p:txBody>
          <a:bodyPr>
            <a:normAutofit/>
          </a:bodyPr>
          <a:lstStyle/>
          <a:p>
            <a:r>
              <a:rPr lang="ja-JP" altLang="en-US"/>
              <a:t>確率と統計でものを考える</a:t>
            </a:r>
            <a:br>
              <a:rPr lang="en-US" altLang="ja-JP"/>
            </a:br>
            <a:r>
              <a:rPr lang="ja-JP" altLang="en-US"/>
              <a:t>第２章 「偶然の一致」を深読みするなかれ</a:t>
            </a:r>
            <a:br>
              <a:rPr lang="en-US" altLang="ja-JP"/>
            </a:br>
            <a:r>
              <a:rPr lang="ja-JP" altLang="en-US" sz="4000"/>
              <a:t>「ポアソンクランピング」</a:t>
            </a:r>
            <a:endParaRPr kumimoji="1" lang="ja-JP" altLang="en-US"/>
          </a:p>
        </p:txBody>
      </p:sp>
      <p:sp>
        <p:nvSpPr>
          <p:cNvPr id="3" name="サブタイトル 2"/>
          <p:cNvSpPr>
            <a:spLocks noGrp="1"/>
          </p:cNvSpPr>
          <p:nvPr>
            <p:ph type="subTitle" idx="1"/>
          </p:nvPr>
        </p:nvSpPr>
        <p:spPr>
          <a:xfrm>
            <a:off x="1071538" y="4429108"/>
            <a:ext cx="6858048" cy="2428892"/>
          </a:xfrm>
        </p:spPr>
        <p:txBody>
          <a:bodyPr>
            <a:normAutofit/>
          </a:bodyPr>
          <a:lstStyle/>
          <a:p>
            <a:r>
              <a:rPr lang="ja-JP" altLang="en-US">
                <a:solidFill>
                  <a:schemeClr val="tx1"/>
                </a:solidFill>
              </a:rPr>
              <a:t>参考</a:t>
            </a:r>
            <a:r>
              <a:rPr kumimoji="1" lang="ja-JP" altLang="en-US">
                <a:solidFill>
                  <a:schemeClr val="tx1"/>
                </a:solidFill>
              </a:rPr>
              <a:t>書</a:t>
            </a:r>
            <a:endParaRPr kumimoji="1" lang="en-US" altLang="ja-JP">
              <a:solidFill>
                <a:schemeClr val="tx1"/>
              </a:solidFill>
            </a:endParaRPr>
          </a:p>
          <a:p>
            <a:r>
              <a:rPr lang="ja-JP" altLang="en-US">
                <a:solidFill>
                  <a:schemeClr val="tx1"/>
                </a:solidFill>
              </a:rPr>
              <a:t>運は数学にまかせなさい</a:t>
            </a:r>
            <a:endParaRPr lang="en-US" altLang="ja-JP">
              <a:solidFill>
                <a:schemeClr val="tx1"/>
              </a:solidFill>
            </a:endParaRPr>
          </a:p>
          <a:p>
            <a:r>
              <a:rPr kumimoji="1" lang="en-US" altLang="ja-JP">
                <a:solidFill>
                  <a:schemeClr val="tx1"/>
                </a:solidFill>
              </a:rPr>
              <a:t>Struck by Lightning</a:t>
            </a:r>
          </a:p>
          <a:p>
            <a:r>
              <a:rPr lang="en-US" altLang="ja-JP">
                <a:solidFill>
                  <a:schemeClr val="tx1"/>
                </a:solidFill>
              </a:rPr>
              <a:t>The Curious World of Probabilities</a:t>
            </a:r>
            <a:endParaRPr kumimoji="1" lang="ja-JP" altLang="en-US">
              <a:solidFill>
                <a:schemeClr val="tx1"/>
              </a:solidFill>
            </a:endParaRPr>
          </a:p>
        </p:txBody>
      </p:sp>
      <p:sp>
        <p:nvSpPr>
          <p:cNvPr id="4" name="スライド番号プレースホルダー 3">
            <a:extLst>
              <a:ext uri="{FF2B5EF4-FFF2-40B4-BE49-F238E27FC236}">
                <a16:creationId xmlns:a16="http://schemas.microsoft.com/office/drawing/2014/main" id="{98BEB569-9DC0-EB4A-99EB-AA31AA4271FD}"/>
              </a:ext>
            </a:extLst>
          </p:cNvPr>
          <p:cNvSpPr>
            <a:spLocks noGrp="1"/>
          </p:cNvSpPr>
          <p:nvPr>
            <p:ph type="sldNum" sz="quarter" idx="12"/>
          </p:nvPr>
        </p:nvSpPr>
        <p:spPr/>
        <p:txBody>
          <a:bodyPr/>
          <a:lstStyle/>
          <a:p>
            <a:fld id="{392E3741-CEA7-4216-ACC8-307EC311334E}"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ディスニーワールドで親戚に出会う</a:t>
            </a:r>
            <a:br>
              <a:rPr lang="en-US" altLang="ja-JP"/>
            </a:br>
            <a:r>
              <a:rPr lang="ja-JP" altLang="en-US"/>
              <a:t>（著者の実話）：続き</a:t>
            </a:r>
            <a:endParaRPr kumimoji="1" lang="ja-JP" altLang="en-US"/>
          </a:p>
        </p:txBody>
      </p:sp>
      <p:sp>
        <p:nvSpPr>
          <p:cNvPr id="3" name="コンテンツ プレースホルダ 2"/>
          <p:cNvSpPr>
            <a:spLocks noGrp="1"/>
          </p:cNvSpPr>
          <p:nvPr>
            <p:ph idx="1"/>
          </p:nvPr>
        </p:nvSpPr>
        <p:spPr/>
        <p:txBody>
          <a:bodyPr>
            <a:normAutofit fontScale="92500"/>
          </a:bodyPr>
          <a:lstStyle/>
          <a:p>
            <a:r>
              <a:rPr lang="en-US" altLang="ja-JP"/>
              <a:t>2</a:t>
            </a:r>
            <a:r>
              <a:rPr lang="ja-JP" altLang="en-US"/>
              <a:t>日間の間に、フィルかどうか確認できるくらい近づいた人は、２０００人程度として、１１万５０００分の１になる。</a:t>
            </a:r>
            <a:endParaRPr lang="en-US" altLang="ja-JP"/>
          </a:p>
          <a:p>
            <a:r>
              <a:rPr lang="ja-JP" altLang="en-US"/>
              <a:t>たまたま、出会ったのがフィルだっただけで、その他の親戚、友人、同僚、近所の人、クラスメートも一緒に考えれば、フィル以外に</a:t>
            </a:r>
            <a:r>
              <a:rPr lang="en-US" altLang="ja-JP"/>
              <a:t>500</a:t>
            </a:r>
            <a:r>
              <a:rPr lang="ja-JP" altLang="en-US"/>
              <a:t>名くらいはいるので、確率は、</a:t>
            </a:r>
            <a:r>
              <a:rPr lang="en-US" altLang="ja-JP"/>
              <a:t>230</a:t>
            </a:r>
            <a:r>
              <a:rPr lang="ja-JP" altLang="en-US"/>
              <a:t>分の１になる。</a:t>
            </a:r>
            <a:endParaRPr lang="en-US" altLang="ja-JP"/>
          </a:p>
          <a:p>
            <a:r>
              <a:rPr lang="ja-JP" altLang="en-US"/>
              <a:t>他の施設や観光名所へと、あちこち足を延ばすことを考えると、確率はもっと大きくなる。</a:t>
            </a:r>
            <a:endParaRPr lang="en-US" altLang="ja-JP"/>
          </a:p>
          <a:p>
            <a:endParaRPr kumimoji="1" lang="ja-JP" altLang="en-US"/>
          </a:p>
        </p:txBody>
      </p:sp>
      <p:sp>
        <p:nvSpPr>
          <p:cNvPr id="4" name="スライド番号プレースホルダー 3">
            <a:extLst>
              <a:ext uri="{FF2B5EF4-FFF2-40B4-BE49-F238E27FC236}">
                <a16:creationId xmlns:a16="http://schemas.microsoft.com/office/drawing/2014/main" id="{2CC28982-E9F0-8BF9-4C46-B9947DBF9D97}"/>
              </a:ext>
            </a:extLst>
          </p:cNvPr>
          <p:cNvSpPr>
            <a:spLocks noGrp="1"/>
          </p:cNvSpPr>
          <p:nvPr>
            <p:ph type="sldNum" sz="quarter" idx="12"/>
          </p:nvPr>
        </p:nvSpPr>
        <p:spPr/>
        <p:txBody>
          <a:bodyPr/>
          <a:lstStyle/>
          <a:p>
            <a:fld id="{392E3741-CEA7-4216-ACC8-307EC311334E}" type="slidenum">
              <a:rPr kumimoji="1" lang="ja-JP" altLang="en-US" smtClean="0"/>
              <a:pPr/>
              <a:t>10</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ディスニーワールドで親戚に出会う</a:t>
            </a:r>
            <a:br>
              <a:rPr lang="en-US" altLang="ja-JP"/>
            </a:br>
            <a:r>
              <a:rPr lang="ja-JP" altLang="en-US"/>
              <a:t>（著者の実話）：続き</a:t>
            </a:r>
            <a:endParaRPr kumimoji="1" lang="ja-JP" altLang="en-US"/>
          </a:p>
        </p:txBody>
      </p:sp>
      <p:sp>
        <p:nvSpPr>
          <p:cNvPr id="3" name="コンテンツ プレースホルダ 2"/>
          <p:cNvSpPr>
            <a:spLocks noGrp="1"/>
          </p:cNvSpPr>
          <p:nvPr>
            <p:ph idx="1"/>
          </p:nvPr>
        </p:nvSpPr>
        <p:spPr>
          <a:xfrm>
            <a:off x="457200" y="1600200"/>
            <a:ext cx="8229600" cy="5069160"/>
          </a:xfrm>
        </p:spPr>
        <p:txBody>
          <a:bodyPr>
            <a:normAutofit fontScale="92500" lnSpcReduction="20000"/>
          </a:bodyPr>
          <a:lstStyle/>
          <a:p>
            <a:r>
              <a:rPr kumimoji="1" lang="ja-JP" altLang="en-US" dirty="0"/>
              <a:t>１４歳のとき、ディズニーランドで父のいとこのフィルと出会う確率なのか、それなら滅多に起こらない。</a:t>
            </a:r>
            <a:endParaRPr kumimoji="1" lang="en-US" altLang="ja-JP" dirty="0"/>
          </a:p>
          <a:p>
            <a:r>
              <a:rPr kumimoji="1" lang="ja-JP" altLang="en-US" dirty="0"/>
              <a:t>大学進学前の家族旅行で、知人とばったり出会う確率なのか、そうすると確率がぐっと上がる。</a:t>
            </a:r>
            <a:endParaRPr kumimoji="1" lang="en-US" altLang="ja-JP" dirty="0"/>
          </a:p>
          <a:p>
            <a:r>
              <a:rPr kumimoji="1" lang="ja-JP" altLang="en-US" dirty="0"/>
              <a:t>人（特にマスコミ）は事象（</a:t>
            </a:r>
            <a:r>
              <a:rPr lang="ja-JP" altLang="en-US" dirty="0"/>
              <a:t>ニュース）の確率が小さいこと（珍しいこと）を強調する。</a:t>
            </a:r>
            <a:endParaRPr kumimoji="1" lang="en-US" altLang="ja-JP" dirty="0"/>
          </a:p>
          <a:p>
            <a:pPr lvl="1"/>
            <a:r>
              <a:rPr lang="ja-JP" altLang="en-US" dirty="0"/>
              <a:t>何が奇跡なのか不明な例</a:t>
            </a:r>
            <a:endParaRPr lang="en-US" altLang="ja-JP" dirty="0"/>
          </a:p>
          <a:p>
            <a:pPr lvl="2"/>
            <a:r>
              <a:rPr kumimoji="1" lang="en-US" altLang="ja-JP" dirty="0"/>
              <a:t>1987</a:t>
            </a:r>
            <a:r>
              <a:rPr kumimoji="1" lang="ja-JP" altLang="en-US" dirty="0"/>
              <a:t>年阪神タイガース奇跡の優勝ー＞阪神に失礼</a:t>
            </a:r>
            <a:endParaRPr kumimoji="1" lang="en-US" altLang="ja-JP" dirty="0"/>
          </a:p>
          <a:p>
            <a:pPr lvl="1"/>
            <a:r>
              <a:rPr lang="en-US" altLang="ja-JP" dirty="0"/>
              <a:t>932</a:t>
            </a:r>
            <a:r>
              <a:rPr lang="ja-JP" altLang="en-US" dirty="0"/>
              <a:t>年ぶりの天体ショー：金環日食</a:t>
            </a:r>
            <a:endParaRPr lang="en-US" altLang="ja-JP" dirty="0"/>
          </a:p>
          <a:p>
            <a:pPr lvl="2"/>
            <a:r>
              <a:rPr lang="en-US" altLang="ja-JP" dirty="0"/>
              <a:t>1987</a:t>
            </a:r>
            <a:r>
              <a:rPr lang="ja-JP" altLang="en-US" dirty="0"/>
              <a:t>年の沖縄以来</a:t>
            </a:r>
            <a:r>
              <a:rPr lang="en-US" altLang="ja-JP" dirty="0"/>
              <a:t>25</a:t>
            </a:r>
            <a:r>
              <a:rPr lang="ja-JP" altLang="en-US" dirty="0"/>
              <a:t>年ぶり。</a:t>
            </a:r>
            <a:endParaRPr lang="en-US" altLang="ja-JP" dirty="0"/>
          </a:p>
          <a:p>
            <a:pPr lvl="2"/>
            <a:r>
              <a:rPr lang="ja-JP" altLang="en-US" dirty="0"/>
              <a:t>日本で</a:t>
            </a:r>
            <a:r>
              <a:rPr lang="en-US" altLang="ja-JP" dirty="0"/>
              <a:t>2012</a:t>
            </a:r>
            <a:r>
              <a:rPr lang="ja-JP" altLang="en-US" dirty="0"/>
              <a:t>年</a:t>
            </a:r>
            <a:r>
              <a:rPr lang="en-US" altLang="ja-JP" dirty="0"/>
              <a:t>5</a:t>
            </a:r>
            <a:r>
              <a:rPr lang="ja-JP" altLang="en-US" dirty="0"/>
              <a:t>月</a:t>
            </a:r>
            <a:r>
              <a:rPr lang="en-US" altLang="ja-JP" dirty="0"/>
              <a:t>21</a:t>
            </a:r>
            <a:r>
              <a:rPr lang="ja-JP" altLang="en-US" dirty="0"/>
              <a:t>日に観測された程度に、日本の広範囲で観測されたのは</a:t>
            </a:r>
            <a:r>
              <a:rPr lang="en-US" altLang="ja-JP" dirty="0"/>
              <a:t>932</a:t>
            </a:r>
            <a:r>
              <a:rPr lang="ja-JP" altLang="en-US" dirty="0"/>
              <a:t>年前の出来事。</a:t>
            </a:r>
            <a:endParaRPr lang="en-US" altLang="ja-JP" dirty="0"/>
          </a:p>
          <a:p>
            <a:pPr lvl="1"/>
            <a:endParaRPr kumimoji="1" lang="en-US" altLang="ja-JP" dirty="0"/>
          </a:p>
          <a:p>
            <a:pPr lvl="1"/>
            <a:endParaRPr kumimoji="1" lang="ja-JP" altLang="en-US" dirty="0"/>
          </a:p>
        </p:txBody>
      </p:sp>
      <p:sp>
        <p:nvSpPr>
          <p:cNvPr id="4" name="スライド番号プレースホルダー 3">
            <a:extLst>
              <a:ext uri="{FF2B5EF4-FFF2-40B4-BE49-F238E27FC236}">
                <a16:creationId xmlns:a16="http://schemas.microsoft.com/office/drawing/2014/main" id="{F67A78ED-491D-530A-C77F-A635E4A91E28}"/>
              </a:ext>
            </a:extLst>
          </p:cNvPr>
          <p:cNvSpPr>
            <a:spLocks noGrp="1"/>
          </p:cNvSpPr>
          <p:nvPr>
            <p:ph type="sldNum" sz="quarter" idx="12"/>
          </p:nvPr>
        </p:nvSpPr>
        <p:spPr/>
        <p:txBody>
          <a:bodyPr/>
          <a:lstStyle/>
          <a:p>
            <a:fld id="{392E3741-CEA7-4216-ACC8-307EC311334E}" type="slidenum">
              <a:rPr kumimoji="1" lang="ja-JP" altLang="en-US" smtClean="0"/>
              <a:pPr/>
              <a:t>11</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「夢のお告げ」の確率</a:t>
            </a:r>
            <a:br>
              <a:rPr kumimoji="1" lang="en-US" altLang="ja-JP"/>
            </a:br>
            <a:r>
              <a:rPr lang="ja-JP" altLang="en-US" sz="3600"/>
              <a:t>生き残りバイアス（サンプリングバイアス）</a:t>
            </a:r>
            <a:endParaRPr kumimoji="1" lang="ja-JP" altLang="en-US"/>
          </a:p>
        </p:txBody>
      </p:sp>
      <p:sp>
        <p:nvSpPr>
          <p:cNvPr id="3" name="コンテンツ プレースホルダ 2"/>
          <p:cNvSpPr>
            <a:spLocks noGrp="1"/>
          </p:cNvSpPr>
          <p:nvPr>
            <p:ph idx="1"/>
          </p:nvPr>
        </p:nvSpPr>
        <p:spPr>
          <a:xfrm>
            <a:off x="457200" y="1600200"/>
            <a:ext cx="8229600" cy="5141168"/>
          </a:xfrm>
        </p:spPr>
        <p:txBody>
          <a:bodyPr>
            <a:normAutofit fontScale="77500" lnSpcReduction="20000"/>
          </a:bodyPr>
          <a:lstStyle/>
          <a:p>
            <a:r>
              <a:rPr kumimoji="1" lang="ja-JP" altLang="en-US" dirty="0"/>
              <a:t>外れた夢は忘れ去られる。当たったものだけが生き残る</a:t>
            </a:r>
            <a:r>
              <a:rPr lang="ja-JP" altLang="en-US" dirty="0"/>
              <a:t>という記憶の偏りがあるため、実際よりも「夢のお告げの当たる確率」が高く感じられる</a:t>
            </a:r>
            <a:r>
              <a:rPr kumimoji="1" lang="ja-JP" altLang="en-US" dirty="0"/>
              <a:t>。</a:t>
            </a:r>
            <a:endParaRPr kumimoji="1" lang="en-US" altLang="ja-JP" dirty="0"/>
          </a:p>
          <a:p>
            <a:r>
              <a:rPr kumimoji="1" lang="ja-JP" altLang="en-US" dirty="0"/>
              <a:t>成功例は報道されるが、失敗例は報道されない（ミュージシャン、</a:t>
            </a:r>
            <a:r>
              <a:rPr lang="ja-JP" altLang="en-US" dirty="0"/>
              <a:t>起業</a:t>
            </a:r>
            <a:r>
              <a:rPr kumimoji="1" lang="ja-JP" altLang="en-US" dirty="0"/>
              <a:t>家、株のディーラー、投資家、ギャンブラー、長寿者、</a:t>
            </a:r>
            <a:r>
              <a:rPr lang="ja-JP" altLang="en-US" dirty="0"/>
              <a:t>有名人、大谷翔平</a:t>
            </a:r>
            <a:r>
              <a:rPr kumimoji="1" lang="ja-JP" altLang="en-US" dirty="0"/>
              <a:t>）。</a:t>
            </a:r>
            <a:endParaRPr kumimoji="1" lang="en-US" altLang="ja-JP" dirty="0"/>
          </a:p>
          <a:p>
            <a:pPr lvl="1"/>
            <a:r>
              <a:rPr lang="ja-JP" altLang="en-US" sz="3300" dirty="0"/>
              <a:t>長寿者の語る長寿の秘訣を信じてはならない。体が強く生まれただけのことだから。</a:t>
            </a:r>
            <a:endParaRPr lang="en-US" altLang="ja-JP" sz="3300" dirty="0"/>
          </a:p>
          <a:p>
            <a:pPr lvl="1"/>
            <a:r>
              <a:rPr lang="ja-JP" altLang="en-US" sz="3300" dirty="0"/>
              <a:t>株のディーラー：運がよかっただけだろう。</a:t>
            </a:r>
            <a:endParaRPr lang="en-US" altLang="ja-JP" sz="3300" dirty="0"/>
          </a:p>
          <a:p>
            <a:pPr lvl="1"/>
            <a:r>
              <a:rPr lang="ja-JP" altLang="en-US" sz="3300" dirty="0"/>
              <a:t>実例は統計よりも強い印象を与えるので、差し引いて考えるべきである。</a:t>
            </a:r>
            <a:endParaRPr lang="en-US" altLang="ja-JP" sz="3300" dirty="0"/>
          </a:p>
          <a:p>
            <a:r>
              <a:rPr kumimoji="1" lang="ja-JP" altLang="en-US" dirty="0"/>
              <a:t>小さな確率で、スターになった人々の秘訣を信じてはいけない。もちろんたゆまぬ努力も</a:t>
            </a:r>
            <a:r>
              <a:rPr lang="ja-JP" altLang="en-US" dirty="0"/>
              <a:t>あっただ</a:t>
            </a:r>
            <a:r>
              <a:rPr kumimoji="1" lang="ja-JP" altLang="en-US" dirty="0"/>
              <a:t>ろうが、それに応える</a:t>
            </a:r>
            <a:r>
              <a:rPr lang="ja-JP" altLang="en-US" dirty="0"/>
              <a:t>並外れた才能があったからなのだ。</a:t>
            </a:r>
            <a:endParaRPr kumimoji="1" lang="en-US" altLang="ja-JP" dirty="0"/>
          </a:p>
        </p:txBody>
      </p:sp>
      <p:sp>
        <p:nvSpPr>
          <p:cNvPr id="4" name="スライド番号プレースホルダー 3">
            <a:extLst>
              <a:ext uri="{FF2B5EF4-FFF2-40B4-BE49-F238E27FC236}">
                <a16:creationId xmlns:a16="http://schemas.microsoft.com/office/drawing/2014/main" id="{9CCB92A0-0697-906C-DB9C-3C862DC42AD2}"/>
              </a:ext>
            </a:extLst>
          </p:cNvPr>
          <p:cNvSpPr>
            <a:spLocks noGrp="1"/>
          </p:cNvSpPr>
          <p:nvPr>
            <p:ph type="sldNum" sz="quarter" idx="12"/>
          </p:nvPr>
        </p:nvSpPr>
        <p:spPr/>
        <p:txBody>
          <a:bodyPr/>
          <a:lstStyle/>
          <a:p>
            <a:fld id="{392E3741-CEA7-4216-ACC8-307EC311334E}" type="slidenum">
              <a:rPr kumimoji="1" lang="ja-JP" altLang="en-US" smtClean="0"/>
              <a:pPr/>
              <a:t>12</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海に注いだコップの水：</a:t>
            </a:r>
            <a:r>
              <a:rPr lang="en-US" altLang="ja-JP"/>
              <a:t>5</a:t>
            </a:r>
            <a:r>
              <a:rPr lang="ja-JP" altLang="en-US"/>
              <a:t>年後</a:t>
            </a:r>
            <a:endParaRPr kumimoji="1" lang="ja-JP" altLang="en-US"/>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07288" cy="5069160"/>
              </a:xfrm>
            </p:spPr>
            <p:txBody>
              <a:bodyPr>
                <a:normAutofit fontScale="77500" lnSpcReduction="20000"/>
              </a:bodyPr>
              <a:lstStyle/>
              <a:p>
                <a:r>
                  <a:rPr kumimoji="1" lang="ja-JP" altLang="en-US"/>
                  <a:t>世界の海は，およそ</a:t>
                </a:r>
                <a:r>
                  <a:rPr kumimoji="1" lang="en-US" altLang="ja-JP"/>
                  <a:t>10</a:t>
                </a:r>
                <a:r>
                  <a:rPr kumimoji="1" lang="ja-JP" altLang="en-US"/>
                  <a:t>億立方キロメートルという量の水をたたえている．その海にコップ１杯の水を注ぐ。</a:t>
                </a:r>
                <a:endParaRPr kumimoji="1" lang="en-US" altLang="ja-JP"/>
              </a:p>
              <a:p>
                <a:pPr lvl="1"/>
                <a:r>
                  <a:rPr lang="en-US" altLang="ja-JP"/>
                  <a:t>1,000,000,000,000,000,000,000,000</a:t>
                </a:r>
                <a:r>
                  <a:rPr lang="ja-JP" altLang="en-US"/>
                  <a:t> </a:t>
                </a:r>
                <a:r>
                  <a:rPr lang="en-US" altLang="ja-JP"/>
                  <a:t>cc</a:t>
                </a:r>
              </a:p>
              <a:p>
                <a:r>
                  <a:rPr lang="ja-JP" altLang="en-US"/>
                  <a:t>これに対して，コップの水は</a:t>
                </a:r>
                <a:r>
                  <a:rPr lang="en-US" altLang="ja-JP"/>
                  <a:t>200 cc </a:t>
                </a:r>
                <a:r>
                  <a:rPr lang="ja-JP" altLang="en-US"/>
                  <a:t>程度であるので，この比率を分数で表せば，</a:t>
                </a:r>
                <a:endParaRPr lang="en-US" altLang="ja-JP"/>
              </a:p>
              <a:p>
                <a:pPr lvl="1"/>
                <a14:m>
                  <m:oMath xmlns:m="http://schemas.openxmlformats.org/officeDocument/2006/math">
                    <m:f>
                      <m:fPr>
                        <m:ctrlPr>
                          <a:rPr kumimoji="1" lang="en-US" altLang="ja-JP" i="1" smtClean="0">
                            <a:latin typeface="Cambria Math" panose="02040503050406030204" pitchFamily="18" charset="0"/>
                          </a:rPr>
                        </m:ctrlPr>
                      </m:fPr>
                      <m:num>
                        <m:r>
                          <m:rPr>
                            <m:nor/>
                          </m:rPr>
                          <a:rPr lang="en-US" altLang="ja-JP" dirty="0"/>
                          <m:t>2</m:t>
                        </m:r>
                      </m:num>
                      <m:den>
                        <m:r>
                          <m:rPr>
                            <m:nor/>
                          </m:rPr>
                          <a:rPr lang="en-US" altLang="ja-JP" dirty="0"/>
                          <m:t>10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000,000</m:t>
                        </m:r>
                      </m:den>
                    </m:f>
                  </m:oMath>
                </a14:m>
                <a:endParaRPr kumimoji="1" lang="en-US" altLang="ja-JP"/>
              </a:p>
              <a:p>
                <a:r>
                  <a:rPr lang="ja-JP" altLang="en-US"/>
                  <a:t>コップ一杯の水の分子の数は約</a:t>
                </a:r>
                <a14:m>
                  <m:oMath xmlns:m="http://schemas.openxmlformats.org/officeDocument/2006/math">
                    <m:f>
                      <m:fPr>
                        <m:ctrlPr>
                          <a:rPr lang="en-US" altLang="ja-JP" b="0" i="1" smtClean="0">
                            <a:latin typeface="Cambria Math" panose="02040503050406030204" pitchFamily="18" charset="0"/>
                          </a:rPr>
                        </m:ctrlPr>
                      </m:fPr>
                      <m:num>
                        <m:r>
                          <a:rPr lang="en-US" altLang="ja-JP" b="0" i="1" smtClean="0">
                            <a:latin typeface="Cambria Math"/>
                          </a:rPr>
                          <m:t>200</m:t>
                        </m:r>
                      </m:num>
                      <m:den>
                        <m:r>
                          <a:rPr lang="en-US" altLang="ja-JP" b="0" i="1" smtClean="0">
                            <a:latin typeface="Cambria Math"/>
                          </a:rPr>
                          <m:t>18</m:t>
                        </m:r>
                      </m:den>
                    </m:f>
                    <m:r>
                      <a:rPr lang="en-US" altLang="ja-JP" b="0" i="1" smtClean="0">
                        <a:latin typeface="Cambria Math"/>
                        <a:ea typeface="Cambria Math"/>
                      </a:rPr>
                      <m:t>×</m:t>
                    </m:r>
                    <m:r>
                      <a:rPr lang="en-US" altLang="ja-JP" b="0" i="1" smtClean="0">
                        <a:latin typeface="Cambria Math"/>
                      </a:rPr>
                      <m:t>6.02</m:t>
                    </m:r>
                    <m:r>
                      <a:rPr lang="en-US" altLang="ja-JP" b="0" i="1" smtClean="0">
                        <a:latin typeface="Cambria Math"/>
                        <a:ea typeface="Cambria Math"/>
                      </a:rPr>
                      <m:t>×</m:t>
                    </m:r>
                    <m:sSup>
                      <m:sSupPr>
                        <m:ctrlPr>
                          <a:rPr lang="en-US" altLang="ja-JP" b="0" i="1" smtClean="0">
                            <a:latin typeface="Cambria Math" panose="02040503050406030204" pitchFamily="18" charset="0"/>
                            <a:ea typeface="Cambria Math"/>
                          </a:rPr>
                        </m:ctrlPr>
                      </m:sSupPr>
                      <m:e>
                        <m:r>
                          <a:rPr lang="en-US" altLang="ja-JP" b="0" i="1" smtClean="0">
                            <a:latin typeface="Cambria Math"/>
                            <a:ea typeface="Cambria Math"/>
                          </a:rPr>
                          <m:t>10</m:t>
                        </m:r>
                      </m:e>
                      <m:sup>
                        <m:r>
                          <a:rPr lang="en-US" altLang="ja-JP" b="0" i="1" smtClean="0">
                            <a:latin typeface="Cambria Math"/>
                            <a:ea typeface="Cambria Math"/>
                          </a:rPr>
                          <m:t>23 </m:t>
                        </m:r>
                      </m:sup>
                    </m:sSup>
                    <m:r>
                      <a:rPr lang="en-US" altLang="ja-JP" b="0" i="1" smtClean="0">
                        <a:latin typeface="Cambria Math"/>
                        <a:ea typeface="Cambria Math"/>
                      </a:rPr>
                      <m:t> </m:t>
                    </m:r>
                  </m:oMath>
                </a14:m>
                <a:r>
                  <a:rPr lang="ja-JP" altLang="en-US"/>
                  <a:t>である。</a:t>
                </a:r>
                <a:endParaRPr lang="en-US" altLang="ja-JP"/>
              </a:p>
              <a:p>
                <a:r>
                  <a:rPr lang="en-US" altLang="ja-JP"/>
                  <a:t>5</a:t>
                </a:r>
                <a:r>
                  <a:rPr lang="ja-JP" altLang="en-US"/>
                  <a:t>年後（この間に水の分子が完全に撹拌されたとして）に海ですくったコップに戻ってくる分子の数は，約</a:t>
                </a:r>
                <a:r>
                  <a:rPr lang="en-US" altLang="ja-JP"/>
                  <a:t>1000</a:t>
                </a:r>
                <a:r>
                  <a:rPr lang="ja-JP" altLang="en-US"/>
                  <a:t>個になる．</a:t>
                </a:r>
                <a:endParaRPr lang="en-US" altLang="ja-JP"/>
              </a:p>
              <a:p>
                <a:r>
                  <a:rPr lang="ja-JP" altLang="en-US"/>
                  <a:t>一見ありえないと思われることも、よく調べると大きな確率で起こるものかもしれない。</a:t>
                </a:r>
                <a:endParaRPr lang="en-US" altLang="ja-JP"/>
              </a:p>
              <a:p>
                <a:endParaRPr kumimoji="1" lang="en-US" altLang="ja-JP"/>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07288" cy="5069160"/>
              </a:xfrm>
              <a:blipFill>
                <a:blip r:embed="rId2"/>
                <a:stretch>
                  <a:fillRect l="-1003" t="-3008" r="-1003"/>
                </a:stretch>
              </a:blipFill>
            </p:spPr>
            <p:txBody>
              <a:bodyPr/>
              <a:lstStyle/>
              <a:p>
                <a:r>
                  <a:rPr lang="en-US">
                    <a:noFill/>
                  </a:rPr>
                  <a:t> </a:t>
                </a:r>
              </a:p>
            </p:txBody>
          </p:sp>
        </mc:Fallback>
      </mc:AlternateContent>
      <p:sp>
        <p:nvSpPr>
          <p:cNvPr id="4" name="スライド番号プレースホルダー 3">
            <a:extLst>
              <a:ext uri="{FF2B5EF4-FFF2-40B4-BE49-F238E27FC236}">
                <a16:creationId xmlns:a16="http://schemas.microsoft.com/office/drawing/2014/main" id="{0E6202A2-BCE7-C0DB-B015-7AE35FAB8399}"/>
              </a:ext>
            </a:extLst>
          </p:cNvPr>
          <p:cNvSpPr>
            <a:spLocks noGrp="1"/>
          </p:cNvSpPr>
          <p:nvPr>
            <p:ph type="sldNum" sz="quarter" idx="12"/>
          </p:nvPr>
        </p:nvSpPr>
        <p:spPr/>
        <p:txBody>
          <a:bodyPr/>
          <a:lstStyle/>
          <a:p>
            <a:fld id="{392E3741-CEA7-4216-ACC8-307EC311334E}" type="slidenum">
              <a:rPr kumimoji="1" lang="ja-JP" altLang="en-US" smtClean="0"/>
              <a:pPr/>
              <a:t>13</a:t>
            </a:fld>
            <a:endParaRPr kumimoji="1" lang="ja-JP" altLang="en-US"/>
          </a:p>
        </p:txBody>
      </p:sp>
    </p:spTree>
    <p:extLst>
      <p:ext uri="{BB962C8B-B14F-4D97-AF65-F5344CB8AC3E}">
        <p14:creationId xmlns:p14="http://schemas.microsoft.com/office/powerpoint/2010/main" val="1611672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男女の出会い問題</a:t>
            </a:r>
          </a:p>
        </p:txBody>
      </p:sp>
      <p:sp>
        <p:nvSpPr>
          <p:cNvPr id="3" name="コンテンツ プレースホルダー 2"/>
          <p:cNvSpPr>
            <a:spLocks noGrp="1"/>
          </p:cNvSpPr>
          <p:nvPr>
            <p:ph idx="1"/>
          </p:nvPr>
        </p:nvSpPr>
        <p:spPr>
          <a:xfrm>
            <a:off x="457200" y="1600200"/>
            <a:ext cx="8229600" cy="5069160"/>
          </a:xfrm>
        </p:spPr>
        <p:txBody>
          <a:bodyPr>
            <a:normAutofit fontScale="70000" lnSpcReduction="20000"/>
          </a:bodyPr>
          <a:lstStyle/>
          <a:p>
            <a:r>
              <a:rPr kumimoji="1" lang="ja-JP" altLang="en-US"/>
              <a:t>筆者は自分と妻マーガレットとの出会いを奇跡だと思っている？</a:t>
            </a:r>
            <a:endParaRPr kumimoji="1" lang="en-US" altLang="ja-JP"/>
          </a:p>
          <a:p>
            <a:pPr lvl="1"/>
            <a:r>
              <a:rPr kumimoji="1" lang="ja-JP" altLang="en-US"/>
              <a:t>結婚前、二人はあるパーティーでほんの束の間顔を合わせただけだった。</a:t>
            </a:r>
            <a:endParaRPr kumimoji="1" lang="en-US" altLang="ja-JP"/>
          </a:p>
          <a:p>
            <a:pPr lvl="1"/>
            <a:r>
              <a:rPr kumimoji="1" lang="ja-JP" altLang="en-US"/>
              <a:t>ある日の午後筆者は、小包をいくつか転送しにゆくことになった友人に、たまたま付き合って、たまたま郵便局に出かけた。</a:t>
            </a:r>
            <a:endParaRPr kumimoji="1" lang="en-US" altLang="ja-JP"/>
          </a:p>
          <a:p>
            <a:pPr lvl="1"/>
            <a:r>
              <a:rPr kumimoji="1" lang="ja-JP" altLang="en-US"/>
              <a:t>マーガレットはたまたま職場を早退し、たまたま郵便局に行く用事があって、たまたま筆者と同じ郵便局を選んだ（ちなみにそれは、彼女の家からも職場からも最寄りの郵便局ではなかった。</a:t>
            </a:r>
            <a:endParaRPr kumimoji="1" lang="en-US" altLang="ja-JP"/>
          </a:p>
          <a:p>
            <a:pPr marL="857250" lvl="2" indent="0">
              <a:buNone/>
            </a:pPr>
            <a:r>
              <a:rPr lang="ja-JP" altLang="en-US"/>
              <a:t>確かに、偶然に再会する確率は低い。</a:t>
            </a:r>
            <a:endParaRPr kumimoji="1" lang="en-US" altLang="ja-JP"/>
          </a:p>
          <a:p>
            <a:pPr lvl="1"/>
            <a:r>
              <a:rPr lang="ja-JP" altLang="en-US"/>
              <a:t>お互いが行動派ならば，奇跡の出会いのように思えても，実際は奇跡と呼べるほど低い確率ではないかもしれない．</a:t>
            </a:r>
            <a:endParaRPr lang="en-US" altLang="ja-JP"/>
          </a:p>
          <a:p>
            <a:pPr lvl="1"/>
            <a:r>
              <a:rPr lang="ja-JP" altLang="en-US"/>
              <a:t>妻とは別のシナリオで結婚に至ったのかもしれない．</a:t>
            </a:r>
            <a:endParaRPr lang="en-US" altLang="ja-JP"/>
          </a:p>
          <a:p>
            <a:pPr lvl="1"/>
            <a:r>
              <a:rPr kumimoji="1" lang="ja-JP" altLang="en-US"/>
              <a:t>ひょっとしたら，別の女性との出会いがあって，その人と結婚していたかもしれない．</a:t>
            </a:r>
            <a:endParaRPr kumimoji="1" lang="en-US" altLang="ja-JP"/>
          </a:p>
          <a:p>
            <a:r>
              <a:rPr kumimoji="1" lang="ja-JP" altLang="en-US"/>
              <a:t>二人の出会いは奇跡</a:t>
            </a:r>
            <a:r>
              <a:rPr lang="ja-JP" altLang="en-US"/>
              <a:t>だったのだろうか</a:t>
            </a:r>
            <a:r>
              <a:rPr kumimoji="1" lang="ja-JP" altLang="en-US"/>
              <a:t>。</a:t>
            </a:r>
            <a:r>
              <a:rPr lang="ja-JP" altLang="en-US"/>
              <a:t>ランダムの影響があったのは事実といえる。</a:t>
            </a:r>
            <a:endParaRPr kumimoji="1" lang="ja-JP" altLang="en-US"/>
          </a:p>
        </p:txBody>
      </p:sp>
      <p:sp>
        <p:nvSpPr>
          <p:cNvPr id="4" name="スライド番号プレースホルダー 3">
            <a:extLst>
              <a:ext uri="{FF2B5EF4-FFF2-40B4-BE49-F238E27FC236}">
                <a16:creationId xmlns:a16="http://schemas.microsoft.com/office/drawing/2014/main" id="{F4D729EA-2980-4F68-827F-C7EE4FDBDE06}"/>
              </a:ext>
            </a:extLst>
          </p:cNvPr>
          <p:cNvSpPr>
            <a:spLocks noGrp="1"/>
          </p:cNvSpPr>
          <p:nvPr>
            <p:ph type="sldNum" sz="quarter" idx="12"/>
          </p:nvPr>
        </p:nvSpPr>
        <p:spPr/>
        <p:txBody>
          <a:bodyPr/>
          <a:lstStyle/>
          <a:p>
            <a:fld id="{392E3741-CEA7-4216-ACC8-307EC311334E}" type="slidenum">
              <a:rPr kumimoji="1" lang="ja-JP" altLang="en-US" smtClean="0"/>
              <a:pPr/>
              <a:t>14</a:t>
            </a:fld>
            <a:endParaRPr kumimoji="1" lang="ja-JP" altLang="en-US"/>
          </a:p>
        </p:txBody>
      </p:sp>
    </p:spTree>
    <p:extLst>
      <p:ext uri="{BB962C8B-B14F-4D97-AF65-F5344CB8AC3E}">
        <p14:creationId xmlns:p14="http://schemas.microsoft.com/office/powerpoint/2010/main" val="2303827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「六次の隔たり」現象</a:t>
            </a:r>
            <a:br>
              <a:rPr kumimoji="1" lang="en-US" altLang="ja-JP"/>
            </a:br>
            <a:r>
              <a:rPr lang="ja-JP" altLang="en-US" sz="3600">
                <a:solidFill>
                  <a:srgbClr val="FF0000"/>
                </a:solidFill>
              </a:rPr>
              <a:t>どの程度の短い連鎖でつながっているか？</a:t>
            </a:r>
            <a:endParaRPr kumimoji="1" lang="ja-JP" altLang="en-US">
              <a:solidFill>
                <a:srgbClr val="FF0000"/>
              </a:solidFill>
            </a:endParaRPr>
          </a:p>
        </p:txBody>
      </p:sp>
      <p:sp>
        <p:nvSpPr>
          <p:cNvPr id="3" name="コンテンツ プレースホルダ 2"/>
          <p:cNvSpPr>
            <a:spLocks noGrp="1"/>
          </p:cNvSpPr>
          <p:nvPr>
            <p:ph idx="1"/>
          </p:nvPr>
        </p:nvSpPr>
        <p:spPr/>
        <p:txBody>
          <a:bodyPr>
            <a:normAutofit/>
          </a:bodyPr>
          <a:lstStyle/>
          <a:p>
            <a:r>
              <a:rPr kumimoji="1" lang="en-US" altLang="ja-JP"/>
              <a:t>1967</a:t>
            </a:r>
            <a:r>
              <a:rPr kumimoji="1" lang="ja-JP" altLang="en-US"/>
              <a:t>年ハーバード大学の心理学者スタンリー・ミルグラムが行った実験に由来する。</a:t>
            </a:r>
            <a:endParaRPr kumimoji="1" lang="en-US" altLang="ja-JP"/>
          </a:p>
          <a:p>
            <a:r>
              <a:rPr lang="ja-JP" altLang="en-US"/>
              <a:t>ランダムに選んだカンザス州とネブラスカ州の住民に小包を送り、マサチューセッツ州のある「ターゲット」を目指して転送するよう依頼した。</a:t>
            </a:r>
            <a:endParaRPr lang="en-US" altLang="ja-JP"/>
          </a:p>
          <a:p>
            <a:pPr lvl="1"/>
            <a:r>
              <a:rPr lang="ja-JP" altLang="en-US"/>
              <a:t>ただし、ファーストネームで呼び合うほど親しい人にしか転送してはならないという条件付きで。</a:t>
            </a:r>
            <a:endParaRPr kumimoji="1" lang="ja-JP" altLang="en-US"/>
          </a:p>
        </p:txBody>
      </p:sp>
      <p:sp>
        <p:nvSpPr>
          <p:cNvPr id="4" name="スライド番号プレースホルダー 3">
            <a:extLst>
              <a:ext uri="{FF2B5EF4-FFF2-40B4-BE49-F238E27FC236}">
                <a16:creationId xmlns:a16="http://schemas.microsoft.com/office/drawing/2014/main" id="{F440F042-F66C-A1B4-8FE4-D3462CF95E90}"/>
              </a:ext>
            </a:extLst>
          </p:cNvPr>
          <p:cNvSpPr>
            <a:spLocks noGrp="1"/>
          </p:cNvSpPr>
          <p:nvPr>
            <p:ph type="sldNum" sz="quarter" idx="12"/>
          </p:nvPr>
        </p:nvSpPr>
        <p:spPr/>
        <p:txBody>
          <a:bodyPr/>
          <a:lstStyle/>
          <a:p>
            <a:fld id="{392E3741-CEA7-4216-ACC8-307EC311334E}" type="slidenum">
              <a:rPr kumimoji="1" lang="ja-JP" altLang="en-US" smtClean="0"/>
              <a:pPr/>
              <a:t>15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a:t>「六次の隔たり」現象：続き</a:t>
            </a:r>
          </a:p>
        </p:txBody>
      </p:sp>
      <p:sp>
        <p:nvSpPr>
          <p:cNvPr id="3" name="コンテンツ プレースホルダ 2"/>
          <p:cNvSpPr>
            <a:spLocks noGrp="1"/>
          </p:cNvSpPr>
          <p:nvPr>
            <p:ph idx="1"/>
          </p:nvPr>
        </p:nvSpPr>
        <p:spPr/>
        <p:txBody>
          <a:bodyPr>
            <a:normAutofit fontScale="92500"/>
          </a:bodyPr>
          <a:lstStyle/>
          <a:p>
            <a:r>
              <a:rPr kumimoji="1" lang="ja-JP" altLang="en-US"/>
              <a:t>ターゲットに届いた小包は平均で６回の転送を経ていることが分かった。このことから、「６次の隔たり」という概念が誕生した。</a:t>
            </a:r>
            <a:endParaRPr kumimoji="1" lang="en-US" altLang="ja-JP"/>
          </a:p>
          <a:p>
            <a:pPr lvl="1"/>
            <a:r>
              <a:rPr kumimoji="1" lang="ja-JP" altLang="en-US"/>
              <a:t>欠陥：届かなかった</a:t>
            </a:r>
            <a:r>
              <a:rPr lang="ja-JP" altLang="en-US"/>
              <a:t>小包は無視して計算されている。</a:t>
            </a:r>
            <a:endParaRPr kumimoji="1" lang="en-US" altLang="ja-JP"/>
          </a:p>
          <a:p>
            <a:r>
              <a:rPr lang="ja-JP" altLang="en-US"/>
              <a:t>一人につき親しい人が</a:t>
            </a:r>
            <a:r>
              <a:rPr lang="en-US" altLang="ja-JP"/>
              <a:t>500</a:t>
            </a:r>
            <a:r>
              <a:rPr lang="ja-JP" altLang="en-US"/>
              <a:t>名いたとして、重複はあるが、知り合いの知り合いは </a:t>
            </a:r>
            <a:r>
              <a:rPr lang="en-US" altLang="ja-JP"/>
              <a:t>500×500</a:t>
            </a:r>
            <a:r>
              <a:rPr lang="ja-JP" altLang="en-US"/>
              <a:t> </a:t>
            </a:r>
            <a:r>
              <a:rPr lang="en-US" altLang="ja-JP"/>
              <a:t>=</a:t>
            </a:r>
            <a:r>
              <a:rPr lang="ja-JP" altLang="en-US"/>
              <a:t> </a:t>
            </a:r>
            <a:r>
              <a:rPr lang="en-US" altLang="ja-JP"/>
              <a:t>250,000</a:t>
            </a:r>
            <a:r>
              <a:rPr lang="ja-JP" altLang="en-US"/>
              <a:t> 名、そのまた知り合いは、 </a:t>
            </a:r>
            <a:r>
              <a:rPr lang="en-US" altLang="ja-JP"/>
              <a:t>500×500×500</a:t>
            </a:r>
            <a:r>
              <a:rPr lang="ja-JP" altLang="en-US"/>
              <a:t>＝</a:t>
            </a:r>
            <a:r>
              <a:rPr lang="en-US" altLang="ja-JP"/>
              <a:t>125,000,000  </a:t>
            </a:r>
            <a:r>
              <a:rPr lang="ja-JP" altLang="en-US"/>
              <a:t>名となる。</a:t>
            </a:r>
            <a:endParaRPr lang="en-US" altLang="ja-JP"/>
          </a:p>
          <a:p>
            <a:r>
              <a:rPr kumimoji="1" lang="ja-JP" altLang="en-US"/>
              <a:t>世間は意外と狭いかもしれない。</a:t>
            </a:r>
          </a:p>
        </p:txBody>
      </p:sp>
      <p:sp>
        <p:nvSpPr>
          <p:cNvPr id="4" name="スライド番号プレースホルダー 3">
            <a:extLst>
              <a:ext uri="{FF2B5EF4-FFF2-40B4-BE49-F238E27FC236}">
                <a16:creationId xmlns:a16="http://schemas.microsoft.com/office/drawing/2014/main" id="{B89CEAF2-B933-6A85-D435-144C7D1DE30E}"/>
              </a:ext>
            </a:extLst>
          </p:cNvPr>
          <p:cNvSpPr>
            <a:spLocks noGrp="1"/>
          </p:cNvSpPr>
          <p:nvPr>
            <p:ph type="sldNum" sz="quarter" idx="12"/>
          </p:nvPr>
        </p:nvSpPr>
        <p:spPr/>
        <p:txBody>
          <a:bodyPr/>
          <a:lstStyle/>
          <a:p>
            <a:fld id="{392E3741-CEA7-4216-ACC8-307EC311334E}" type="slidenum">
              <a:rPr kumimoji="1" lang="ja-JP" altLang="en-US" smtClean="0"/>
              <a:pPr/>
              <a:t>16</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派生用語</a:t>
            </a:r>
          </a:p>
        </p:txBody>
      </p:sp>
      <p:sp>
        <p:nvSpPr>
          <p:cNvPr id="3" name="コンテンツ プレースホルダ 2"/>
          <p:cNvSpPr>
            <a:spLocks noGrp="1"/>
          </p:cNvSpPr>
          <p:nvPr>
            <p:ph idx="1"/>
          </p:nvPr>
        </p:nvSpPr>
        <p:spPr>
          <a:xfrm>
            <a:off x="457200" y="1417638"/>
            <a:ext cx="8229600" cy="4708525"/>
          </a:xfrm>
        </p:spPr>
        <p:txBody>
          <a:bodyPr>
            <a:normAutofit fontScale="92500" lnSpcReduction="10000"/>
          </a:bodyPr>
          <a:lstStyle/>
          <a:p>
            <a:r>
              <a:rPr kumimoji="1" lang="ja-JP" altLang="en-US"/>
              <a:t>数学界では、エルデシュ（天才数学者）数</a:t>
            </a:r>
            <a:endParaRPr kumimoji="1" lang="en-US" altLang="ja-JP"/>
          </a:p>
          <a:p>
            <a:pPr lvl="1"/>
            <a:r>
              <a:rPr kumimoji="1" lang="ja-JP" altLang="en-US"/>
              <a:t>エルデシュと共著論文を書いた人数。</a:t>
            </a:r>
            <a:endParaRPr kumimoji="1" lang="en-US" altLang="ja-JP"/>
          </a:p>
          <a:p>
            <a:r>
              <a:rPr kumimoji="1" lang="ja-JP" altLang="en-US"/>
              <a:t>映画界では、ベーコン数</a:t>
            </a:r>
            <a:r>
              <a:rPr kumimoji="1" lang="en-US" altLang="ja-JP"/>
              <a:t>(</a:t>
            </a:r>
            <a:r>
              <a:rPr kumimoji="1" lang="ja-JP" altLang="en-US"/>
              <a:t>ケビン・ベーコン：俳優）</a:t>
            </a:r>
            <a:r>
              <a:rPr lang="ja-JP" altLang="en-US"/>
              <a:t>、マリリン・モンロー数</a:t>
            </a:r>
            <a:endParaRPr lang="en-US" altLang="ja-JP"/>
          </a:p>
          <a:p>
            <a:r>
              <a:rPr kumimoji="1" lang="en-US" altLang="ja-JP"/>
              <a:t>Web </a:t>
            </a:r>
            <a:r>
              <a:rPr kumimoji="1" lang="ja-JP" altLang="en-US"/>
              <a:t>の世界では、何度リンクをたどれば到達するか？</a:t>
            </a:r>
            <a:endParaRPr kumimoji="1" lang="en-US" altLang="ja-JP"/>
          </a:p>
          <a:p>
            <a:r>
              <a:rPr lang="ja-JP" altLang="en-US"/>
              <a:t>「意外な巡り合わせ」というのは、思った以上の確率で起こると考えてよいのではないか。</a:t>
            </a:r>
            <a:endParaRPr lang="en-US" altLang="ja-JP"/>
          </a:p>
          <a:p>
            <a:r>
              <a:rPr kumimoji="1" lang="ja-JP" altLang="en-US">
                <a:solidFill>
                  <a:srgbClr val="FF0000"/>
                </a:solidFill>
              </a:rPr>
              <a:t>「奇遇だね」を連発する人には要注意。変な因果関係を主張する可能性あり。</a:t>
            </a:r>
            <a:endParaRPr kumimoji="1" lang="en-US" altLang="ja-JP">
              <a:solidFill>
                <a:srgbClr val="FF0000"/>
              </a:solidFill>
            </a:endParaRPr>
          </a:p>
          <a:p>
            <a:endParaRPr kumimoji="1" lang="ja-JP" altLang="en-US"/>
          </a:p>
        </p:txBody>
      </p:sp>
      <p:sp>
        <p:nvSpPr>
          <p:cNvPr id="4" name="スライド番号プレースホルダー 3">
            <a:extLst>
              <a:ext uri="{FF2B5EF4-FFF2-40B4-BE49-F238E27FC236}">
                <a16:creationId xmlns:a16="http://schemas.microsoft.com/office/drawing/2014/main" id="{6F403004-189D-87CA-C523-AA55C7513A5A}"/>
              </a:ext>
            </a:extLst>
          </p:cNvPr>
          <p:cNvSpPr>
            <a:spLocks noGrp="1"/>
          </p:cNvSpPr>
          <p:nvPr>
            <p:ph type="sldNum" sz="quarter" idx="12"/>
          </p:nvPr>
        </p:nvSpPr>
        <p:spPr/>
        <p:txBody>
          <a:bodyPr/>
          <a:lstStyle/>
          <a:p>
            <a:fld id="{392E3741-CEA7-4216-ACC8-307EC311334E}" type="slidenum">
              <a:rPr kumimoji="1" lang="ja-JP" altLang="en-US" smtClean="0"/>
              <a:pPr/>
              <a:t>17</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誕生日が同じペアができる確率は？</a:t>
            </a:r>
          </a:p>
        </p:txBody>
      </p:sp>
      <p:sp>
        <p:nvSpPr>
          <p:cNvPr id="3" name="コンテンツ プレースホルダ 2"/>
          <p:cNvSpPr>
            <a:spLocks noGrp="1"/>
          </p:cNvSpPr>
          <p:nvPr>
            <p:ph idx="1"/>
          </p:nvPr>
        </p:nvSpPr>
        <p:spPr>
          <a:xfrm>
            <a:off x="432998" y="1628800"/>
            <a:ext cx="8229600" cy="4614881"/>
          </a:xfrm>
        </p:spPr>
        <p:txBody>
          <a:bodyPr>
            <a:normAutofit fontScale="92500" lnSpcReduction="10000"/>
          </a:bodyPr>
          <a:lstStyle/>
          <a:p>
            <a:r>
              <a:rPr kumimoji="1" lang="ja-JP" altLang="en-US"/>
              <a:t>誕生日とは関係なくランダムに集められた</a:t>
            </a:r>
            <a:r>
              <a:rPr kumimoji="1" lang="en-US" altLang="ja-JP"/>
              <a:t>23</a:t>
            </a:r>
            <a:r>
              <a:rPr kumimoji="1" lang="ja-JP" altLang="en-US"/>
              <a:t>名の中に、同じ誕生日を共有するペアが</a:t>
            </a:r>
            <a:r>
              <a:rPr lang="ja-JP" altLang="en-US"/>
              <a:t>居る</a:t>
            </a:r>
            <a:r>
              <a:rPr kumimoji="1" lang="ja-JP" altLang="en-US"/>
              <a:t>確率は </a:t>
            </a:r>
            <a:r>
              <a:rPr kumimoji="1" lang="en-US" altLang="ja-JP"/>
              <a:t>0.5073 </a:t>
            </a:r>
            <a:r>
              <a:rPr kumimoji="1" lang="ja-JP" altLang="en-US"/>
              <a:t>である。</a:t>
            </a:r>
            <a:endParaRPr lang="en-US" altLang="ja-JP"/>
          </a:p>
          <a:p>
            <a:r>
              <a:rPr lang="ja-JP" altLang="en-US"/>
              <a:t>誕生日とは関係なくランダムに集められた</a:t>
            </a:r>
            <a:r>
              <a:rPr lang="en-US" altLang="ja-JP"/>
              <a:t>41</a:t>
            </a:r>
            <a:r>
              <a:rPr lang="ja-JP" altLang="en-US"/>
              <a:t>名の中に、同じ誕生日のペアが現れる確率は </a:t>
            </a:r>
            <a:r>
              <a:rPr lang="en-US" altLang="ja-JP"/>
              <a:t>0.9132 </a:t>
            </a:r>
            <a:r>
              <a:rPr lang="ja-JP" altLang="en-US"/>
              <a:t>である。</a:t>
            </a:r>
            <a:endParaRPr lang="en-US" altLang="ja-JP"/>
          </a:p>
          <a:p>
            <a:r>
              <a:rPr lang="ja-JP" altLang="en-US"/>
              <a:t>同じ誕生日を共有するペアが現れる確率は思ったより大きい。逆に言えば、全員が互いに異なる誕生日である確率は思ったよりも小さいのである。</a:t>
            </a:r>
            <a:endParaRPr lang="en-US" altLang="ja-JP"/>
          </a:p>
          <a:p>
            <a:endParaRPr kumimoji="1" lang="ja-JP" altLang="en-US"/>
          </a:p>
        </p:txBody>
      </p:sp>
      <p:sp>
        <p:nvSpPr>
          <p:cNvPr id="4" name="スライド番号プレースホルダー 3">
            <a:extLst>
              <a:ext uri="{FF2B5EF4-FFF2-40B4-BE49-F238E27FC236}">
                <a16:creationId xmlns:a16="http://schemas.microsoft.com/office/drawing/2014/main" id="{AE7FD771-862D-8A2D-34C0-F2A518F857CA}"/>
              </a:ext>
            </a:extLst>
          </p:cNvPr>
          <p:cNvSpPr>
            <a:spLocks noGrp="1"/>
          </p:cNvSpPr>
          <p:nvPr>
            <p:ph type="sldNum" sz="quarter" idx="12"/>
          </p:nvPr>
        </p:nvSpPr>
        <p:spPr/>
        <p:txBody>
          <a:bodyPr/>
          <a:lstStyle/>
          <a:p>
            <a:fld id="{392E3741-CEA7-4216-ACC8-307EC311334E}" type="slidenum">
              <a:rPr kumimoji="1" lang="ja-JP" altLang="en-US" smtClean="0"/>
              <a:pPr/>
              <a:t>18</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同じ誕生日の</a:t>
            </a:r>
            <a:r>
              <a:rPr lang="ja-JP" altLang="en-US"/>
              <a:t>ペア</a:t>
            </a:r>
            <a:r>
              <a:rPr kumimoji="1" lang="ja-JP" altLang="en-US"/>
              <a:t>がいる確率が高い理由を考える（直感的な説明）</a:t>
            </a:r>
          </a:p>
        </p:txBody>
      </p:sp>
      <p:sp>
        <p:nvSpPr>
          <p:cNvPr id="3" name="コンテンツ プレースホルダ 2"/>
          <p:cNvSpPr>
            <a:spLocks noGrp="1"/>
          </p:cNvSpPr>
          <p:nvPr>
            <p:ph idx="1"/>
          </p:nvPr>
        </p:nvSpPr>
        <p:spPr>
          <a:xfrm>
            <a:off x="457200" y="1600201"/>
            <a:ext cx="8229600" cy="5257799"/>
          </a:xfrm>
        </p:spPr>
        <p:txBody>
          <a:bodyPr>
            <a:normAutofit/>
          </a:bodyPr>
          <a:lstStyle/>
          <a:p>
            <a:r>
              <a:rPr kumimoji="1" lang="en-US" altLang="ja-JP"/>
              <a:t>23</a:t>
            </a:r>
            <a:r>
              <a:rPr kumimoji="1" lang="ja-JP" altLang="en-US"/>
              <a:t>人のクラスで、一人ずつ順に生年月日を発表していくとしよう。１人目が発表すると、あとの</a:t>
            </a:r>
            <a:r>
              <a:rPr kumimoji="1" lang="en-US" altLang="ja-JP"/>
              <a:t>22</a:t>
            </a:r>
            <a:r>
              <a:rPr kumimoji="1" lang="ja-JP" altLang="en-US"/>
              <a:t>名が自分と同じ月日ではないかチェックする。居なければ、</a:t>
            </a:r>
            <a:r>
              <a:rPr kumimoji="1" lang="en-US" altLang="ja-JP"/>
              <a:t>2</a:t>
            </a:r>
            <a:r>
              <a:rPr kumimoji="1" lang="ja-JP" altLang="en-US"/>
              <a:t>人目が発表する。すると残りの</a:t>
            </a:r>
            <a:r>
              <a:rPr kumimoji="1" lang="en-US" altLang="ja-JP"/>
              <a:t>21</a:t>
            </a:r>
            <a:r>
              <a:rPr kumimoji="1" lang="ja-JP" altLang="en-US"/>
              <a:t>名がチェックする。この作業を同じ誕生日のペアができるまで繰り返す。</a:t>
            </a:r>
            <a:endParaRPr kumimoji="1" lang="en-US" altLang="ja-JP"/>
          </a:p>
          <a:p>
            <a:r>
              <a:rPr kumimoji="1" lang="en-US" altLang="ja-JP"/>
              <a:t>23</a:t>
            </a:r>
            <a:r>
              <a:rPr kumimoji="1" lang="ja-JP" altLang="en-US"/>
              <a:t>名からペアを作るときの組み合わせの数は </a:t>
            </a:r>
            <a:r>
              <a:rPr kumimoji="1" lang="en-US" altLang="ja-JP"/>
              <a:t>23×22÷2=</a:t>
            </a:r>
            <a:r>
              <a:rPr kumimoji="1" lang="ja-JP" altLang="en-US"/>
              <a:t> </a:t>
            </a:r>
            <a:r>
              <a:rPr kumimoji="1" lang="en-US" altLang="ja-JP"/>
              <a:t>253</a:t>
            </a:r>
            <a:r>
              <a:rPr kumimoji="1" lang="ja-JP" altLang="en-US"/>
              <a:t> 通りあり</a:t>
            </a:r>
            <a:r>
              <a:rPr lang="ja-JP" altLang="en-US"/>
              <a:t>、この</a:t>
            </a:r>
            <a:r>
              <a:rPr kumimoji="1" lang="en-US" altLang="ja-JP"/>
              <a:t>253</a:t>
            </a:r>
            <a:r>
              <a:rPr lang="ja-JP" altLang="en-US"/>
              <a:t>組について</a:t>
            </a:r>
            <a:r>
              <a:rPr kumimoji="1" lang="ja-JP" altLang="en-US"/>
              <a:t>、同じ誕生日かどうかチェックすることになる。</a:t>
            </a:r>
            <a:endParaRPr kumimoji="1" lang="en-US" altLang="ja-JP"/>
          </a:p>
          <a:p>
            <a:pPr>
              <a:buNone/>
            </a:pPr>
            <a:endParaRPr kumimoji="1" lang="en-US" altLang="ja-JP"/>
          </a:p>
          <a:p>
            <a:endParaRPr kumimoji="1" lang="en-US" altLang="ja-JP"/>
          </a:p>
        </p:txBody>
      </p:sp>
      <p:sp>
        <p:nvSpPr>
          <p:cNvPr id="4" name="スライド番号プレースホルダー 3">
            <a:extLst>
              <a:ext uri="{FF2B5EF4-FFF2-40B4-BE49-F238E27FC236}">
                <a16:creationId xmlns:a16="http://schemas.microsoft.com/office/drawing/2014/main" id="{D5A614D7-4D43-371A-986E-841B126A4628}"/>
              </a:ext>
            </a:extLst>
          </p:cNvPr>
          <p:cNvSpPr>
            <a:spLocks noGrp="1"/>
          </p:cNvSpPr>
          <p:nvPr>
            <p:ph type="sldNum" sz="quarter" idx="12"/>
          </p:nvPr>
        </p:nvSpPr>
        <p:spPr/>
        <p:txBody>
          <a:bodyPr/>
          <a:lstStyle/>
          <a:p>
            <a:fld id="{392E3741-CEA7-4216-ACC8-307EC311334E}" type="slidenum">
              <a:rPr kumimoji="1" lang="ja-JP" altLang="en-US" smtClean="0"/>
              <a:pPr/>
              <a:t>19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あり得ない偶然の一致が起こったと考えてしまうとき</a:t>
            </a:r>
            <a:endParaRPr kumimoji="1" lang="ja-JP" altLang="en-US"/>
          </a:p>
        </p:txBody>
      </p:sp>
      <p:sp>
        <p:nvSpPr>
          <p:cNvPr id="3" name="コンテンツ プレースホルダ 2"/>
          <p:cNvSpPr>
            <a:spLocks noGrp="1"/>
          </p:cNvSpPr>
          <p:nvPr>
            <p:ph idx="1"/>
          </p:nvPr>
        </p:nvSpPr>
        <p:spPr>
          <a:xfrm>
            <a:off x="214282" y="1643050"/>
            <a:ext cx="8686800" cy="4525963"/>
          </a:xfrm>
        </p:spPr>
        <p:txBody>
          <a:bodyPr>
            <a:normAutofit lnSpcReduction="10000"/>
          </a:bodyPr>
          <a:lstStyle/>
          <a:p>
            <a:pPr lvl="1"/>
            <a:r>
              <a:rPr lang="ja-JP" altLang="en-US" dirty="0"/>
              <a:t>義理の父の死亡日が、私の誕生日の</a:t>
            </a:r>
            <a:r>
              <a:rPr lang="en-US" altLang="ja-JP" dirty="0"/>
              <a:t>1</a:t>
            </a:r>
            <a:r>
              <a:rPr lang="ja-JP" altLang="en-US" dirty="0"/>
              <a:t>月</a:t>
            </a:r>
            <a:r>
              <a:rPr lang="en-US" altLang="ja-JP" dirty="0"/>
              <a:t>29</a:t>
            </a:r>
            <a:r>
              <a:rPr lang="ja-JP" altLang="en-US" dirty="0"/>
              <a:t>日だった。</a:t>
            </a:r>
            <a:endParaRPr lang="en-US" altLang="ja-JP" dirty="0"/>
          </a:p>
          <a:p>
            <a:pPr lvl="1"/>
            <a:r>
              <a:rPr kumimoji="1" lang="ja-JP" altLang="en-US" dirty="0"/>
              <a:t>孫の夢を見たら、その孫から電話が掛ってきた。</a:t>
            </a:r>
            <a:endParaRPr kumimoji="1" lang="en-US" altLang="ja-JP" dirty="0"/>
          </a:p>
          <a:p>
            <a:pPr lvl="1"/>
            <a:r>
              <a:rPr lang="ja-JP" altLang="en-US" dirty="0"/>
              <a:t>職場の同僚２名が、同じ日に陪審員として召集された。</a:t>
            </a:r>
            <a:endParaRPr lang="en-US" altLang="ja-JP" dirty="0"/>
          </a:p>
          <a:p>
            <a:pPr lvl="1"/>
            <a:r>
              <a:rPr kumimoji="1" lang="ja-JP" altLang="en-US" dirty="0"/>
              <a:t>新し</a:t>
            </a:r>
            <a:r>
              <a:rPr lang="ja-JP" altLang="en-US" dirty="0"/>
              <a:t>い</a:t>
            </a:r>
            <a:r>
              <a:rPr kumimoji="1" lang="ja-JP" altLang="en-US" dirty="0"/>
              <a:t>上司の奥さんが、自分と同じ小さな小学校の出身だった。</a:t>
            </a:r>
            <a:endParaRPr kumimoji="1" lang="en-US" altLang="ja-JP" dirty="0"/>
          </a:p>
          <a:p>
            <a:r>
              <a:rPr lang="ja-JP" altLang="en-US" dirty="0"/>
              <a:t>驚く（驚いた素振りを見せた方がよい）前に、これらの事象が起こる確率はどれくらいなのかをそっと考えてみよう。</a:t>
            </a:r>
            <a:endParaRPr kumimoji="1" lang="en-US" altLang="ja-JP" dirty="0"/>
          </a:p>
        </p:txBody>
      </p:sp>
      <p:sp>
        <p:nvSpPr>
          <p:cNvPr id="4" name="スライド番号プレースホルダー 3">
            <a:extLst>
              <a:ext uri="{FF2B5EF4-FFF2-40B4-BE49-F238E27FC236}">
                <a16:creationId xmlns:a16="http://schemas.microsoft.com/office/drawing/2014/main" id="{98CFE375-1903-268D-5F8B-ECFF8D08A16F}"/>
              </a:ext>
            </a:extLst>
          </p:cNvPr>
          <p:cNvSpPr>
            <a:spLocks noGrp="1"/>
          </p:cNvSpPr>
          <p:nvPr>
            <p:ph type="sldNum" sz="quarter" idx="12"/>
          </p:nvPr>
        </p:nvSpPr>
        <p:spPr/>
        <p:txBody>
          <a:bodyPr/>
          <a:lstStyle/>
          <a:p>
            <a:fld id="{392E3741-CEA7-4216-ACC8-307EC311334E}" type="slidenum">
              <a:rPr kumimoji="1" lang="ja-JP" altLang="en-US" smtClean="0"/>
              <a:pPr/>
              <a:t>2</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930226"/>
          </a:xfrm>
        </p:spPr>
        <p:txBody>
          <a:bodyPr>
            <a:normAutofit fontScale="90000"/>
          </a:bodyPr>
          <a:lstStyle/>
          <a:p>
            <a:r>
              <a:rPr lang="ja-JP" altLang="en-US"/>
              <a:t>“クラスに同じ誕生日を共有するペアが居る確率”を推定するための仮定</a:t>
            </a:r>
            <a:endParaRPr kumimoji="1" lang="ja-JP" altLang="en-US"/>
          </a:p>
        </p:txBody>
      </p:sp>
      <p:sp>
        <p:nvSpPr>
          <p:cNvPr id="5" name="コンテンツ プレースホルダー 4"/>
          <p:cNvSpPr>
            <a:spLocks noGrp="1"/>
          </p:cNvSpPr>
          <p:nvPr>
            <p:ph idx="1"/>
          </p:nvPr>
        </p:nvSpPr>
        <p:spPr>
          <a:xfrm>
            <a:off x="539552" y="2204864"/>
            <a:ext cx="8229600" cy="3877891"/>
          </a:xfrm>
        </p:spPr>
        <p:txBody>
          <a:bodyPr/>
          <a:lstStyle/>
          <a:p>
            <a:r>
              <a:rPr kumimoji="1" lang="ja-JP" altLang="en-US"/>
              <a:t>クラスは、誕生日とは無関係に、ランダムに集められた人々からなること以外に、次の仮定を立てて計算する。</a:t>
            </a:r>
            <a:endParaRPr kumimoji="1" lang="en-US" altLang="ja-JP"/>
          </a:p>
          <a:p>
            <a:pPr lvl="1"/>
            <a:r>
              <a:rPr lang="ja-JP" altLang="en-US" sz="3200"/>
              <a:t>誕生日には、</a:t>
            </a:r>
            <a:r>
              <a:rPr lang="en-US" altLang="ja-JP" sz="3200"/>
              <a:t>2</a:t>
            </a:r>
            <a:r>
              <a:rPr lang="ja-JP" altLang="en-US" sz="3200"/>
              <a:t>月</a:t>
            </a:r>
            <a:r>
              <a:rPr lang="en-US" altLang="ja-JP" sz="3200"/>
              <a:t>29</a:t>
            </a:r>
            <a:r>
              <a:rPr lang="ja-JP" altLang="en-US" sz="3200"/>
              <a:t>日を含めない。</a:t>
            </a:r>
            <a:endParaRPr lang="en-US" altLang="ja-JP" sz="3200"/>
          </a:p>
          <a:p>
            <a:pPr lvl="1"/>
            <a:r>
              <a:rPr lang="ja-JP" altLang="en-US" sz="3200"/>
              <a:t>また、どの人も、</a:t>
            </a:r>
            <a:r>
              <a:rPr lang="en-US" altLang="ja-JP" sz="3200"/>
              <a:t>365</a:t>
            </a:r>
            <a:r>
              <a:rPr lang="ja-JP" altLang="en-US" sz="3200"/>
              <a:t>日のうちのどの日にも等しい確からしさで生まれる。</a:t>
            </a:r>
            <a:endParaRPr lang="en-US" altLang="ja-JP" sz="3200"/>
          </a:p>
          <a:p>
            <a:endParaRPr kumimoji="1" lang="ja-JP" altLang="en-US"/>
          </a:p>
        </p:txBody>
      </p:sp>
      <p:sp>
        <p:nvSpPr>
          <p:cNvPr id="3" name="スライド番号プレースホルダー 2">
            <a:extLst>
              <a:ext uri="{FF2B5EF4-FFF2-40B4-BE49-F238E27FC236}">
                <a16:creationId xmlns:a16="http://schemas.microsoft.com/office/drawing/2014/main" id="{27BE94D7-9BA7-FE49-67B5-52D9608A09AA}"/>
              </a:ext>
            </a:extLst>
          </p:cNvPr>
          <p:cNvSpPr>
            <a:spLocks noGrp="1"/>
          </p:cNvSpPr>
          <p:nvPr>
            <p:ph type="sldNum" sz="quarter" idx="12"/>
          </p:nvPr>
        </p:nvSpPr>
        <p:spPr/>
        <p:txBody>
          <a:bodyPr/>
          <a:lstStyle/>
          <a:p>
            <a:fld id="{392E3741-CEA7-4216-ACC8-307EC311334E}" type="slidenum">
              <a:rPr kumimoji="1" lang="ja-JP" altLang="en-US" smtClean="0"/>
              <a:pPr/>
              <a:t>20</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14290"/>
            <a:ext cx="8229600" cy="1143000"/>
          </a:xfrm>
        </p:spPr>
        <p:txBody>
          <a:bodyPr>
            <a:normAutofit/>
          </a:bodyPr>
          <a:lstStyle/>
          <a:p>
            <a:r>
              <a:rPr kumimoji="1" lang="ja-JP" altLang="en-US"/>
              <a:t>平均出生数の違い</a:t>
            </a:r>
          </a:p>
        </p:txBody>
      </p:sp>
      <p:graphicFrame>
        <p:nvGraphicFramePr>
          <p:cNvPr id="4" name="グラフ 3"/>
          <p:cNvGraphicFramePr>
            <a:graphicFrameLocks/>
          </p:cNvGraphicFramePr>
          <p:nvPr>
            <p:extLst>
              <p:ext uri="{D42A27DB-BD31-4B8C-83A1-F6EECF244321}">
                <p14:modId xmlns:p14="http://schemas.microsoft.com/office/powerpoint/2010/main" val="1061904345"/>
              </p:ext>
            </p:extLst>
          </p:nvPr>
        </p:nvGraphicFramePr>
        <p:xfrm>
          <a:off x="611560" y="1556792"/>
          <a:ext cx="8208912" cy="5040560"/>
        </p:xfrm>
        <a:graphic>
          <a:graphicData uri="http://schemas.openxmlformats.org/drawingml/2006/chart">
            <c:chart xmlns:c="http://schemas.openxmlformats.org/drawingml/2006/chart" xmlns:r="http://schemas.openxmlformats.org/officeDocument/2006/relationships" r:id="rId3"/>
          </a:graphicData>
        </a:graphic>
      </p:graphicFrame>
      <p:sp>
        <p:nvSpPr>
          <p:cNvPr id="3" name="スライド番号プレースホルダー 2">
            <a:extLst>
              <a:ext uri="{FF2B5EF4-FFF2-40B4-BE49-F238E27FC236}">
                <a16:creationId xmlns:a16="http://schemas.microsoft.com/office/drawing/2014/main" id="{D64659E2-2DC7-2F43-A7E6-4CBAAD7F0245}"/>
              </a:ext>
            </a:extLst>
          </p:cNvPr>
          <p:cNvSpPr>
            <a:spLocks noGrp="1"/>
          </p:cNvSpPr>
          <p:nvPr>
            <p:ph type="sldNum" sz="quarter" idx="12"/>
          </p:nvPr>
        </p:nvSpPr>
        <p:spPr/>
        <p:txBody>
          <a:bodyPr/>
          <a:lstStyle/>
          <a:p>
            <a:fld id="{392E3741-CEA7-4216-ACC8-307EC311334E}" type="slidenum">
              <a:rPr kumimoji="1" lang="ja-JP" altLang="en-US" smtClean="0"/>
              <a:pPr/>
              <a:t>21</a:t>
            </a:fld>
            <a:endParaRPr kumimoji="1" lang="ja-JP" altLang="en-US"/>
          </a:p>
        </p:txBody>
      </p:sp>
    </p:spTree>
    <p:extLst>
      <p:ext uri="{BB962C8B-B14F-4D97-AF65-F5344CB8AC3E}">
        <p14:creationId xmlns:p14="http://schemas.microsoft.com/office/powerpoint/2010/main" val="2717701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仮定のもとでの確率</a:t>
            </a:r>
            <a:br>
              <a:rPr kumimoji="1" lang="en-US" altLang="ja-JP"/>
            </a:br>
            <a:r>
              <a:rPr lang="ja-JP" altLang="en-US"/>
              <a:t>１クラス</a:t>
            </a:r>
            <a:r>
              <a:rPr lang="en-US" altLang="ja-JP"/>
              <a:t>23</a:t>
            </a:r>
            <a:r>
              <a:rPr lang="ja-JP" altLang="en-US"/>
              <a:t>名のとき</a:t>
            </a:r>
            <a:endParaRPr kumimoji="1" lang="ja-JP" altLang="en-US"/>
          </a:p>
        </p:txBody>
      </p:sp>
      <p:graphicFrame>
        <p:nvGraphicFramePr>
          <p:cNvPr id="29699" name="Object 2"/>
          <p:cNvGraphicFramePr>
            <a:graphicFrameLocks noChangeAspect="1"/>
          </p:cNvGraphicFramePr>
          <p:nvPr>
            <p:extLst>
              <p:ext uri="{D42A27DB-BD31-4B8C-83A1-F6EECF244321}">
                <p14:modId xmlns:p14="http://schemas.microsoft.com/office/powerpoint/2010/main" val="250740073"/>
              </p:ext>
            </p:extLst>
          </p:nvPr>
        </p:nvGraphicFramePr>
        <p:xfrm>
          <a:off x="38100" y="1590675"/>
          <a:ext cx="9032875" cy="1171575"/>
        </p:xfrm>
        <a:graphic>
          <a:graphicData uri="http://schemas.openxmlformats.org/presentationml/2006/ole">
            <mc:AlternateContent xmlns:mc="http://schemas.openxmlformats.org/markup-compatibility/2006">
              <mc:Choice xmlns:v="urn:schemas-microsoft-com:vml" Requires="v">
                <p:oleObj name="数式" r:id="rId2" imgW="3530520" imgH="457200" progId="Equation.3">
                  <p:embed/>
                </p:oleObj>
              </mc:Choice>
              <mc:Fallback>
                <p:oleObj name="数式" r:id="rId2" imgW="3530520" imgH="457200" progId="Equation.3">
                  <p:embed/>
                  <p:pic>
                    <p:nvPicPr>
                      <p:cNvPr id="29699" name="Object 2"/>
                      <p:cNvPicPr>
                        <a:picLocks noChangeAspect="1" noChangeArrowheads="1"/>
                      </p:cNvPicPr>
                      <p:nvPr/>
                    </p:nvPicPr>
                    <p:blipFill>
                      <a:blip r:embed="rId3"/>
                      <a:srcRect/>
                      <a:stretch>
                        <a:fillRect/>
                      </a:stretch>
                    </p:blipFill>
                    <p:spPr bwMode="auto">
                      <a:xfrm>
                        <a:off x="38100" y="1590675"/>
                        <a:ext cx="9032875" cy="1171575"/>
                      </a:xfrm>
                      <a:prstGeom prst="rect">
                        <a:avLst/>
                      </a:prstGeom>
                      <a:noFill/>
                    </p:spPr>
                  </p:pic>
                </p:oleObj>
              </mc:Fallback>
            </mc:AlternateContent>
          </a:graphicData>
        </a:graphic>
      </p:graphicFrame>
      <p:graphicFrame>
        <p:nvGraphicFramePr>
          <p:cNvPr id="29700" name="Object 2"/>
          <p:cNvGraphicFramePr>
            <a:graphicFrameLocks noChangeAspect="1"/>
          </p:cNvGraphicFramePr>
          <p:nvPr>
            <p:extLst>
              <p:ext uri="{D42A27DB-BD31-4B8C-83A1-F6EECF244321}">
                <p14:modId xmlns:p14="http://schemas.microsoft.com/office/powerpoint/2010/main" val="3623067593"/>
              </p:ext>
            </p:extLst>
          </p:nvPr>
        </p:nvGraphicFramePr>
        <p:xfrm>
          <a:off x="611560" y="2852936"/>
          <a:ext cx="7896225" cy="3133725"/>
        </p:xfrm>
        <a:graphic>
          <a:graphicData uri="http://schemas.openxmlformats.org/presentationml/2006/ole">
            <mc:AlternateContent xmlns:mc="http://schemas.openxmlformats.org/markup-compatibility/2006">
              <mc:Choice xmlns:v="urn:schemas-microsoft-com:vml" Requires="v">
                <p:oleObj name="数式" r:id="rId4" imgW="3200400" imgH="1269720" progId="Equation.3">
                  <p:embed/>
                </p:oleObj>
              </mc:Choice>
              <mc:Fallback>
                <p:oleObj name="数式" r:id="rId4" imgW="3200400" imgH="1269720" progId="Equation.3">
                  <p:embed/>
                  <p:pic>
                    <p:nvPicPr>
                      <p:cNvPr id="29700" name="Object 2"/>
                      <p:cNvPicPr>
                        <a:picLocks noChangeAspect="1" noChangeArrowheads="1"/>
                      </p:cNvPicPr>
                      <p:nvPr/>
                    </p:nvPicPr>
                    <p:blipFill>
                      <a:blip r:embed="rId5"/>
                      <a:srcRect/>
                      <a:stretch>
                        <a:fillRect/>
                      </a:stretch>
                    </p:blipFill>
                    <p:spPr bwMode="auto">
                      <a:xfrm>
                        <a:off x="611560" y="2852936"/>
                        <a:ext cx="7896225" cy="3133725"/>
                      </a:xfrm>
                      <a:prstGeom prst="rect">
                        <a:avLst/>
                      </a:prstGeom>
                      <a:noFill/>
                    </p:spPr>
                  </p:pic>
                </p:oleObj>
              </mc:Fallback>
            </mc:AlternateContent>
          </a:graphicData>
        </a:graphic>
      </p:graphicFrame>
      <p:graphicFrame>
        <p:nvGraphicFramePr>
          <p:cNvPr id="3" name="オブジェクト 2"/>
          <p:cNvGraphicFramePr>
            <a:graphicFrameLocks noChangeAspect="1"/>
          </p:cNvGraphicFramePr>
          <p:nvPr>
            <p:extLst>
              <p:ext uri="{D42A27DB-BD31-4B8C-83A1-F6EECF244321}">
                <p14:modId xmlns:p14="http://schemas.microsoft.com/office/powerpoint/2010/main" val="3733928027"/>
              </p:ext>
            </p:extLst>
          </p:nvPr>
        </p:nvGraphicFramePr>
        <p:xfrm>
          <a:off x="827584" y="6165304"/>
          <a:ext cx="7243763" cy="520700"/>
        </p:xfrm>
        <a:graphic>
          <a:graphicData uri="http://schemas.openxmlformats.org/presentationml/2006/ole">
            <mc:AlternateContent xmlns:mc="http://schemas.openxmlformats.org/markup-compatibility/2006">
              <mc:Choice xmlns:v="urn:schemas-microsoft-com:vml" Requires="v">
                <p:oleObj name="数式" r:id="rId6" imgW="2831760" imgH="203040" progId="Equation.3">
                  <p:embed/>
                </p:oleObj>
              </mc:Choice>
              <mc:Fallback>
                <p:oleObj name="数式" r:id="rId6" imgW="2831760" imgH="203040" progId="Equation.3">
                  <p:embed/>
                  <p:pic>
                    <p:nvPicPr>
                      <p:cNvPr id="3" name="オブジェクト 2"/>
                      <p:cNvPicPr>
                        <a:picLocks noChangeAspect="1" noChangeArrowheads="1"/>
                      </p:cNvPicPr>
                      <p:nvPr/>
                    </p:nvPicPr>
                    <p:blipFill>
                      <a:blip r:embed="rId7"/>
                      <a:srcRect/>
                      <a:stretch>
                        <a:fillRect/>
                      </a:stretch>
                    </p:blipFill>
                    <p:spPr bwMode="auto">
                      <a:xfrm>
                        <a:off x="827584" y="6165304"/>
                        <a:ext cx="724376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スライド番号プレースホルダー 3">
            <a:extLst>
              <a:ext uri="{FF2B5EF4-FFF2-40B4-BE49-F238E27FC236}">
                <a16:creationId xmlns:a16="http://schemas.microsoft.com/office/drawing/2014/main" id="{873ED741-C5CB-D009-AF16-E0F64CF43BCA}"/>
              </a:ext>
            </a:extLst>
          </p:cNvPr>
          <p:cNvSpPr>
            <a:spLocks noGrp="1"/>
          </p:cNvSpPr>
          <p:nvPr>
            <p:ph type="sldNum" sz="quarter" idx="12"/>
          </p:nvPr>
        </p:nvSpPr>
        <p:spPr/>
        <p:txBody>
          <a:bodyPr/>
          <a:lstStyle/>
          <a:p>
            <a:fld id="{392E3741-CEA7-4216-ACC8-307EC311334E}" type="slidenum">
              <a:rPr kumimoji="1" lang="ja-JP" altLang="en-US" smtClean="0"/>
              <a:pPr/>
              <a:t>22</a:t>
            </a:fld>
            <a:endParaRPr kumimoji="1" lang="ja-JP" altLang="en-US"/>
          </a:p>
        </p:txBody>
      </p:sp>
    </p:spTree>
    <p:extLst>
      <p:ext uri="{BB962C8B-B14F-4D97-AF65-F5344CB8AC3E}">
        <p14:creationId xmlns:p14="http://schemas.microsoft.com/office/powerpoint/2010/main" val="230286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fade">
                                      <p:cBhvr>
                                        <p:cTn id="7" dur="1000"/>
                                        <p:tgtEl>
                                          <p:spTgt spid="29699"/>
                                        </p:tgtEl>
                                      </p:cBhvr>
                                    </p:animEffect>
                                    <p:anim calcmode="lin" valueType="num">
                                      <p:cBhvr>
                                        <p:cTn id="8" dur="1000" fill="hold"/>
                                        <p:tgtEl>
                                          <p:spTgt spid="29699"/>
                                        </p:tgtEl>
                                        <p:attrNameLst>
                                          <p:attrName>ppt_x</p:attrName>
                                        </p:attrNameLst>
                                      </p:cBhvr>
                                      <p:tavLst>
                                        <p:tav tm="0">
                                          <p:val>
                                            <p:strVal val="#ppt_x"/>
                                          </p:val>
                                        </p:tav>
                                        <p:tav tm="100000">
                                          <p:val>
                                            <p:strVal val="#ppt_x"/>
                                          </p:val>
                                        </p:tav>
                                      </p:tavLst>
                                    </p:anim>
                                    <p:anim calcmode="lin" valueType="num">
                                      <p:cBhvr>
                                        <p:cTn id="9" dur="1000" fill="hold"/>
                                        <p:tgtEl>
                                          <p:spTgt spid="2969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9700"/>
                                        </p:tgtEl>
                                        <p:attrNameLst>
                                          <p:attrName>style.visibility</p:attrName>
                                        </p:attrNameLst>
                                      </p:cBhvr>
                                      <p:to>
                                        <p:strVal val="visible"/>
                                      </p:to>
                                    </p:set>
                                    <p:animEffect transition="in" filter="fade">
                                      <p:cBhvr>
                                        <p:cTn id="14" dur="1000"/>
                                        <p:tgtEl>
                                          <p:spTgt spid="29700"/>
                                        </p:tgtEl>
                                      </p:cBhvr>
                                    </p:animEffect>
                                    <p:anim calcmode="lin" valueType="num">
                                      <p:cBhvr>
                                        <p:cTn id="15" dur="1000" fill="hold"/>
                                        <p:tgtEl>
                                          <p:spTgt spid="29700"/>
                                        </p:tgtEl>
                                        <p:attrNameLst>
                                          <p:attrName>ppt_x</p:attrName>
                                        </p:attrNameLst>
                                      </p:cBhvr>
                                      <p:tavLst>
                                        <p:tav tm="0">
                                          <p:val>
                                            <p:strVal val="#ppt_x"/>
                                          </p:val>
                                        </p:tav>
                                        <p:tav tm="100000">
                                          <p:val>
                                            <p:strVal val="#ppt_x"/>
                                          </p:val>
                                        </p:tav>
                                      </p:tavLst>
                                    </p:anim>
                                    <p:anim calcmode="lin" valueType="num">
                                      <p:cBhvr>
                                        <p:cTn id="16" dur="1000" fill="hold"/>
                                        <p:tgtEl>
                                          <p:spTgt spid="2970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仮定のもとでの確率</a:t>
            </a:r>
            <a:br>
              <a:rPr kumimoji="1" lang="en-US" altLang="ja-JP"/>
            </a:br>
            <a:r>
              <a:rPr lang="ja-JP" altLang="en-US"/>
              <a:t>１クラス</a:t>
            </a:r>
            <a:r>
              <a:rPr lang="en-US" altLang="ja-JP"/>
              <a:t>23</a:t>
            </a:r>
            <a:r>
              <a:rPr lang="ja-JP" altLang="en-US"/>
              <a:t>名のとき</a:t>
            </a:r>
            <a:endParaRPr kumimoji="1" lang="ja-JP" altLang="en-US"/>
          </a:p>
        </p:txBody>
      </p:sp>
      <p:graphicFrame>
        <p:nvGraphicFramePr>
          <p:cNvPr id="29700" name="Object 2"/>
          <p:cNvGraphicFramePr>
            <a:graphicFrameLocks noChangeAspect="1"/>
          </p:cNvGraphicFramePr>
          <p:nvPr>
            <p:extLst>
              <p:ext uri="{D42A27DB-BD31-4B8C-83A1-F6EECF244321}">
                <p14:modId xmlns:p14="http://schemas.microsoft.com/office/powerpoint/2010/main" val="1014318650"/>
              </p:ext>
            </p:extLst>
          </p:nvPr>
        </p:nvGraphicFramePr>
        <p:xfrm>
          <a:off x="388938" y="1484313"/>
          <a:ext cx="8007350" cy="1741487"/>
        </p:xfrm>
        <a:graphic>
          <a:graphicData uri="http://schemas.openxmlformats.org/presentationml/2006/ole">
            <mc:AlternateContent xmlns:mc="http://schemas.openxmlformats.org/markup-compatibility/2006">
              <mc:Choice xmlns:v="urn:schemas-microsoft-com:vml" Requires="v">
                <p:oleObj name="数式" r:id="rId2" imgW="2920680" imgH="634680" progId="Equation.3">
                  <p:embed/>
                </p:oleObj>
              </mc:Choice>
              <mc:Fallback>
                <p:oleObj name="数式" r:id="rId2" imgW="2920680" imgH="634680" progId="Equation.3">
                  <p:embed/>
                  <p:pic>
                    <p:nvPicPr>
                      <p:cNvPr id="29700" name="Object 2"/>
                      <p:cNvPicPr>
                        <a:picLocks noChangeAspect="1" noChangeArrowheads="1"/>
                      </p:cNvPicPr>
                      <p:nvPr/>
                    </p:nvPicPr>
                    <p:blipFill>
                      <a:blip r:embed="rId3"/>
                      <a:srcRect/>
                      <a:stretch>
                        <a:fillRect/>
                      </a:stretch>
                    </p:blipFill>
                    <p:spPr bwMode="auto">
                      <a:xfrm>
                        <a:off x="388938" y="1484313"/>
                        <a:ext cx="8007350" cy="1741487"/>
                      </a:xfrm>
                      <a:prstGeom prst="rect">
                        <a:avLst/>
                      </a:prstGeom>
                      <a:noFill/>
                    </p:spPr>
                  </p:pic>
                </p:oleObj>
              </mc:Fallback>
            </mc:AlternateContent>
          </a:graphicData>
        </a:graphic>
      </p:graphicFrame>
      <p:cxnSp>
        <p:nvCxnSpPr>
          <p:cNvPr id="5" name="直線矢印コネクタ 4"/>
          <p:cNvCxnSpPr/>
          <p:nvPr/>
        </p:nvCxnSpPr>
        <p:spPr>
          <a:xfrm flipV="1">
            <a:off x="827584" y="5013176"/>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827584" y="5697252"/>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123728" y="4751440"/>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17" name="テキスト ボックス 16"/>
          <p:cNvSpPr txBox="1"/>
          <p:nvPr/>
        </p:nvSpPr>
        <p:spPr>
          <a:xfrm>
            <a:off x="2123728" y="5965249"/>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cxnSp>
        <p:nvCxnSpPr>
          <p:cNvPr id="18" name="直線矢印コネクタ 17"/>
          <p:cNvCxnSpPr/>
          <p:nvPr/>
        </p:nvCxnSpPr>
        <p:spPr>
          <a:xfrm flipV="1">
            <a:off x="3525814" y="4318814"/>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525814" y="5002890"/>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4821958" y="4057078"/>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21" name="テキスト ボックス 20"/>
          <p:cNvSpPr txBox="1"/>
          <p:nvPr/>
        </p:nvSpPr>
        <p:spPr>
          <a:xfrm>
            <a:off x="4821958" y="5270887"/>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cxnSp>
        <p:nvCxnSpPr>
          <p:cNvPr id="22" name="直線矢印コネクタ 21"/>
          <p:cNvCxnSpPr/>
          <p:nvPr/>
        </p:nvCxnSpPr>
        <p:spPr>
          <a:xfrm flipV="1">
            <a:off x="6179764" y="3613213"/>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6179764" y="4297289"/>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7475908" y="3351477"/>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25" name="テキスト ボックス 24"/>
          <p:cNvSpPr txBox="1"/>
          <p:nvPr/>
        </p:nvSpPr>
        <p:spPr>
          <a:xfrm>
            <a:off x="7475908" y="4565286"/>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graphicFrame>
        <p:nvGraphicFramePr>
          <p:cNvPr id="15" name="オブジェクト 14"/>
          <p:cNvGraphicFramePr>
            <a:graphicFrameLocks noChangeAspect="1"/>
          </p:cNvGraphicFramePr>
          <p:nvPr>
            <p:extLst>
              <p:ext uri="{D42A27DB-BD31-4B8C-83A1-F6EECF244321}">
                <p14:modId xmlns:p14="http://schemas.microsoft.com/office/powerpoint/2010/main" val="912321910"/>
              </p:ext>
            </p:extLst>
          </p:nvPr>
        </p:nvGraphicFramePr>
        <p:xfrm>
          <a:off x="1187624" y="4565286"/>
          <a:ext cx="576064" cy="776434"/>
        </p:xfrm>
        <a:graphic>
          <a:graphicData uri="http://schemas.openxmlformats.org/presentationml/2006/ole">
            <mc:AlternateContent xmlns:mc="http://schemas.openxmlformats.org/markup-compatibility/2006">
              <mc:Choice xmlns:v="urn:schemas-microsoft-com:vml" Requires="v">
                <p:oleObj name="数式" r:id="rId4" imgW="291960" imgH="393480" progId="Equation.3">
                  <p:embed/>
                </p:oleObj>
              </mc:Choice>
              <mc:Fallback>
                <p:oleObj name="数式" r:id="rId4" imgW="291960" imgH="393480" progId="Equation.3">
                  <p:embed/>
                  <p:pic>
                    <p:nvPicPr>
                      <p:cNvPr id="15" name="オブジェクト 14"/>
                      <p:cNvPicPr/>
                      <p:nvPr/>
                    </p:nvPicPr>
                    <p:blipFill>
                      <a:blip r:embed="rId5"/>
                      <a:stretch>
                        <a:fillRect/>
                      </a:stretch>
                    </p:blipFill>
                    <p:spPr>
                      <a:xfrm>
                        <a:off x="1187624" y="4565286"/>
                        <a:ext cx="576064" cy="776434"/>
                      </a:xfrm>
                      <a:prstGeom prst="rect">
                        <a:avLst/>
                      </a:prstGeom>
                      <a:solidFill>
                        <a:schemeClr val="bg1"/>
                      </a:solidFill>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2157233682"/>
              </p:ext>
            </p:extLst>
          </p:nvPr>
        </p:nvGraphicFramePr>
        <p:xfrm>
          <a:off x="1187524" y="5697252"/>
          <a:ext cx="576263" cy="776288"/>
        </p:xfrm>
        <a:graphic>
          <a:graphicData uri="http://schemas.openxmlformats.org/presentationml/2006/ole">
            <mc:AlternateContent xmlns:mc="http://schemas.openxmlformats.org/markup-compatibility/2006">
              <mc:Choice xmlns:v="urn:schemas-microsoft-com:vml" Requires="v">
                <p:oleObj name="数式" r:id="rId6" imgW="291960" imgH="393480" progId="Equation.3">
                  <p:embed/>
                </p:oleObj>
              </mc:Choice>
              <mc:Fallback>
                <p:oleObj name="数式" r:id="rId6" imgW="291960" imgH="393480" progId="Equation.3">
                  <p:embed/>
                  <p:pic>
                    <p:nvPicPr>
                      <p:cNvPr id="16" name="オブジェクト 15"/>
                      <p:cNvPicPr>
                        <a:picLocks noChangeAspect="1" noChangeArrowheads="1"/>
                      </p:cNvPicPr>
                      <p:nvPr/>
                    </p:nvPicPr>
                    <p:blipFill>
                      <a:blip r:embed="rId7"/>
                      <a:srcRect/>
                      <a:stretch>
                        <a:fillRect/>
                      </a:stretch>
                    </p:blipFill>
                    <p:spPr bwMode="auto">
                      <a:xfrm>
                        <a:off x="1187524" y="5697252"/>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オブジェクト 25"/>
          <p:cNvGraphicFramePr>
            <a:graphicFrameLocks noChangeAspect="1"/>
          </p:cNvGraphicFramePr>
          <p:nvPr>
            <p:extLst>
              <p:ext uri="{D42A27DB-BD31-4B8C-83A1-F6EECF244321}">
                <p14:modId xmlns:p14="http://schemas.microsoft.com/office/powerpoint/2010/main" val="1250818675"/>
              </p:ext>
            </p:extLst>
          </p:nvPr>
        </p:nvGraphicFramePr>
        <p:xfrm>
          <a:off x="3885754" y="3968996"/>
          <a:ext cx="576263" cy="776288"/>
        </p:xfrm>
        <a:graphic>
          <a:graphicData uri="http://schemas.openxmlformats.org/presentationml/2006/ole">
            <mc:AlternateContent xmlns:mc="http://schemas.openxmlformats.org/markup-compatibility/2006">
              <mc:Choice xmlns:v="urn:schemas-microsoft-com:vml" Requires="v">
                <p:oleObj name="数式" r:id="rId8" imgW="291960" imgH="393480" progId="Equation.3">
                  <p:embed/>
                </p:oleObj>
              </mc:Choice>
              <mc:Fallback>
                <p:oleObj name="数式" r:id="rId8" imgW="291960" imgH="393480" progId="Equation.3">
                  <p:embed/>
                  <p:pic>
                    <p:nvPicPr>
                      <p:cNvPr id="26" name="オブジェクト 25"/>
                      <p:cNvPicPr>
                        <a:picLocks noChangeAspect="1" noChangeArrowheads="1"/>
                      </p:cNvPicPr>
                      <p:nvPr/>
                    </p:nvPicPr>
                    <p:blipFill>
                      <a:blip r:embed="rId9"/>
                      <a:srcRect/>
                      <a:stretch>
                        <a:fillRect/>
                      </a:stretch>
                    </p:blipFill>
                    <p:spPr bwMode="auto">
                      <a:xfrm>
                        <a:off x="3885754" y="3968996"/>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オブジェクト 26"/>
          <p:cNvGraphicFramePr>
            <a:graphicFrameLocks noChangeAspect="1"/>
          </p:cNvGraphicFramePr>
          <p:nvPr>
            <p:extLst>
              <p:ext uri="{D42A27DB-BD31-4B8C-83A1-F6EECF244321}">
                <p14:modId xmlns:p14="http://schemas.microsoft.com/office/powerpoint/2010/main" val="1493078501"/>
              </p:ext>
            </p:extLst>
          </p:nvPr>
        </p:nvGraphicFramePr>
        <p:xfrm>
          <a:off x="3885754" y="5082798"/>
          <a:ext cx="576263" cy="776288"/>
        </p:xfrm>
        <a:graphic>
          <a:graphicData uri="http://schemas.openxmlformats.org/presentationml/2006/ole">
            <mc:AlternateContent xmlns:mc="http://schemas.openxmlformats.org/markup-compatibility/2006">
              <mc:Choice xmlns:v="urn:schemas-microsoft-com:vml" Requires="v">
                <p:oleObj name="数式" r:id="rId10" imgW="291960" imgH="393480" progId="Equation.3">
                  <p:embed/>
                </p:oleObj>
              </mc:Choice>
              <mc:Fallback>
                <p:oleObj name="数式" r:id="rId10" imgW="291960" imgH="393480" progId="Equation.3">
                  <p:embed/>
                  <p:pic>
                    <p:nvPicPr>
                      <p:cNvPr id="27" name="オブジェクト 26"/>
                      <p:cNvPicPr>
                        <a:picLocks noChangeAspect="1" noChangeArrowheads="1"/>
                      </p:cNvPicPr>
                      <p:nvPr/>
                    </p:nvPicPr>
                    <p:blipFill>
                      <a:blip r:embed="rId11"/>
                      <a:srcRect/>
                      <a:stretch>
                        <a:fillRect/>
                      </a:stretch>
                    </p:blipFill>
                    <p:spPr bwMode="auto">
                      <a:xfrm>
                        <a:off x="3885754" y="5082798"/>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オブジェクト 27"/>
          <p:cNvGraphicFramePr>
            <a:graphicFrameLocks noChangeAspect="1"/>
          </p:cNvGraphicFramePr>
          <p:nvPr>
            <p:extLst>
              <p:ext uri="{D42A27DB-BD31-4B8C-83A1-F6EECF244321}">
                <p14:modId xmlns:p14="http://schemas.microsoft.com/office/powerpoint/2010/main" val="2482312708"/>
              </p:ext>
            </p:extLst>
          </p:nvPr>
        </p:nvGraphicFramePr>
        <p:xfrm>
          <a:off x="6539704" y="3290129"/>
          <a:ext cx="576263" cy="776288"/>
        </p:xfrm>
        <a:graphic>
          <a:graphicData uri="http://schemas.openxmlformats.org/presentationml/2006/ole">
            <mc:AlternateContent xmlns:mc="http://schemas.openxmlformats.org/markup-compatibility/2006">
              <mc:Choice xmlns:v="urn:schemas-microsoft-com:vml" Requires="v">
                <p:oleObj name="数式" r:id="rId12" imgW="291960" imgH="393480" progId="Equation.3">
                  <p:embed/>
                </p:oleObj>
              </mc:Choice>
              <mc:Fallback>
                <p:oleObj name="数式" r:id="rId12" imgW="291960" imgH="393480" progId="Equation.3">
                  <p:embed/>
                  <p:pic>
                    <p:nvPicPr>
                      <p:cNvPr id="28" name="オブジェクト 27"/>
                      <p:cNvPicPr>
                        <a:picLocks noChangeAspect="1" noChangeArrowheads="1"/>
                      </p:cNvPicPr>
                      <p:nvPr/>
                    </p:nvPicPr>
                    <p:blipFill>
                      <a:blip r:embed="rId13"/>
                      <a:srcRect/>
                      <a:stretch>
                        <a:fillRect/>
                      </a:stretch>
                    </p:blipFill>
                    <p:spPr bwMode="auto">
                      <a:xfrm>
                        <a:off x="6539704" y="3290129"/>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オブジェクト 28"/>
          <p:cNvGraphicFramePr>
            <a:graphicFrameLocks noChangeAspect="1"/>
          </p:cNvGraphicFramePr>
          <p:nvPr>
            <p:extLst>
              <p:ext uri="{D42A27DB-BD31-4B8C-83A1-F6EECF244321}">
                <p14:modId xmlns:p14="http://schemas.microsoft.com/office/powerpoint/2010/main" val="1562914035"/>
              </p:ext>
            </p:extLst>
          </p:nvPr>
        </p:nvGraphicFramePr>
        <p:xfrm>
          <a:off x="6539704" y="4457188"/>
          <a:ext cx="576263" cy="776288"/>
        </p:xfrm>
        <a:graphic>
          <a:graphicData uri="http://schemas.openxmlformats.org/presentationml/2006/ole">
            <mc:AlternateContent xmlns:mc="http://schemas.openxmlformats.org/markup-compatibility/2006">
              <mc:Choice xmlns:v="urn:schemas-microsoft-com:vml" Requires="v">
                <p:oleObj name="数式" r:id="rId14" imgW="291960" imgH="393480" progId="Equation.3">
                  <p:embed/>
                </p:oleObj>
              </mc:Choice>
              <mc:Fallback>
                <p:oleObj name="数式" r:id="rId14" imgW="291960" imgH="393480" progId="Equation.3">
                  <p:embed/>
                  <p:pic>
                    <p:nvPicPr>
                      <p:cNvPr id="29" name="オブジェクト 28"/>
                      <p:cNvPicPr>
                        <a:picLocks noChangeAspect="1" noChangeArrowheads="1"/>
                      </p:cNvPicPr>
                      <p:nvPr/>
                    </p:nvPicPr>
                    <p:blipFill>
                      <a:blip r:embed="rId15"/>
                      <a:srcRect/>
                      <a:stretch>
                        <a:fillRect/>
                      </a:stretch>
                    </p:blipFill>
                    <p:spPr bwMode="auto">
                      <a:xfrm>
                        <a:off x="6539704" y="4457188"/>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7FEB7134-F535-DD5B-74D6-71063B9C3A6A}"/>
              </a:ext>
            </a:extLst>
          </p:cNvPr>
          <p:cNvSpPr>
            <a:spLocks noGrp="1"/>
          </p:cNvSpPr>
          <p:nvPr>
            <p:ph type="sldNum" sz="quarter" idx="12"/>
          </p:nvPr>
        </p:nvSpPr>
        <p:spPr/>
        <p:txBody>
          <a:bodyPr/>
          <a:lstStyle/>
          <a:p>
            <a:fld id="{392E3741-CEA7-4216-ACC8-307EC311334E}" type="slidenum">
              <a:rPr kumimoji="1" lang="ja-JP" altLang="en-US" smtClean="0"/>
              <a:pPr/>
              <a:t>23</a:t>
            </a:fld>
            <a:endParaRPr kumimoji="1" lang="ja-JP" altLang="en-US"/>
          </a:p>
        </p:txBody>
      </p:sp>
    </p:spTree>
    <p:extLst>
      <p:ext uri="{BB962C8B-B14F-4D97-AF65-F5344CB8AC3E}">
        <p14:creationId xmlns:p14="http://schemas.microsoft.com/office/powerpoint/2010/main" val="209842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 calcmode="lin" valueType="num">
                                      <p:cBhvr additive="base">
                                        <p:cTn id="7" dur="500" fill="hold"/>
                                        <p:tgtEl>
                                          <p:spTgt spid="29700"/>
                                        </p:tgtEl>
                                        <p:attrNameLst>
                                          <p:attrName>ppt_x</p:attrName>
                                        </p:attrNameLst>
                                      </p:cBhvr>
                                      <p:tavLst>
                                        <p:tav tm="0">
                                          <p:val>
                                            <p:strVal val="#ppt_x"/>
                                          </p:val>
                                        </p:tav>
                                        <p:tav tm="100000">
                                          <p:val>
                                            <p:strVal val="#ppt_x"/>
                                          </p:val>
                                        </p:tav>
                                      </p:tavLst>
                                    </p:anim>
                                    <p:anim calcmode="lin" valueType="num">
                                      <p:cBhvr additive="base">
                                        <p:cTn id="8" dur="500" fill="hold"/>
                                        <p:tgtEl>
                                          <p:spTgt spid="297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anim calcmode="lin" valueType="num">
                                      <p:cBhvr additive="base">
                                        <p:cTn id="39" dur="500" fill="hold"/>
                                        <p:tgtEl>
                                          <p:spTgt spid="26"/>
                                        </p:tgtEl>
                                        <p:attrNameLst>
                                          <p:attrName>ppt_x</p:attrName>
                                        </p:attrNameLst>
                                      </p:cBhvr>
                                      <p:tavLst>
                                        <p:tav tm="0">
                                          <p:val>
                                            <p:strVal val="#ppt_x"/>
                                          </p:val>
                                        </p:tav>
                                        <p:tav tm="100000">
                                          <p:val>
                                            <p:strVal val="#ppt_x"/>
                                          </p:val>
                                        </p:tav>
                                      </p:tavLst>
                                    </p:anim>
                                    <p:anim calcmode="lin" valueType="num">
                                      <p:cBhvr additive="base">
                                        <p:cTn id="40" dur="500" fill="hold"/>
                                        <p:tgtEl>
                                          <p:spTgt spid="26"/>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500" fill="hold"/>
                                        <p:tgtEl>
                                          <p:spTgt spid="20"/>
                                        </p:tgtEl>
                                        <p:attrNameLst>
                                          <p:attrName>ppt_x</p:attrName>
                                        </p:attrNameLst>
                                      </p:cBhvr>
                                      <p:tavLst>
                                        <p:tav tm="0">
                                          <p:val>
                                            <p:strVal val="#ppt_x"/>
                                          </p:val>
                                        </p:tav>
                                        <p:tav tm="100000">
                                          <p:val>
                                            <p:strVal val="#ppt_x"/>
                                          </p:val>
                                        </p:tav>
                                      </p:tavLst>
                                    </p:anim>
                                    <p:anim calcmode="lin" valueType="num">
                                      <p:cBhvr additive="base">
                                        <p:cTn id="48" dur="500" fill="hold"/>
                                        <p:tgtEl>
                                          <p:spTgt spid="20"/>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500" fill="hold"/>
                                        <p:tgtEl>
                                          <p:spTgt spid="22"/>
                                        </p:tgtEl>
                                        <p:attrNameLst>
                                          <p:attrName>ppt_x</p:attrName>
                                        </p:attrNameLst>
                                      </p:cBhvr>
                                      <p:tavLst>
                                        <p:tav tm="0">
                                          <p:val>
                                            <p:strVal val="#ppt_x"/>
                                          </p:val>
                                        </p:tav>
                                        <p:tav tm="100000">
                                          <p:val>
                                            <p:strVal val="#ppt_x"/>
                                          </p:val>
                                        </p:tav>
                                      </p:tavLst>
                                    </p:anim>
                                    <p:anim calcmode="lin" valueType="num">
                                      <p:cBhvr additive="base">
                                        <p:cTn id="66" dur="500" fill="hold"/>
                                        <p:tgtEl>
                                          <p:spTgt spid="22"/>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additive="base">
                                        <p:cTn id="69" dur="500" fill="hold"/>
                                        <p:tgtEl>
                                          <p:spTgt spid="28"/>
                                        </p:tgtEl>
                                        <p:attrNameLst>
                                          <p:attrName>ppt_x</p:attrName>
                                        </p:attrNameLst>
                                      </p:cBhvr>
                                      <p:tavLst>
                                        <p:tav tm="0">
                                          <p:val>
                                            <p:strVal val="#ppt_x"/>
                                          </p:val>
                                        </p:tav>
                                        <p:tav tm="100000">
                                          <p:val>
                                            <p:strVal val="#ppt_x"/>
                                          </p:val>
                                        </p:tav>
                                      </p:tavLst>
                                    </p:anim>
                                    <p:anim calcmode="lin" valueType="num">
                                      <p:cBhvr additive="base">
                                        <p:cTn id="70" dur="500" fill="hold"/>
                                        <p:tgtEl>
                                          <p:spTgt spid="28"/>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additive="base">
                                        <p:cTn id="77" dur="500" fill="hold"/>
                                        <p:tgtEl>
                                          <p:spTgt spid="23"/>
                                        </p:tgtEl>
                                        <p:attrNameLst>
                                          <p:attrName>ppt_x</p:attrName>
                                        </p:attrNameLst>
                                      </p:cBhvr>
                                      <p:tavLst>
                                        <p:tav tm="0">
                                          <p:val>
                                            <p:strVal val="#ppt_x"/>
                                          </p:val>
                                        </p:tav>
                                        <p:tav tm="100000">
                                          <p:val>
                                            <p:strVal val="#ppt_x"/>
                                          </p:val>
                                        </p:tav>
                                      </p:tavLst>
                                    </p:anim>
                                    <p:anim calcmode="lin" valueType="num">
                                      <p:cBhvr additive="base">
                                        <p:cTn id="78" dur="500" fill="hold"/>
                                        <p:tgtEl>
                                          <p:spTgt spid="2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5"/>
                                        </p:tgtEl>
                                        <p:attrNameLst>
                                          <p:attrName>style.visibility</p:attrName>
                                        </p:attrNameLst>
                                      </p:cBhvr>
                                      <p:to>
                                        <p:strVal val="visible"/>
                                      </p:to>
                                    </p:set>
                                    <p:anim calcmode="lin" valueType="num">
                                      <p:cBhvr additive="base">
                                        <p:cTn id="81" dur="500" fill="hold"/>
                                        <p:tgtEl>
                                          <p:spTgt spid="25"/>
                                        </p:tgtEl>
                                        <p:attrNameLst>
                                          <p:attrName>ppt_x</p:attrName>
                                        </p:attrNameLst>
                                      </p:cBhvr>
                                      <p:tavLst>
                                        <p:tav tm="0">
                                          <p:val>
                                            <p:strVal val="#ppt_x"/>
                                          </p:val>
                                        </p:tav>
                                        <p:tav tm="100000">
                                          <p:val>
                                            <p:strVal val="#ppt_x"/>
                                          </p:val>
                                        </p:tav>
                                      </p:tavLst>
                                    </p:anim>
                                    <p:anim calcmode="lin" valueType="num">
                                      <p:cBhvr additive="base">
                                        <p:cTn id="82" dur="500" fill="hold"/>
                                        <p:tgtEl>
                                          <p:spTgt spid="25"/>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20" grpId="0" animBg="1"/>
      <p:bldP spid="21" grpId="0" animBg="1"/>
      <p:bldP spid="24" grpId="0" animBg="1"/>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実際の確率は？</a:t>
            </a:r>
            <a:br>
              <a:rPr kumimoji="1" lang="en-US" altLang="ja-JP"/>
            </a:br>
            <a:r>
              <a:rPr lang="ja-JP" altLang="en-US"/>
              <a:t>１クラス</a:t>
            </a:r>
            <a:r>
              <a:rPr lang="en-US" altLang="ja-JP"/>
              <a:t>23</a:t>
            </a:r>
            <a:r>
              <a:rPr lang="ja-JP" altLang="en-US"/>
              <a:t>名のとき</a:t>
            </a:r>
            <a:endParaRPr kumimoji="1" lang="ja-JP" altLang="en-US"/>
          </a:p>
        </p:txBody>
      </p:sp>
      <p:sp>
        <p:nvSpPr>
          <p:cNvPr id="6" name="コンテンツ プレースホルダー 4"/>
          <p:cNvSpPr>
            <a:spLocks noGrp="1"/>
          </p:cNvSpPr>
          <p:nvPr>
            <p:ph idx="1"/>
          </p:nvPr>
        </p:nvSpPr>
        <p:spPr>
          <a:xfrm>
            <a:off x="539552" y="1772816"/>
            <a:ext cx="8136904" cy="4608512"/>
          </a:xfrm>
        </p:spPr>
        <p:txBody>
          <a:bodyPr>
            <a:normAutofit lnSpcReduction="10000"/>
          </a:bodyPr>
          <a:lstStyle/>
          <a:p>
            <a:r>
              <a:rPr kumimoji="1" lang="ja-JP" altLang="en-US"/>
              <a:t>実際は、誕生日の確率は一様ではない。誕生日の頻度が高い日と、低い日がある。このことは、誕生日を共有するペアが現れる確率を大きくする。</a:t>
            </a:r>
            <a:endParaRPr kumimoji="1" lang="en-US" altLang="ja-JP"/>
          </a:p>
          <a:p>
            <a:r>
              <a:rPr kumimoji="1" lang="en-US" altLang="ja-JP"/>
              <a:t>2</a:t>
            </a:r>
            <a:r>
              <a:rPr kumimoji="1" lang="ja-JP" altLang="en-US"/>
              <a:t> 月 </a:t>
            </a:r>
            <a:r>
              <a:rPr kumimoji="1" lang="en-US" altLang="ja-JP"/>
              <a:t>29</a:t>
            </a:r>
            <a:r>
              <a:rPr kumimoji="1" lang="ja-JP" altLang="en-US"/>
              <a:t> 日生まれの人がいる</a:t>
            </a:r>
            <a:r>
              <a:rPr lang="ja-JP" altLang="en-US"/>
              <a:t>と、それだけペアの現れる可能性が低くなる。</a:t>
            </a:r>
            <a:endParaRPr lang="en-US" altLang="ja-JP"/>
          </a:p>
          <a:p>
            <a:r>
              <a:rPr kumimoji="1" lang="ja-JP" altLang="en-US"/>
              <a:t>これらを相殺</a:t>
            </a:r>
            <a:r>
              <a:rPr lang="ja-JP" altLang="en-US"/>
              <a:t>したら</a:t>
            </a:r>
            <a:r>
              <a:rPr kumimoji="1" lang="ja-JP" altLang="en-US"/>
              <a:t>、実際にペアが現れる確率は理論値よりもわずかに高いと</a:t>
            </a:r>
            <a:r>
              <a:rPr lang="ja-JP" altLang="en-US"/>
              <a:t>考えられてい</a:t>
            </a:r>
            <a:r>
              <a:rPr kumimoji="1" lang="ja-JP" altLang="en-US"/>
              <a:t>る。</a:t>
            </a:r>
          </a:p>
        </p:txBody>
      </p:sp>
      <p:sp>
        <p:nvSpPr>
          <p:cNvPr id="3" name="スライド番号プレースホルダー 2">
            <a:extLst>
              <a:ext uri="{FF2B5EF4-FFF2-40B4-BE49-F238E27FC236}">
                <a16:creationId xmlns:a16="http://schemas.microsoft.com/office/drawing/2014/main" id="{CDD3D4A5-3A23-286E-CCF7-4E55785BC140}"/>
              </a:ext>
            </a:extLst>
          </p:cNvPr>
          <p:cNvSpPr>
            <a:spLocks noGrp="1"/>
          </p:cNvSpPr>
          <p:nvPr>
            <p:ph type="sldNum" sz="quarter" idx="12"/>
          </p:nvPr>
        </p:nvSpPr>
        <p:spPr/>
        <p:txBody>
          <a:bodyPr/>
          <a:lstStyle/>
          <a:p>
            <a:fld id="{392E3741-CEA7-4216-ACC8-307EC311334E}" type="slidenum">
              <a:rPr kumimoji="1" lang="ja-JP" altLang="en-US" smtClean="0"/>
              <a:pPr/>
              <a:t>24</a:t>
            </a:fld>
            <a:endParaRPr kumimoji="1" lang="ja-JP" altLang="en-US"/>
          </a:p>
        </p:txBody>
      </p:sp>
    </p:spTree>
    <p:extLst>
      <p:ext uri="{BB962C8B-B14F-4D97-AF65-F5344CB8AC3E}">
        <p14:creationId xmlns:p14="http://schemas.microsoft.com/office/powerpoint/2010/main" val="2920582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Autofit/>
          </a:bodyPr>
          <a:lstStyle/>
          <a:p>
            <a:r>
              <a:rPr kumimoji="1" lang="ja-JP" altLang="en-US" sz="3600"/>
              <a:t>偶然の一致の確率は思った以上に大きい</a:t>
            </a:r>
          </a:p>
        </p:txBody>
      </p:sp>
      <p:sp>
        <p:nvSpPr>
          <p:cNvPr id="3" name="コンテンツ プレースホルダ 2"/>
          <p:cNvSpPr>
            <a:spLocks noGrp="1"/>
          </p:cNvSpPr>
          <p:nvPr>
            <p:ph idx="1"/>
          </p:nvPr>
        </p:nvSpPr>
        <p:spPr>
          <a:xfrm>
            <a:off x="467544" y="1268761"/>
            <a:ext cx="8229600" cy="1152128"/>
          </a:xfrm>
        </p:spPr>
        <p:txBody>
          <a:bodyPr>
            <a:normAutofit/>
          </a:bodyPr>
          <a:lstStyle/>
          <a:p>
            <a:r>
              <a:rPr kumimoji="1" lang="ja-JP" altLang="en-US" sz="2800"/>
              <a:t>誕生日、生まれ故郷、好きな小説、ポケットの小銭の数</a:t>
            </a:r>
            <a:r>
              <a:rPr lang="ja-JP" altLang="en-US" sz="2800"/>
              <a:t>、などなどのどれか一つでも一致する確率は</a:t>
            </a:r>
            <a:r>
              <a:rPr lang="en-US" altLang="ja-JP" sz="2800"/>
              <a:t>?</a:t>
            </a:r>
            <a:r>
              <a:rPr lang="ja-JP" altLang="en-US" sz="2800"/>
              <a:t> </a:t>
            </a:r>
            <a:endParaRPr kumimoji="1" lang="en-US" altLang="ja-JP" sz="2800"/>
          </a:p>
        </p:txBody>
      </p:sp>
      <p:graphicFrame>
        <p:nvGraphicFramePr>
          <p:cNvPr id="4" name="オブジェクト 3"/>
          <p:cNvGraphicFramePr>
            <a:graphicFrameLocks noChangeAspect="1"/>
          </p:cNvGraphicFramePr>
          <p:nvPr/>
        </p:nvGraphicFramePr>
        <p:xfrm>
          <a:off x="307975" y="2348880"/>
          <a:ext cx="8836025" cy="1169988"/>
        </p:xfrm>
        <a:graphic>
          <a:graphicData uri="http://schemas.openxmlformats.org/presentationml/2006/ole">
            <mc:AlternateContent xmlns:mc="http://schemas.openxmlformats.org/markup-compatibility/2006">
              <mc:Choice xmlns:v="urn:schemas-microsoft-com:vml" Requires="v">
                <p:oleObj name="数式" r:id="rId2" imgW="3454200" imgH="457200" progId="Equation.3">
                  <p:embed/>
                </p:oleObj>
              </mc:Choice>
              <mc:Fallback>
                <p:oleObj name="数式" r:id="rId2" imgW="3454200" imgH="457200" progId="Equation.3">
                  <p:embed/>
                  <p:pic>
                    <p:nvPicPr>
                      <p:cNvPr id="4" name="オブジェクト 3"/>
                      <p:cNvPicPr>
                        <a:picLocks noChangeAspect="1" noChangeArrowheads="1"/>
                      </p:cNvPicPr>
                      <p:nvPr/>
                    </p:nvPicPr>
                    <p:blipFill>
                      <a:blip r:embed="rId3"/>
                      <a:srcRect/>
                      <a:stretch>
                        <a:fillRect/>
                      </a:stretch>
                    </p:blipFill>
                    <p:spPr bwMode="auto">
                      <a:xfrm>
                        <a:off x="307975" y="2348880"/>
                        <a:ext cx="8836025"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オブジェクト 4"/>
          <p:cNvGraphicFramePr>
            <a:graphicFrameLocks noChangeAspect="1"/>
          </p:cNvGraphicFramePr>
          <p:nvPr/>
        </p:nvGraphicFramePr>
        <p:xfrm>
          <a:off x="1547664" y="3645024"/>
          <a:ext cx="6872560" cy="3112833"/>
        </p:xfrm>
        <a:graphic>
          <a:graphicData uri="http://schemas.openxmlformats.org/presentationml/2006/ole">
            <mc:AlternateContent xmlns:mc="http://schemas.openxmlformats.org/markup-compatibility/2006">
              <mc:Choice xmlns:v="urn:schemas-microsoft-com:vml" Requires="v">
                <p:oleObj name="数式" r:id="rId4" imgW="3085920" imgH="1396800" progId="Equation.3">
                  <p:embed/>
                </p:oleObj>
              </mc:Choice>
              <mc:Fallback>
                <p:oleObj name="数式" r:id="rId4" imgW="3085920" imgH="1396800" progId="Equation.3">
                  <p:embed/>
                  <p:pic>
                    <p:nvPicPr>
                      <p:cNvPr id="5" name="オブジェクト 4"/>
                      <p:cNvPicPr>
                        <a:picLocks noChangeAspect="1" noChangeArrowheads="1"/>
                      </p:cNvPicPr>
                      <p:nvPr/>
                    </p:nvPicPr>
                    <p:blipFill>
                      <a:blip r:embed="rId5"/>
                      <a:srcRect/>
                      <a:stretch>
                        <a:fillRect/>
                      </a:stretch>
                    </p:blipFill>
                    <p:spPr bwMode="auto">
                      <a:xfrm>
                        <a:off x="1547664" y="3645024"/>
                        <a:ext cx="6872560" cy="3112833"/>
                      </a:xfrm>
                      <a:prstGeom prst="rect">
                        <a:avLst/>
                      </a:prstGeom>
                      <a:noFill/>
                      <a:ln>
                        <a:noFill/>
                      </a:ln>
                    </p:spPr>
                  </p:pic>
                </p:oleObj>
              </mc:Fallback>
            </mc:AlternateContent>
          </a:graphicData>
        </a:graphic>
      </p:graphicFrame>
      <p:sp>
        <p:nvSpPr>
          <p:cNvPr id="6" name="スライド番号プレースホルダー 5">
            <a:extLst>
              <a:ext uri="{FF2B5EF4-FFF2-40B4-BE49-F238E27FC236}">
                <a16:creationId xmlns:a16="http://schemas.microsoft.com/office/drawing/2014/main" id="{51CB465F-8CF1-12D1-CFF1-4A0D7EE0E49D}"/>
              </a:ext>
            </a:extLst>
          </p:cNvPr>
          <p:cNvSpPr>
            <a:spLocks noGrp="1"/>
          </p:cNvSpPr>
          <p:nvPr>
            <p:ph type="sldNum" sz="quarter" idx="12"/>
          </p:nvPr>
        </p:nvSpPr>
        <p:spPr/>
        <p:txBody>
          <a:bodyPr/>
          <a:lstStyle/>
          <a:p>
            <a:fld id="{392E3741-CEA7-4216-ACC8-307EC311334E}" type="slidenum">
              <a:rPr kumimoji="1" lang="ja-JP" altLang="en-US" smtClean="0"/>
              <a:pPr/>
              <a:t>25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偶然の一致の確率は思った以上に大きい</a:t>
            </a:r>
          </a:p>
        </p:txBody>
      </p:sp>
      <p:sp>
        <p:nvSpPr>
          <p:cNvPr id="3" name="コンテンツ プレースホルダ 2"/>
          <p:cNvSpPr>
            <a:spLocks noGrp="1"/>
          </p:cNvSpPr>
          <p:nvPr>
            <p:ph idx="1"/>
          </p:nvPr>
        </p:nvSpPr>
        <p:spPr>
          <a:xfrm>
            <a:off x="457200" y="1600201"/>
            <a:ext cx="8229600" cy="2260847"/>
          </a:xfrm>
        </p:spPr>
        <p:txBody>
          <a:bodyPr/>
          <a:lstStyle/>
          <a:p>
            <a:r>
              <a:rPr kumimoji="1" lang="ja-JP" altLang="en-US"/>
              <a:t>デジタルミュージックプレーヤーに</a:t>
            </a:r>
            <a:r>
              <a:rPr kumimoji="1" lang="en-US" altLang="ja-JP"/>
              <a:t>4000</a:t>
            </a:r>
            <a:r>
              <a:rPr kumimoji="1" lang="ja-JP" altLang="en-US"/>
              <a:t>曲を保存している。このプレーヤーのランダム再生機能を用いて</a:t>
            </a:r>
            <a:r>
              <a:rPr kumimoji="1" lang="en-US" altLang="ja-JP"/>
              <a:t>75</a:t>
            </a:r>
            <a:r>
              <a:rPr kumimoji="1" lang="ja-JP" altLang="en-US"/>
              <a:t>曲を聴くとき、曲が重複する確率は</a:t>
            </a:r>
            <a:r>
              <a:rPr kumimoji="1" lang="en-US" altLang="ja-JP"/>
              <a:t>50</a:t>
            </a:r>
            <a:r>
              <a:rPr lang="en-US" altLang="ja-JP"/>
              <a:t>.2%</a:t>
            </a:r>
            <a:r>
              <a:rPr lang="ja-JP" altLang="en-US"/>
              <a:t> である。</a:t>
            </a:r>
            <a:endParaRPr lang="en-US" altLang="ja-JP"/>
          </a:p>
        </p:txBody>
      </p:sp>
      <p:graphicFrame>
        <p:nvGraphicFramePr>
          <p:cNvPr id="4" name="オブジェクト 3"/>
          <p:cNvGraphicFramePr>
            <a:graphicFrameLocks noChangeAspect="1"/>
          </p:cNvGraphicFramePr>
          <p:nvPr/>
        </p:nvGraphicFramePr>
        <p:xfrm>
          <a:off x="623888" y="4149725"/>
          <a:ext cx="8056562" cy="1008063"/>
        </p:xfrm>
        <a:graphic>
          <a:graphicData uri="http://schemas.openxmlformats.org/presentationml/2006/ole">
            <mc:AlternateContent xmlns:mc="http://schemas.openxmlformats.org/markup-compatibility/2006">
              <mc:Choice xmlns:v="urn:schemas-microsoft-com:vml" Requires="v">
                <p:oleObj name="数式" r:id="rId2" imgW="3149280" imgH="393480" progId="Equation.3">
                  <p:embed/>
                </p:oleObj>
              </mc:Choice>
              <mc:Fallback>
                <p:oleObj name="数式" r:id="rId2" imgW="3149280" imgH="393480" progId="Equation.3">
                  <p:embed/>
                  <p:pic>
                    <p:nvPicPr>
                      <p:cNvPr id="4" name="オブジェクト 3"/>
                      <p:cNvPicPr>
                        <a:picLocks noChangeAspect="1" noChangeArrowheads="1"/>
                      </p:cNvPicPr>
                      <p:nvPr/>
                    </p:nvPicPr>
                    <p:blipFill>
                      <a:blip r:embed="rId3"/>
                      <a:srcRect/>
                      <a:stretch>
                        <a:fillRect/>
                      </a:stretch>
                    </p:blipFill>
                    <p:spPr bwMode="auto">
                      <a:xfrm>
                        <a:off x="623888" y="4149725"/>
                        <a:ext cx="805656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スライド番号プレースホルダー 4">
            <a:extLst>
              <a:ext uri="{FF2B5EF4-FFF2-40B4-BE49-F238E27FC236}">
                <a16:creationId xmlns:a16="http://schemas.microsoft.com/office/drawing/2014/main" id="{39B62699-A74C-2632-7331-0F40257FB9AB}"/>
              </a:ext>
            </a:extLst>
          </p:cNvPr>
          <p:cNvSpPr>
            <a:spLocks noGrp="1"/>
          </p:cNvSpPr>
          <p:nvPr>
            <p:ph type="sldNum" sz="quarter" idx="12"/>
          </p:nvPr>
        </p:nvSpPr>
        <p:spPr/>
        <p:txBody>
          <a:bodyPr/>
          <a:lstStyle/>
          <a:p>
            <a:fld id="{392E3741-CEA7-4216-ACC8-307EC311334E}" type="slidenum">
              <a:rPr kumimoji="1" lang="ja-JP" altLang="en-US" smtClean="0"/>
              <a:pPr/>
              <a:t>26</a:t>
            </a:fld>
            <a:endParaRPr kumimoji="1" lang="ja-JP" altLang="en-US"/>
          </a:p>
        </p:txBody>
      </p:sp>
    </p:spTree>
    <p:extLst>
      <p:ext uri="{BB962C8B-B14F-4D97-AF65-F5344CB8AC3E}">
        <p14:creationId xmlns:p14="http://schemas.microsoft.com/office/powerpoint/2010/main" val="1030881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本当にランダムなパターン</a:t>
            </a:r>
          </a:p>
        </p:txBody>
      </p:sp>
      <p:pic>
        <p:nvPicPr>
          <p:cNvPr id="348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78173"/>
            <a:ext cx="8136903" cy="5200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3B81B0DB-9A2B-3181-B016-62F41BA7E25D}"/>
              </a:ext>
            </a:extLst>
          </p:cNvPr>
          <p:cNvSpPr>
            <a:spLocks noGrp="1"/>
          </p:cNvSpPr>
          <p:nvPr>
            <p:ph type="sldNum" sz="quarter" idx="12"/>
          </p:nvPr>
        </p:nvSpPr>
        <p:spPr/>
        <p:txBody>
          <a:bodyPr/>
          <a:lstStyle/>
          <a:p>
            <a:fld id="{392E3741-CEA7-4216-ACC8-307EC311334E}" type="slidenum">
              <a:rPr kumimoji="1" lang="ja-JP" altLang="en-US" smtClean="0"/>
              <a:pPr/>
              <a:t>27</a:t>
            </a:fld>
            <a:endParaRPr kumimoji="1" lang="ja-JP" altLang="en-US"/>
          </a:p>
        </p:txBody>
      </p:sp>
    </p:spTree>
    <p:extLst>
      <p:ext uri="{BB962C8B-B14F-4D97-AF65-F5344CB8AC3E}">
        <p14:creationId xmlns:p14="http://schemas.microsoft.com/office/powerpoint/2010/main" val="16033573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格子状の点にランダムな要素を付け加えたパターン</a:t>
            </a:r>
          </a:p>
        </p:txBody>
      </p:sp>
      <p:pic>
        <p:nvPicPr>
          <p:cNvPr id="358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88977"/>
            <a:ext cx="8298589" cy="528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9A531F9A-71C1-2540-8BAE-6ED98877A4F3}"/>
              </a:ext>
            </a:extLst>
          </p:cNvPr>
          <p:cNvSpPr>
            <a:spLocks noGrp="1"/>
          </p:cNvSpPr>
          <p:nvPr>
            <p:ph type="sldNum" sz="quarter" idx="12"/>
          </p:nvPr>
        </p:nvSpPr>
        <p:spPr/>
        <p:txBody>
          <a:bodyPr/>
          <a:lstStyle/>
          <a:p>
            <a:fld id="{392E3741-CEA7-4216-ACC8-307EC311334E}" type="slidenum">
              <a:rPr kumimoji="1" lang="ja-JP" altLang="en-US" smtClean="0"/>
              <a:pPr/>
              <a:t>28</a:t>
            </a:fld>
            <a:endParaRPr kumimoji="1" lang="ja-JP" altLang="en-US"/>
          </a:p>
        </p:txBody>
      </p:sp>
    </p:spTree>
    <p:extLst>
      <p:ext uri="{BB962C8B-B14F-4D97-AF65-F5344CB8AC3E}">
        <p14:creationId xmlns:p14="http://schemas.microsoft.com/office/powerpoint/2010/main" val="3622848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ポアソン・クランピング</a:t>
            </a:r>
          </a:p>
        </p:txBody>
      </p:sp>
      <p:sp>
        <p:nvSpPr>
          <p:cNvPr id="3" name="コンテンツ プレースホルダ 2"/>
          <p:cNvSpPr>
            <a:spLocks noGrp="1"/>
          </p:cNvSpPr>
          <p:nvPr>
            <p:ph idx="1"/>
          </p:nvPr>
        </p:nvSpPr>
        <p:spPr/>
        <p:txBody>
          <a:bodyPr>
            <a:normAutofit/>
          </a:bodyPr>
          <a:lstStyle/>
          <a:p>
            <a:r>
              <a:rPr kumimoji="1" lang="ja-JP" altLang="en-US"/>
              <a:t>事件事故がランダムな</a:t>
            </a:r>
            <a:r>
              <a:rPr lang="ja-JP" altLang="en-US"/>
              <a:t>間隔で</a:t>
            </a:r>
            <a:r>
              <a:rPr kumimoji="1" lang="ja-JP" altLang="en-US"/>
              <a:t>生起するならば、不特定の時期に</a:t>
            </a:r>
            <a:r>
              <a:rPr lang="ja-JP" altLang="en-US"/>
              <a:t>集中して</a:t>
            </a:r>
            <a:r>
              <a:rPr kumimoji="1" lang="ja-JP" altLang="en-US"/>
              <a:t>発生することは珍しいことではない（事件、事故）。</a:t>
            </a:r>
            <a:endParaRPr lang="en-US" altLang="ja-JP"/>
          </a:p>
          <a:p>
            <a:r>
              <a:rPr kumimoji="1" lang="ja-JP" altLang="en-US"/>
              <a:t>トロントで</a:t>
            </a:r>
            <a:r>
              <a:rPr lang="ja-JP" altLang="en-US"/>
              <a:t>週平均</a:t>
            </a:r>
            <a:r>
              <a:rPr lang="en-US" altLang="ja-JP"/>
              <a:t>1.5</a:t>
            </a:r>
            <a:r>
              <a:rPr lang="ja-JP" altLang="en-US"/>
              <a:t>件、</a:t>
            </a:r>
            <a:r>
              <a:rPr kumimoji="1" lang="ja-JP" altLang="en-US"/>
              <a:t>年間</a:t>
            </a:r>
            <a:r>
              <a:rPr kumimoji="1" lang="en-US" altLang="ja-JP"/>
              <a:t>78</a:t>
            </a:r>
            <a:r>
              <a:rPr kumimoji="1" lang="ja-JP" altLang="en-US"/>
              <a:t>件の殺人事件が起こる</a:t>
            </a:r>
            <a:r>
              <a:rPr lang="ja-JP" altLang="en-US"/>
              <a:t>としよう。</a:t>
            </a:r>
            <a:endParaRPr lang="en-US" altLang="ja-JP"/>
          </a:p>
          <a:p>
            <a:r>
              <a:rPr lang="ja-JP" altLang="en-US"/>
              <a:t>これらの</a:t>
            </a:r>
            <a:r>
              <a:rPr lang="en-US" altLang="ja-JP"/>
              <a:t>78</a:t>
            </a:r>
            <a:r>
              <a:rPr lang="ja-JP" altLang="en-US"/>
              <a:t>件</a:t>
            </a:r>
            <a:r>
              <a:rPr kumimoji="1" lang="ja-JP" altLang="en-US"/>
              <a:t>が、</a:t>
            </a:r>
            <a:r>
              <a:rPr kumimoji="1" lang="en-US" altLang="ja-JP"/>
              <a:t>52</a:t>
            </a:r>
            <a:r>
              <a:rPr kumimoji="1" lang="ja-JP" altLang="en-US"/>
              <a:t>週のどの週においても等しく起こりやすいとすれば、ある週に</a:t>
            </a:r>
            <a:r>
              <a:rPr kumimoji="1" lang="en-US" altLang="ja-JP"/>
              <a:t>5</a:t>
            </a:r>
            <a:r>
              <a:rPr kumimoji="1" lang="ja-JP" altLang="en-US"/>
              <a:t>件以上起こることもあり得る。</a:t>
            </a:r>
            <a:endParaRPr kumimoji="1" lang="en-US" altLang="ja-JP"/>
          </a:p>
        </p:txBody>
      </p:sp>
      <p:sp>
        <p:nvSpPr>
          <p:cNvPr id="4" name="スライド番号プレースホルダー 3">
            <a:extLst>
              <a:ext uri="{FF2B5EF4-FFF2-40B4-BE49-F238E27FC236}">
                <a16:creationId xmlns:a16="http://schemas.microsoft.com/office/drawing/2014/main" id="{62E5DBB3-F1B2-6A9B-6B94-35BBDE4377E1}"/>
              </a:ext>
            </a:extLst>
          </p:cNvPr>
          <p:cNvSpPr>
            <a:spLocks noGrp="1"/>
          </p:cNvSpPr>
          <p:nvPr>
            <p:ph type="sldNum" sz="quarter" idx="12"/>
          </p:nvPr>
        </p:nvSpPr>
        <p:spPr/>
        <p:txBody>
          <a:bodyPr/>
          <a:lstStyle/>
          <a:p>
            <a:fld id="{392E3741-CEA7-4216-ACC8-307EC311334E}" type="slidenum">
              <a:rPr kumimoji="1" lang="ja-JP" altLang="en-US" smtClean="0"/>
              <a:pPr/>
              <a:t>29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3474" y="39762"/>
            <a:ext cx="8229600" cy="1084982"/>
          </a:xfrm>
        </p:spPr>
        <p:txBody>
          <a:bodyPr>
            <a:normAutofit/>
          </a:bodyPr>
          <a:lstStyle/>
          <a:p>
            <a:r>
              <a:rPr kumimoji="1" lang="en-US" altLang="ja-JP"/>
              <a:t>LOTO</a:t>
            </a:r>
            <a:r>
              <a:rPr kumimoji="1" lang="ja-JP" altLang="en-US"/>
              <a:t>当選の確率</a:t>
            </a:r>
          </a:p>
        </p:txBody>
      </p:sp>
      <p:sp>
        <p:nvSpPr>
          <p:cNvPr id="3" name="コンテンツ プレースホルダー 2"/>
          <p:cNvSpPr>
            <a:spLocks noGrp="1"/>
          </p:cNvSpPr>
          <p:nvPr>
            <p:ph idx="1"/>
          </p:nvPr>
        </p:nvSpPr>
        <p:spPr>
          <a:xfrm>
            <a:off x="457200" y="908720"/>
            <a:ext cx="8229600" cy="5832648"/>
          </a:xfrm>
        </p:spPr>
        <p:txBody>
          <a:bodyPr>
            <a:normAutofit fontScale="92500" lnSpcReduction="20000"/>
          </a:bodyPr>
          <a:lstStyle/>
          <a:p>
            <a:r>
              <a:rPr lang="ja-JP" altLang="en-US" dirty="0"/>
              <a:t>日本のロト６の場合、１～４３の数のうち６つの数の組合せを選び、クジを購入する。</a:t>
            </a:r>
            <a:endParaRPr lang="en-US" altLang="ja-JP" dirty="0"/>
          </a:p>
          <a:p>
            <a:r>
              <a:rPr kumimoji="1" lang="ja-JP" altLang="en-US" dirty="0"/>
              <a:t>どのような組合せを選んでも、当選する確率は同じで、</a:t>
            </a:r>
            <a:r>
              <a:rPr kumimoji="1" lang="en-US" altLang="ja-JP" dirty="0"/>
              <a:t>6,096,454</a:t>
            </a:r>
            <a:r>
              <a:rPr kumimoji="1" lang="ja-JP" altLang="en-US" dirty="0"/>
              <a:t>分の１である。</a:t>
            </a:r>
            <a:endParaRPr kumimoji="1" lang="en-US" altLang="ja-JP" dirty="0"/>
          </a:p>
          <a:p>
            <a:r>
              <a:rPr lang="ja-JP" altLang="en-US" dirty="0"/>
              <a:t>抽選機がどの組合せも等しい確率で、当選番号の組合せを実現させる。</a:t>
            </a:r>
            <a:endParaRPr lang="en-US" altLang="ja-JP" dirty="0"/>
          </a:p>
          <a:p>
            <a:r>
              <a:rPr lang="ja-JP" altLang="en-US" dirty="0"/>
              <a:t>とても当たりそうもないが、当選する人はいる。</a:t>
            </a:r>
            <a:endParaRPr lang="en-US" altLang="ja-JP" dirty="0"/>
          </a:p>
          <a:p>
            <a:pPr lvl="1"/>
            <a:r>
              <a:rPr lang="ja-JP" altLang="en-US" dirty="0"/>
              <a:t>あいつ（当選者）が当たって、同じくじを買った自分がどうして当たらないのか不思議だと思うが、</a:t>
            </a:r>
            <a:endParaRPr lang="en-US" altLang="ja-JP" dirty="0"/>
          </a:p>
          <a:p>
            <a:pPr lvl="1"/>
            <a:r>
              <a:rPr lang="ja-JP" altLang="en-US" dirty="0"/>
              <a:t>“特定のあいつ”が当たるのではなく、あなたとあなた以外の大勢の中から、何人かの人が当たると考えればよい。</a:t>
            </a:r>
            <a:endParaRPr lang="en-US" altLang="ja-JP" dirty="0"/>
          </a:p>
          <a:p>
            <a:r>
              <a:rPr kumimoji="1" lang="ja-JP" altLang="en-US" dirty="0"/>
              <a:t>海外のロトでは</a:t>
            </a:r>
            <a:r>
              <a:rPr kumimoji="1" lang="en-US" altLang="ja-JP" dirty="0"/>
              <a:t>49</a:t>
            </a:r>
            <a:r>
              <a:rPr kumimoji="1" lang="ja-JP" altLang="en-US" dirty="0"/>
              <a:t>の数字から</a:t>
            </a:r>
            <a:r>
              <a:rPr kumimoji="1" lang="en-US" altLang="ja-JP" dirty="0"/>
              <a:t>6</a:t>
            </a:r>
            <a:r>
              <a:rPr lang="ja-JP" altLang="en-US" dirty="0"/>
              <a:t>個の数字を選ぶ。当選確率は、</a:t>
            </a:r>
            <a:r>
              <a:rPr lang="en-US" altLang="ja-JP" dirty="0"/>
              <a:t>13,983,816</a:t>
            </a:r>
            <a:r>
              <a:rPr lang="ja-JP" altLang="en-US" dirty="0"/>
              <a:t>分の</a:t>
            </a:r>
            <a:r>
              <a:rPr lang="en-US" altLang="ja-JP" dirty="0"/>
              <a:t>1</a:t>
            </a:r>
            <a:r>
              <a:rPr lang="ja-JP" altLang="en-US" dirty="0"/>
              <a:t>である。</a:t>
            </a:r>
            <a:endParaRPr kumimoji="1" lang="ja-JP" altLang="en-US" dirty="0"/>
          </a:p>
        </p:txBody>
      </p:sp>
      <p:sp>
        <p:nvSpPr>
          <p:cNvPr id="4" name="スライド番号プレースホルダー 3">
            <a:extLst>
              <a:ext uri="{FF2B5EF4-FFF2-40B4-BE49-F238E27FC236}">
                <a16:creationId xmlns:a16="http://schemas.microsoft.com/office/drawing/2014/main" id="{F9F3CE9D-FDD6-655D-8663-CACB2AECEE26}"/>
              </a:ext>
            </a:extLst>
          </p:cNvPr>
          <p:cNvSpPr>
            <a:spLocks noGrp="1"/>
          </p:cNvSpPr>
          <p:nvPr>
            <p:ph type="sldNum" sz="quarter" idx="12"/>
          </p:nvPr>
        </p:nvSpPr>
        <p:spPr/>
        <p:txBody>
          <a:bodyPr/>
          <a:lstStyle/>
          <a:p>
            <a:fld id="{392E3741-CEA7-4216-ACC8-307EC311334E}" type="slidenum">
              <a:rPr kumimoji="1" lang="ja-JP" altLang="en-US" smtClean="0"/>
              <a:pPr/>
              <a:t>3</a:t>
            </a:fld>
            <a:endParaRPr kumimoji="1" lang="ja-JP" altLang="en-US"/>
          </a:p>
        </p:txBody>
      </p:sp>
    </p:spTree>
    <p:extLst>
      <p:ext uri="{BB962C8B-B14F-4D97-AF65-F5344CB8AC3E}">
        <p14:creationId xmlns:p14="http://schemas.microsoft.com/office/powerpoint/2010/main" val="304142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1143000"/>
          </a:xfrm>
        </p:spPr>
        <p:txBody>
          <a:bodyPr/>
          <a:lstStyle/>
          <a:p>
            <a:r>
              <a:rPr kumimoji="1" lang="ja-JP" altLang="en-US"/>
              <a:t>殺人事件の確率分布</a:t>
            </a:r>
          </a:p>
        </p:txBody>
      </p:sp>
      <p:graphicFrame>
        <p:nvGraphicFramePr>
          <p:cNvPr id="4" name="コンテンツ プレースホルダー 3"/>
          <p:cNvGraphicFramePr>
            <a:graphicFrameLocks noGrp="1"/>
          </p:cNvGraphicFramePr>
          <p:nvPr>
            <p:ph idx="1"/>
          </p:nvPr>
        </p:nvGraphicFramePr>
        <p:xfrm>
          <a:off x="395536" y="1484784"/>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線吹き出し 1 (枠付き) 4"/>
          <p:cNvSpPr/>
          <p:nvPr/>
        </p:nvSpPr>
        <p:spPr>
          <a:xfrm>
            <a:off x="6084168" y="2636912"/>
            <a:ext cx="2632797" cy="1512168"/>
          </a:xfrm>
          <a:prstGeom prst="borderCallout1">
            <a:avLst>
              <a:gd name="adj1" fmla="val 18750"/>
              <a:gd name="adj2" fmla="val -8333"/>
              <a:gd name="adj3" fmla="val 151161"/>
              <a:gd name="adj4" fmla="val -9236"/>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a:solidFill>
                  <a:schemeClr val="tx1"/>
                </a:solidFill>
              </a:rPr>
              <a:t>ほぼ</a:t>
            </a:r>
            <a:r>
              <a:rPr lang="en-US" altLang="ja-JP" sz="2400">
                <a:solidFill>
                  <a:schemeClr val="tx1"/>
                </a:solidFill>
              </a:rPr>
              <a:t>1.4%</a:t>
            </a:r>
            <a:r>
              <a:rPr lang="ja-JP" altLang="en-US" sz="2400">
                <a:solidFill>
                  <a:schemeClr val="tx1"/>
                </a:solidFill>
              </a:rPr>
              <a:t> 、</a:t>
            </a:r>
            <a:endParaRPr lang="en-US" altLang="ja-JP" sz="2400">
              <a:solidFill>
                <a:schemeClr val="tx1"/>
              </a:solidFill>
            </a:endParaRPr>
          </a:p>
          <a:p>
            <a:pPr algn="ctr"/>
            <a:r>
              <a:rPr lang="en-US" altLang="ja-JP" sz="2400">
                <a:solidFill>
                  <a:schemeClr val="tx1"/>
                </a:solidFill>
              </a:rPr>
              <a:t>71</a:t>
            </a:r>
            <a:r>
              <a:rPr lang="ja-JP" altLang="en-US" sz="2400">
                <a:solidFill>
                  <a:schemeClr val="tx1"/>
                </a:solidFill>
              </a:rPr>
              <a:t>週に</a:t>
            </a:r>
            <a:r>
              <a:rPr lang="en-US" altLang="ja-JP" sz="2400">
                <a:solidFill>
                  <a:schemeClr val="tx1"/>
                </a:solidFill>
              </a:rPr>
              <a:t>1</a:t>
            </a:r>
            <a:r>
              <a:rPr lang="ja-JP" altLang="en-US" sz="2400">
                <a:solidFill>
                  <a:schemeClr val="tx1"/>
                </a:solidFill>
              </a:rPr>
              <a:t>度の割合で起こる。</a:t>
            </a:r>
            <a:endParaRPr lang="en-US" altLang="ja-JP" sz="2400">
              <a:solidFill>
                <a:schemeClr val="tx1"/>
              </a:solidFill>
            </a:endParaRPr>
          </a:p>
        </p:txBody>
      </p:sp>
      <p:sp>
        <p:nvSpPr>
          <p:cNvPr id="3" name="スライド番号プレースホルダー 2">
            <a:extLst>
              <a:ext uri="{FF2B5EF4-FFF2-40B4-BE49-F238E27FC236}">
                <a16:creationId xmlns:a16="http://schemas.microsoft.com/office/drawing/2014/main" id="{FE11B0BA-7518-12B2-45CE-DE352378A3B8}"/>
              </a:ext>
            </a:extLst>
          </p:cNvPr>
          <p:cNvSpPr>
            <a:spLocks noGrp="1"/>
          </p:cNvSpPr>
          <p:nvPr>
            <p:ph type="sldNum" sz="quarter" idx="12"/>
          </p:nvPr>
        </p:nvSpPr>
        <p:spPr/>
        <p:txBody>
          <a:bodyPr/>
          <a:lstStyle/>
          <a:p>
            <a:fld id="{392E3741-CEA7-4216-ACC8-307EC311334E}" type="slidenum">
              <a:rPr kumimoji="1" lang="ja-JP" altLang="en-US" smtClean="0"/>
              <a:pPr/>
              <a:t>30</a:t>
            </a:fld>
            <a:endParaRPr kumimoji="1" lang="ja-JP" altLang="en-US"/>
          </a:p>
        </p:txBody>
      </p:sp>
    </p:spTree>
    <p:extLst>
      <p:ext uri="{BB962C8B-B14F-4D97-AF65-F5344CB8AC3E}">
        <p14:creationId xmlns:p14="http://schemas.microsoft.com/office/powerpoint/2010/main" val="188420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実験してみよう</a:t>
            </a:r>
            <a:br>
              <a:rPr kumimoji="1" lang="en-US" altLang="ja-JP"/>
            </a:br>
            <a:r>
              <a:rPr lang="ja-JP" altLang="en-US"/>
              <a:t>（殺人事件がどの週に発生するか）</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en-US" altLang="ja-JP"/>
              <a:t>52</a:t>
            </a:r>
            <a:r>
              <a:rPr kumimoji="1" lang="ja-JP" altLang="en-US"/>
              <a:t>枚のトランプを、よくシャッフルしては１枚抜いては記録し元に戻す。この作業を</a:t>
            </a:r>
            <a:r>
              <a:rPr kumimoji="1" lang="en-US" altLang="ja-JP"/>
              <a:t>78</a:t>
            </a:r>
            <a:r>
              <a:rPr kumimoji="1" lang="ja-JP" altLang="en-US"/>
              <a:t>回繰り返してみよう。</a:t>
            </a:r>
            <a:endParaRPr kumimoji="1" lang="en-US" altLang="ja-JP"/>
          </a:p>
          <a:p>
            <a:r>
              <a:rPr kumimoji="1" lang="ja-JP" altLang="en-US"/>
              <a:t>カードの種類（週）と抜き出された回数（殺人事件の数）との関係を体験してみよう。</a:t>
            </a:r>
            <a:endParaRPr kumimoji="1" lang="en-US" altLang="ja-JP"/>
          </a:p>
          <a:p>
            <a:pPr lvl="1"/>
            <a:r>
              <a:rPr lang="ja-JP" altLang="en-US"/>
              <a:t>例えば、ハートのエースはその他のカードとまったく同じ確率、</a:t>
            </a:r>
            <a:r>
              <a:rPr lang="en-US" altLang="ja-JP"/>
              <a:t>52</a:t>
            </a:r>
            <a:r>
              <a:rPr lang="ja-JP" altLang="en-US"/>
              <a:t>分の</a:t>
            </a:r>
            <a:r>
              <a:rPr lang="en-US" altLang="ja-JP"/>
              <a:t>1</a:t>
            </a:r>
            <a:r>
              <a:rPr lang="ja-JP" altLang="en-US"/>
              <a:t>の確率で抜き出され、このカードは第</a:t>
            </a:r>
            <a:r>
              <a:rPr lang="en-US" altLang="ja-JP"/>
              <a:t>1</a:t>
            </a:r>
            <a:r>
              <a:rPr lang="ja-JP" altLang="en-US"/>
              <a:t>週を表す。</a:t>
            </a:r>
            <a:endParaRPr lang="en-US" altLang="ja-JP"/>
          </a:p>
          <a:p>
            <a:pPr lvl="1"/>
            <a:r>
              <a:rPr lang="ja-JP" altLang="en-US"/>
              <a:t>ハート</a:t>
            </a:r>
            <a:r>
              <a:rPr lang="en-US" altLang="ja-JP"/>
              <a:t>( 1 </a:t>
            </a:r>
            <a:r>
              <a:rPr lang="ja-JP" altLang="en-US"/>
              <a:t>～ </a:t>
            </a:r>
            <a:r>
              <a:rPr lang="en-US" altLang="ja-JP"/>
              <a:t>13</a:t>
            </a:r>
            <a:r>
              <a:rPr lang="ja-JP" altLang="en-US"/>
              <a:t>）、ダイヤ（ </a:t>
            </a:r>
            <a:r>
              <a:rPr lang="en-US" altLang="ja-JP"/>
              <a:t>14</a:t>
            </a:r>
            <a:r>
              <a:rPr lang="ja-JP" altLang="en-US"/>
              <a:t>～</a:t>
            </a:r>
            <a:r>
              <a:rPr lang="en-US" altLang="ja-JP"/>
              <a:t>26</a:t>
            </a:r>
            <a:r>
              <a:rPr lang="ja-JP" altLang="en-US"/>
              <a:t>）、クラブ（</a:t>
            </a:r>
            <a:r>
              <a:rPr lang="en-US" altLang="ja-JP"/>
              <a:t>27</a:t>
            </a:r>
            <a:r>
              <a:rPr lang="ja-JP" altLang="en-US"/>
              <a:t>～</a:t>
            </a:r>
            <a:r>
              <a:rPr lang="en-US" altLang="ja-JP"/>
              <a:t>39</a:t>
            </a:r>
            <a:r>
              <a:rPr lang="ja-JP" altLang="en-US"/>
              <a:t>）、スペード（</a:t>
            </a:r>
            <a:r>
              <a:rPr lang="en-US" altLang="ja-JP"/>
              <a:t>40</a:t>
            </a:r>
            <a:r>
              <a:rPr lang="ja-JP" altLang="en-US"/>
              <a:t>～</a:t>
            </a:r>
            <a:r>
              <a:rPr lang="en-US" altLang="ja-JP"/>
              <a:t>52</a:t>
            </a:r>
            <a:r>
              <a:rPr lang="ja-JP" altLang="en-US"/>
              <a:t>）週を表すものとする。</a:t>
            </a:r>
            <a:endParaRPr lang="en-US" altLang="ja-JP"/>
          </a:p>
          <a:p>
            <a:pPr lvl="1"/>
            <a:endParaRPr kumimoji="1" lang="en-US" altLang="ja-JP"/>
          </a:p>
        </p:txBody>
      </p:sp>
      <p:sp>
        <p:nvSpPr>
          <p:cNvPr id="4" name="スライド番号プレースホルダー 3">
            <a:extLst>
              <a:ext uri="{FF2B5EF4-FFF2-40B4-BE49-F238E27FC236}">
                <a16:creationId xmlns:a16="http://schemas.microsoft.com/office/drawing/2014/main" id="{CE4CEDCD-0FE3-0B91-158A-368D909F23BF}"/>
              </a:ext>
            </a:extLst>
          </p:cNvPr>
          <p:cNvSpPr>
            <a:spLocks noGrp="1"/>
          </p:cNvSpPr>
          <p:nvPr>
            <p:ph type="sldNum" sz="quarter" idx="12"/>
          </p:nvPr>
        </p:nvSpPr>
        <p:spPr/>
        <p:txBody>
          <a:bodyPr/>
          <a:lstStyle/>
          <a:p>
            <a:fld id="{392E3741-CEA7-4216-ACC8-307EC311334E}" type="slidenum">
              <a:rPr kumimoji="1" lang="ja-JP" altLang="en-US" smtClean="0"/>
              <a:pPr/>
              <a:t>31</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実験結果と理論</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0742594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3" name="スライド番号プレースホルダー 2">
            <a:extLst>
              <a:ext uri="{FF2B5EF4-FFF2-40B4-BE49-F238E27FC236}">
                <a16:creationId xmlns:a16="http://schemas.microsoft.com/office/drawing/2014/main" id="{989DD6CE-535B-FAEE-9896-63F779AC5F45}"/>
              </a:ext>
            </a:extLst>
          </p:cNvPr>
          <p:cNvSpPr>
            <a:spLocks noGrp="1"/>
          </p:cNvSpPr>
          <p:nvPr>
            <p:ph type="sldNum" sz="quarter" idx="12"/>
          </p:nvPr>
        </p:nvSpPr>
        <p:spPr/>
        <p:txBody>
          <a:bodyPr/>
          <a:lstStyle/>
          <a:p>
            <a:fld id="{392E3741-CEA7-4216-ACC8-307EC311334E}" type="slidenum">
              <a:rPr kumimoji="1" lang="ja-JP" altLang="en-US" smtClean="0"/>
              <a:pPr/>
              <a:t>32</a:t>
            </a:fld>
            <a:endParaRPr kumimoji="1" lang="ja-JP" altLang="en-US"/>
          </a:p>
        </p:txBody>
      </p:sp>
    </p:spTree>
    <p:extLst>
      <p:ext uri="{BB962C8B-B14F-4D97-AF65-F5344CB8AC3E}">
        <p14:creationId xmlns:p14="http://schemas.microsoft.com/office/powerpoint/2010/main" val="1687892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ポアソン分布とは</a:t>
            </a:r>
          </a:p>
        </p:txBody>
      </p:sp>
      <p:sp>
        <p:nvSpPr>
          <p:cNvPr id="3" name="コンテンツ プレースホルダー 2"/>
          <p:cNvSpPr>
            <a:spLocks noGrp="1"/>
          </p:cNvSpPr>
          <p:nvPr>
            <p:ph idx="1"/>
          </p:nvPr>
        </p:nvSpPr>
        <p:spPr>
          <a:xfrm>
            <a:off x="611560" y="1196752"/>
            <a:ext cx="8229600" cy="5069160"/>
          </a:xfrm>
        </p:spPr>
        <p:txBody>
          <a:bodyPr>
            <a:normAutofit fontScale="92500" lnSpcReduction="20000"/>
          </a:bodyPr>
          <a:lstStyle/>
          <a:p>
            <a:r>
              <a:rPr kumimoji="1" lang="ja-JP" altLang="en-US"/>
              <a:t>ある市の、日々</a:t>
            </a:r>
            <a:r>
              <a:rPr lang="ja-JP" altLang="en-US"/>
              <a:t>の死亡交通</a:t>
            </a:r>
            <a:r>
              <a:rPr kumimoji="1" lang="ja-JP" altLang="en-US"/>
              <a:t>事故件数のように、一台当たり</a:t>
            </a:r>
            <a:r>
              <a:rPr lang="ja-JP" altLang="en-US"/>
              <a:t>の</a:t>
            </a:r>
            <a:r>
              <a:rPr kumimoji="1" lang="ja-JP" altLang="en-US"/>
              <a:t>遭遇する確率は非常に小さいが、数多くの車両を対象に一定期間集計したものはポアソン分布に従う。</a:t>
            </a:r>
            <a:endParaRPr kumimoji="1" lang="en-US" altLang="ja-JP"/>
          </a:p>
          <a:p>
            <a:pPr lvl="1"/>
            <a:r>
              <a:rPr lang="ja-JP" altLang="en-US"/>
              <a:t>歴史的な例：一年間にラバに蹴られて死亡するプロシア兵の数。</a:t>
            </a:r>
            <a:endParaRPr lang="en-US" altLang="ja-JP"/>
          </a:p>
          <a:p>
            <a:pPr lvl="1"/>
            <a:r>
              <a:rPr kumimoji="1" lang="en-US" altLang="ja-JP"/>
              <a:t>Lottery </a:t>
            </a:r>
            <a:r>
              <a:rPr kumimoji="1" lang="ja-JP" altLang="en-US"/>
              <a:t>の当選者数：ポアソン分布には従わない。その理由は、人々の番号の選び方がランダムではなく、傾向があるからだ。</a:t>
            </a:r>
            <a:endParaRPr kumimoji="1" lang="en-US" altLang="ja-JP"/>
          </a:p>
          <a:p>
            <a:pPr lvl="2"/>
            <a:r>
              <a:rPr lang="ja-JP" altLang="en-US"/>
              <a:t>他の人が選びたがらない組み合わせがわかったら、一等賞金を独り占めできる。</a:t>
            </a:r>
            <a:endParaRPr lang="en-US" altLang="ja-JP"/>
          </a:p>
          <a:p>
            <a:pPr lvl="2"/>
            <a:r>
              <a:rPr kumimoji="1" lang="ja-JP" altLang="en-US"/>
              <a:t>当選番号を予測する雑誌もある。その推奨する組み合わせがたまたま当選しても、数多くの当選者と山分けすることになり、もらえる賞金は少なくなる。</a:t>
            </a:r>
            <a:endParaRPr kumimoji="1" lang="en-US" altLang="ja-JP"/>
          </a:p>
          <a:p>
            <a:pPr lvl="1"/>
            <a:endParaRPr kumimoji="1" lang="en-US" altLang="ja-JP"/>
          </a:p>
          <a:p>
            <a:pPr lvl="1"/>
            <a:endParaRPr kumimoji="1" lang="en-US" altLang="ja-JP"/>
          </a:p>
          <a:p>
            <a:pPr lvl="1"/>
            <a:endParaRPr kumimoji="1" lang="en-US" altLang="ja-JP"/>
          </a:p>
          <a:p>
            <a:endParaRPr kumimoji="1" lang="en-US" altLang="ja-JP"/>
          </a:p>
          <a:p>
            <a:endParaRPr kumimoji="1" lang="ja-JP" altLang="en-US"/>
          </a:p>
        </p:txBody>
      </p:sp>
      <p:sp>
        <p:nvSpPr>
          <p:cNvPr id="4" name="スライド番号プレースホルダー 3">
            <a:extLst>
              <a:ext uri="{FF2B5EF4-FFF2-40B4-BE49-F238E27FC236}">
                <a16:creationId xmlns:a16="http://schemas.microsoft.com/office/drawing/2014/main" id="{844F6E08-2569-CEF2-8016-2DAC3EE17C3E}"/>
              </a:ext>
            </a:extLst>
          </p:cNvPr>
          <p:cNvSpPr>
            <a:spLocks noGrp="1"/>
          </p:cNvSpPr>
          <p:nvPr>
            <p:ph type="sldNum" sz="quarter" idx="12"/>
          </p:nvPr>
        </p:nvSpPr>
        <p:spPr/>
        <p:txBody>
          <a:bodyPr/>
          <a:lstStyle/>
          <a:p>
            <a:fld id="{392E3741-CEA7-4216-ACC8-307EC311334E}" type="slidenum">
              <a:rPr kumimoji="1" lang="ja-JP" altLang="en-US" smtClean="0"/>
              <a:pPr/>
              <a:t>33</a:t>
            </a:fld>
            <a:endParaRPr kumimoji="1" lang="ja-JP" altLang="en-US"/>
          </a:p>
        </p:txBody>
      </p:sp>
    </p:spTree>
    <p:extLst>
      <p:ext uri="{BB962C8B-B14F-4D97-AF65-F5344CB8AC3E}">
        <p14:creationId xmlns:p14="http://schemas.microsoft.com/office/powerpoint/2010/main" val="364677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観察してみよう</a:t>
            </a:r>
          </a:p>
        </p:txBody>
      </p:sp>
      <p:sp>
        <p:nvSpPr>
          <p:cNvPr id="3" name="コンテンツ プレースホルダ 2"/>
          <p:cNvSpPr>
            <a:spLocks noGrp="1"/>
          </p:cNvSpPr>
          <p:nvPr>
            <p:ph idx="1"/>
          </p:nvPr>
        </p:nvSpPr>
        <p:spPr>
          <a:xfrm>
            <a:off x="467544" y="1340768"/>
            <a:ext cx="8424936" cy="5256584"/>
          </a:xfrm>
        </p:spPr>
        <p:txBody>
          <a:bodyPr>
            <a:normAutofit lnSpcReduction="10000"/>
          </a:bodyPr>
          <a:lstStyle/>
          <a:p>
            <a:r>
              <a:rPr kumimoji="1" lang="ja-JP" altLang="en-US"/>
              <a:t>ロト６の当選番号を記録してみよう。</a:t>
            </a:r>
            <a:endParaRPr kumimoji="1" lang="en-US" altLang="ja-JP"/>
          </a:p>
          <a:p>
            <a:pPr lvl="1"/>
            <a:r>
              <a:rPr kumimoji="1" lang="ja-JP" altLang="en-US"/>
              <a:t>ロト６の当選番号は、どの番号も同じ程度に互いに関係なく現れる抽選方式により選ばれている。</a:t>
            </a:r>
            <a:endParaRPr kumimoji="1" lang="en-US" altLang="ja-JP"/>
          </a:p>
          <a:p>
            <a:pPr lvl="1"/>
            <a:r>
              <a:rPr lang="ja-JP" altLang="en-US"/>
              <a:t>ランダムをじっくり見ると、傾向のようなものが見えるかもしれないが、それはランダムの持つ性質なのだ（ミニロトの例）。</a:t>
            </a:r>
            <a:r>
              <a:rPr lang="ja-JP" altLang="en-US">
                <a:solidFill>
                  <a:schemeClr val="accent6">
                    <a:lumMod val="75000"/>
                  </a:schemeClr>
                </a:solidFill>
              </a:rPr>
              <a:t>ミニロト抽選結果</a:t>
            </a:r>
            <a:endParaRPr lang="en-US" altLang="ja-JP">
              <a:solidFill>
                <a:schemeClr val="accent6">
                  <a:lumMod val="75000"/>
                </a:schemeClr>
              </a:solidFill>
            </a:endParaRPr>
          </a:p>
          <a:p>
            <a:r>
              <a:rPr lang="ja-JP" altLang="en-US"/>
              <a:t>不運が重なる日（時期）がある。</a:t>
            </a:r>
            <a:endParaRPr lang="en-US" altLang="ja-JP"/>
          </a:p>
          <a:p>
            <a:pPr lvl="1"/>
            <a:r>
              <a:rPr lang="ja-JP" altLang="en-US"/>
              <a:t>もし悪いことが重なっても、「今は自分の時ではない」と割り切ること。</a:t>
            </a:r>
            <a:endParaRPr lang="en-US" altLang="ja-JP"/>
          </a:p>
          <a:p>
            <a:pPr lvl="1"/>
            <a:r>
              <a:rPr lang="ja-JP" altLang="en-US"/>
              <a:t>あまりに重なり心理的に滅入るならば、大学の保健管理センターに相談すること。</a:t>
            </a:r>
            <a:endParaRPr lang="en-US" altLang="ja-JP"/>
          </a:p>
        </p:txBody>
      </p:sp>
      <p:sp>
        <p:nvSpPr>
          <p:cNvPr id="4" name="スライド番号プレースホルダー 3">
            <a:extLst>
              <a:ext uri="{FF2B5EF4-FFF2-40B4-BE49-F238E27FC236}">
                <a16:creationId xmlns:a16="http://schemas.microsoft.com/office/drawing/2014/main" id="{B6129106-D63C-EA4D-2773-227CAA3396A3}"/>
              </a:ext>
            </a:extLst>
          </p:cNvPr>
          <p:cNvSpPr>
            <a:spLocks noGrp="1"/>
          </p:cNvSpPr>
          <p:nvPr>
            <p:ph type="sldNum" sz="quarter" idx="12"/>
          </p:nvPr>
        </p:nvSpPr>
        <p:spPr/>
        <p:txBody>
          <a:bodyPr/>
          <a:lstStyle/>
          <a:p>
            <a:fld id="{392E3741-CEA7-4216-ACC8-307EC311334E}" type="slidenum">
              <a:rPr kumimoji="1" lang="ja-JP" altLang="en-US" smtClean="0"/>
              <a:pPr/>
              <a:t>34</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見かけ上の因果関係</a:t>
            </a:r>
            <a:br>
              <a:rPr kumimoji="1" lang="en-US" altLang="ja-JP"/>
            </a:br>
            <a:r>
              <a:rPr kumimoji="1" lang="ja-JP" altLang="en-US" sz="4000">
                <a:solidFill>
                  <a:srgbClr val="FF0000"/>
                </a:solidFill>
              </a:rPr>
              <a:t>ー偶然の一致ではない関係ー</a:t>
            </a:r>
            <a:endParaRPr kumimoji="1" lang="ja-JP" altLang="en-US">
              <a:solidFill>
                <a:srgbClr val="FF0000"/>
              </a:solidFill>
            </a:endParaRPr>
          </a:p>
        </p:txBody>
      </p:sp>
      <p:sp>
        <p:nvSpPr>
          <p:cNvPr id="3" name="コンテンツ プレースホルダ 2"/>
          <p:cNvSpPr>
            <a:spLocks noGrp="1"/>
          </p:cNvSpPr>
          <p:nvPr>
            <p:ph idx="1"/>
          </p:nvPr>
        </p:nvSpPr>
        <p:spPr/>
        <p:txBody>
          <a:bodyPr>
            <a:normAutofit fontScale="92500" lnSpcReduction="20000"/>
          </a:bodyPr>
          <a:lstStyle/>
          <a:p>
            <a:r>
              <a:rPr lang="ja-JP" altLang="en-US" dirty="0"/>
              <a:t>直接の因果関係というよりは、なにか別の要因が働くことにより。</a:t>
            </a:r>
            <a:endParaRPr lang="en-US" altLang="ja-JP" dirty="0"/>
          </a:p>
          <a:p>
            <a:r>
              <a:rPr lang="ja-JP" altLang="en-US" dirty="0"/>
              <a:t>因果関係のように、見える場合があるが、驚いてはいけない。</a:t>
            </a:r>
            <a:endParaRPr lang="en-US" altLang="ja-JP" dirty="0"/>
          </a:p>
          <a:p>
            <a:pPr lvl="1"/>
            <a:r>
              <a:rPr lang="ja-JP" altLang="en-US" dirty="0"/>
              <a:t>銀行の収益の急増と、住宅価格の暴落が、起こった。</a:t>
            </a:r>
            <a:endParaRPr lang="en-US" altLang="ja-JP" dirty="0"/>
          </a:p>
          <a:p>
            <a:pPr lvl="2"/>
            <a:r>
              <a:rPr lang="ja-JP" altLang="en-US" dirty="0"/>
              <a:t>ともに金利の上昇の結果であった。</a:t>
            </a:r>
            <a:endParaRPr lang="en-US" altLang="ja-JP" dirty="0"/>
          </a:p>
          <a:p>
            <a:pPr lvl="1"/>
            <a:r>
              <a:rPr lang="ja-JP" altLang="en-US" dirty="0"/>
              <a:t>航空旅客数と博物館の入場者数が同じ週に急増したのは、</a:t>
            </a:r>
            <a:endParaRPr lang="en-US" altLang="ja-JP" dirty="0"/>
          </a:p>
          <a:p>
            <a:pPr lvl="2"/>
            <a:r>
              <a:rPr lang="ja-JP" altLang="en-US" dirty="0"/>
              <a:t>春休みに入った結果であった。</a:t>
            </a:r>
            <a:endParaRPr lang="en-US" altLang="ja-JP" dirty="0"/>
          </a:p>
          <a:p>
            <a:pPr lvl="1"/>
            <a:r>
              <a:rPr lang="ja-JP" altLang="en-US" dirty="0"/>
              <a:t>指の黄色い染みと肺がん発症とは、</a:t>
            </a:r>
            <a:endParaRPr lang="en-US" altLang="ja-JP" dirty="0"/>
          </a:p>
          <a:p>
            <a:pPr lvl="2"/>
            <a:r>
              <a:rPr lang="ja-JP" altLang="en-US" dirty="0"/>
              <a:t>喫煙の結果であり、因果関係では</a:t>
            </a:r>
            <a:r>
              <a:rPr lang="ja-JP" altLang="en-US"/>
              <a:t>ない。</a:t>
            </a:r>
            <a:endParaRPr lang="en-US" altLang="ja-JP"/>
          </a:p>
        </p:txBody>
      </p:sp>
      <p:sp>
        <p:nvSpPr>
          <p:cNvPr id="4" name="スライド番号プレースホルダー 3">
            <a:extLst>
              <a:ext uri="{FF2B5EF4-FFF2-40B4-BE49-F238E27FC236}">
                <a16:creationId xmlns:a16="http://schemas.microsoft.com/office/drawing/2014/main" id="{9FE9F0DA-E62D-B7CF-2195-CF62BFBF7D38}"/>
              </a:ext>
            </a:extLst>
          </p:cNvPr>
          <p:cNvSpPr>
            <a:spLocks noGrp="1"/>
          </p:cNvSpPr>
          <p:nvPr>
            <p:ph type="sldNum" sz="quarter" idx="12"/>
          </p:nvPr>
        </p:nvSpPr>
        <p:spPr/>
        <p:txBody>
          <a:bodyPr/>
          <a:lstStyle/>
          <a:p>
            <a:fld id="{392E3741-CEA7-4216-ACC8-307EC311334E}" type="slidenum">
              <a:rPr kumimoji="1" lang="ja-JP" altLang="en-US" smtClean="0"/>
              <a:pPr/>
              <a:t>35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似た者夫婦</a:t>
            </a:r>
          </a:p>
        </p:txBody>
      </p:sp>
      <p:sp>
        <p:nvSpPr>
          <p:cNvPr id="3" name="コンテンツ プレースホルダ 2"/>
          <p:cNvSpPr>
            <a:spLocks noGrp="1"/>
          </p:cNvSpPr>
          <p:nvPr>
            <p:ph idx="1"/>
          </p:nvPr>
        </p:nvSpPr>
        <p:spPr/>
        <p:txBody>
          <a:bodyPr>
            <a:normAutofit fontScale="85000" lnSpcReduction="10000"/>
          </a:bodyPr>
          <a:lstStyle/>
          <a:p>
            <a:r>
              <a:rPr lang="ja-JP" altLang="en-US"/>
              <a:t>人との出会いや思わぬ一致があっても、奇跡であると簡単に信じない方がよい。</a:t>
            </a:r>
            <a:endParaRPr lang="en-US" altLang="ja-JP"/>
          </a:p>
          <a:p>
            <a:pPr lvl="1"/>
            <a:r>
              <a:rPr lang="ja-JP" altLang="en-US"/>
              <a:t>しかし、パートナーとの出会いが、奇跡であったことを信じて損はない。</a:t>
            </a:r>
            <a:endParaRPr lang="en-US" altLang="ja-JP"/>
          </a:p>
          <a:p>
            <a:r>
              <a:rPr lang="ja-JP" altLang="en-US"/>
              <a:t>今度、複数の人が突然同じ提案をしたり、同じ問題を取り上げたり、同じ行動を見せたりしたら、その意外な一致の裏には何か共通な原因がないか考えてみるとよい</a:t>
            </a:r>
            <a:endParaRPr lang="en-US" altLang="ja-JP"/>
          </a:p>
          <a:p>
            <a:r>
              <a:rPr lang="ja-JP" altLang="en-US">
                <a:solidFill>
                  <a:srgbClr val="FF0000"/>
                </a:solidFill>
              </a:rPr>
              <a:t>似た者夫婦：同じノルウェーを今度の旅先にしようと考える。</a:t>
            </a:r>
            <a:r>
              <a:rPr lang="ja-JP" altLang="en-US"/>
              <a:t>結婚生活が長くなると、共通の経験を通して、お互いよく似た考え方や嗜好をもつようになってくる。</a:t>
            </a:r>
            <a:endParaRPr lang="en-US" altLang="ja-JP"/>
          </a:p>
        </p:txBody>
      </p:sp>
      <p:sp>
        <p:nvSpPr>
          <p:cNvPr id="4" name="スライド番号プレースホルダー 3">
            <a:extLst>
              <a:ext uri="{FF2B5EF4-FFF2-40B4-BE49-F238E27FC236}">
                <a16:creationId xmlns:a16="http://schemas.microsoft.com/office/drawing/2014/main" id="{17CDA7A4-BBF9-3E52-9B8C-38EA88858BD0}"/>
              </a:ext>
            </a:extLst>
          </p:cNvPr>
          <p:cNvSpPr>
            <a:spLocks noGrp="1"/>
          </p:cNvSpPr>
          <p:nvPr>
            <p:ph type="sldNum" sz="quarter" idx="12"/>
          </p:nvPr>
        </p:nvSpPr>
        <p:spPr/>
        <p:txBody>
          <a:bodyPr/>
          <a:lstStyle/>
          <a:p>
            <a:fld id="{392E3741-CEA7-4216-ACC8-307EC311334E}" type="slidenum">
              <a:rPr kumimoji="1" lang="ja-JP" altLang="en-US" smtClean="0"/>
              <a:pPr/>
              <a:t>36</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確率は何分の１</a:t>
            </a:r>
            <a:endParaRPr kumimoji="1" lang="ja-JP" altLang="en-US"/>
          </a:p>
        </p:txBody>
      </p:sp>
      <p:sp>
        <p:nvSpPr>
          <p:cNvPr id="3" name="コンテンツ プレースホルダー 2"/>
          <p:cNvSpPr>
            <a:spLocks noGrp="1"/>
          </p:cNvSpPr>
          <p:nvPr>
            <p:ph idx="1"/>
          </p:nvPr>
        </p:nvSpPr>
        <p:spPr/>
        <p:txBody>
          <a:bodyPr/>
          <a:lstStyle/>
          <a:p>
            <a:r>
              <a:rPr kumimoji="1" lang="ja-JP" altLang="en-US">
                <a:solidFill>
                  <a:srgbClr val="FF0000"/>
                </a:solidFill>
              </a:rPr>
              <a:t>「信じられない！」とジェニファーが叫んだ。「スモールタウンのジョン・スミスがクジで大当たりしたんですって」</a:t>
            </a:r>
            <a:endParaRPr kumimoji="1" lang="en-US" altLang="ja-JP">
              <a:solidFill>
                <a:srgbClr val="FF0000"/>
              </a:solidFill>
            </a:endParaRPr>
          </a:p>
          <a:p>
            <a:r>
              <a:rPr kumimoji="1" lang="ja-JP" altLang="en-US"/>
              <a:t>「へえ、それはすごいね」とあなた</a:t>
            </a:r>
            <a:r>
              <a:rPr lang="ja-JP" altLang="en-US"/>
              <a:t>は一応</a:t>
            </a:r>
            <a:r>
              <a:rPr kumimoji="1" lang="ja-JP" altLang="en-US"/>
              <a:t>答える。</a:t>
            </a:r>
            <a:r>
              <a:rPr lang="ja-JP" altLang="en-US"/>
              <a:t>「知ってる人？」</a:t>
            </a:r>
            <a:endParaRPr lang="en-US" altLang="ja-JP"/>
          </a:p>
          <a:p>
            <a:r>
              <a:rPr kumimoji="1" lang="ja-JP" altLang="en-US">
                <a:solidFill>
                  <a:srgbClr val="FF0000"/>
                </a:solidFill>
              </a:rPr>
              <a:t>「いいえ</a:t>
            </a:r>
            <a:r>
              <a:rPr lang="ja-JP" altLang="en-US">
                <a:solidFill>
                  <a:srgbClr val="FF0000"/>
                </a:solidFill>
              </a:rPr>
              <a:t>、残念</a:t>
            </a:r>
            <a:r>
              <a:rPr kumimoji="1" lang="ja-JP" altLang="en-US">
                <a:solidFill>
                  <a:srgbClr val="FF0000"/>
                </a:solidFill>
              </a:rPr>
              <a:t>ながら」</a:t>
            </a:r>
            <a:endParaRPr kumimoji="1" lang="en-US" altLang="ja-JP">
              <a:solidFill>
                <a:srgbClr val="FF0000"/>
              </a:solidFill>
            </a:endParaRPr>
          </a:p>
          <a:p>
            <a:r>
              <a:rPr kumimoji="1" lang="ja-JP" altLang="en-US"/>
              <a:t>「前に聞いたことのある人？」</a:t>
            </a:r>
            <a:endParaRPr kumimoji="1" lang="en-US" altLang="ja-JP"/>
          </a:p>
          <a:p>
            <a:r>
              <a:rPr kumimoji="1" lang="ja-JP" altLang="en-US">
                <a:solidFill>
                  <a:srgbClr val="FF0000"/>
                </a:solidFill>
              </a:rPr>
              <a:t>「いいえ、ぜんぜん」</a:t>
            </a:r>
            <a:endParaRPr kumimoji="1" lang="en-US" altLang="ja-JP">
              <a:solidFill>
                <a:srgbClr val="FF0000"/>
              </a:solidFill>
            </a:endParaRPr>
          </a:p>
        </p:txBody>
      </p:sp>
      <p:sp>
        <p:nvSpPr>
          <p:cNvPr id="4" name="スライド番号プレースホルダー 3">
            <a:extLst>
              <a:ext uri="{FF2B5EF4-FFF2-40B4-BE49-F238E27FC236}">
                <a16:creationId xmlns:a16="http://schemas.microsoft.com/office/drawing/2014/main" id="{E327D15A-5919-167D-4D91-BB9527F7C993}"/>
              </a:ext>
            </a:extLst>
          </p:cNvPr>
          <p:cNvSpPr>
            <a:spLocks noGrp="1"/>
          </p:cNvSpPr>
          <p:nvPr>
            <p:ph type="sldNum" sz="quarter" idx="12"/>
          </p:nvPr>
        </p:nvSpPr>
        <p:spPr/>
        <p:txBody>
          <a:bodyPr/>
          <a:lstStyle/>
          <a:p>
            <a:fld id="{392E3741-CEA7-4216-ACC8-307EC311334E}" type="slidenum">
              <a:rPr kumimoji="1" lang="ja-JP" altLang="en-US" smtClean="0"/>
              <a:pPr/>
              <a:t>4</a:t>
            </a:fld>
            <a:endParaRPr kumimoji="1" lang="ja-JP" altLang="en-US"/>
          </a:p>
        </p:txBody>
      </p:sp>
    </p:spTree>
    <p:extLst>
      <p:ext uri="{BB962C8B-B14F-4D97-AF65-F5344CB8AC3E}">
        <p14:creationId xmlns:p14="http://schemas.microsoft.com/office/powerpoint/2010/main" val="5891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確率は何分の１（続き）</a:t>
            </a:r>
          </a:p>
        </p:txBody>
      </p:sp>
      <p:sp>
        <p:nvSpPr>
          <p:cNvPr id="3" name="コンテンツ プレースホルダー 2"/>
          <p:cNvSpPr>
            <a:spLocks noGrp="1"/>
          </p:cNvSpPr>
          <p:nvPr>
            <p:ph idx="1"/>
          </p:nvPr>
        </p:nvSpPr>
        <p:spPr>
          <a:xfrm>
            <a:off x="179512" y="1600200"/>
            <a:ext cx="8507288" cy="4525963"/>
          </a:xfrm>
        </p:spPr>
        <p:txBody>
          <a:bodyPr/>
          <a:lstStyle/>
          <a:p>
            <a:r>
              <a:rPr kumimoji="1" lang="ja-JP" altLang="en-US"/>
              <a:t>「じゃあ、スモールタウンに行ったことがあるとか？」</a:t>
            </a:r>
            <a:endParaRPr kumimoji="1" lang="en-US" altLang="ja-JP"/>
          </a:p>
          <a:p>
            <a:r>
              <a:rPr kumimoji="1" lang="ja-JP" altLang="en-US">
                <a:solidFill>
                  <a:srgbClr val="FF0000"/>
                </a:solidFill>
              </a:rPr>
              <a:t>「ないわよ」</a:t>
            </a:r>
            <a:endParaRPr lang="en-US" altLang="ja-JP">
              <a:solidFill>
                <a:srgbClr val="FF0000"/>
              </a:solidFill>
            </a:endParaRPr>
          </a:p>
          <a:p>
            <a:r>
              <a:rPr lang="ja-JP" altLang="en-US"/>
              <a:t>「だったら、どうしてそんなに驚いているのさ？」</a:t>
            </a:r>
            <a:endParaRPr lang="en-US" altLang="ja-JP"/>
          </a:p>
          <a:p>
            <a:r>
              <a:rPr lang="ja-JP" altLang="en-US">
                <a:solidFill>
                  <a:srgbClr val="FF0000"/>
                </a:solidFill>
              </a:rPr>
              <a:t>「だってこのくじで大当たりする確率は</a:t>
            </a:r>
            <a:r>
              <a:rPr lang="en-US" altLang="ja-JP">
                <a:solidFill>
                  <a:srgbClr val="FF0000"/>
                </a:solidFill>
              </a:rPr>
              <a:t>1400</a:t>
            </a:r>
            <a:r>
              <a:rPr lang="ja-JP" altLang="en-US">
                <a:solidFill>
                  <a:srgbClr val="FF0000"/>
                </a:solidFill>
              </a:rPr>
              <a:t>万分の１ぐらいしかないのよ」と物知り顔でジェニファーが言い放つ。「だのに、ジョン・スミスはそれをやってのけたんですから」</a:t>
            </a:r>
            <a:endParaRPr lang="en-US" altLang="ja-JP">
              <a:solidFill>
                <a:srgbClr val="FF0000"/>
              </a:solidFill>
            </a:endParaRPr>
          </a:p>
        </p:txBody>
      </p:sp>
      <p:sp>
        <p:nvSpPr>
          <p:cNvPr id="4" name="スライド番号プレースホルダー 3">
            <a:extLst>
              <a:ext uri="{FF2B5EF4-FFF2-40B4-BE49-F238E27FC236}">
                <a16:creationId xmlns:a16="http://schemas.microsoft.com/office/drawing/2014/main" id="{EF38852E-185E-4B53-7A72-262E21AA96A9}"/>
              </a:ext>
            </a:extLst>
          </p:cNvPr>
          <p:cNvSpPr>
            <a:spLocks noGrp="1"/>
          </p:cNvSpPr>
          <p:nvPr>
            <p:ph type="sldNum" sz="quarter" idx="12"/>
          </p:nvPr>
        </p:nvSpPr>
        <p:spPr/>
        <p:txBody>
          <a:bodyPr/>
          <a:lstStyle/>
          <a:p>
            <a:fld id="{392E3741-CEA7-4216-ACC8-307EC311334E}" type="slidenum">
              <a:rPr kumimoji="1" lang="ja-JP" altLang="en-US" smtClean="0"/>
              <a:pPr/>
              <a:t>5</a:t>
            </a:fld>
            <a:endParaRPr kumimoji="1" lang="ja-JP" altLang="en-US"/>
          </a:p>
        </p:txBody>
      </p:sp>
    </p:spTree>
    <p:extLst>
      <p:ext uri="{BB962C8B-B14F-4D97-AF65-F5344CB8AC3E}">
        <p14:creationId xmlns:p14="http://schemas.microsoft.com/office/powerpoint/2010/main" val="28107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5038B7-A345-4F5E-BEC6-DBA26D4F2CDF}"/>
              </a:ext>
            </a:extLst>
          </p:cNvPr>
          <p:cNvSpPr>
            <a:spLocks noGrp="1"/>
          </p:cNvSpPr>
          <p:nvPr>
            <p:ph type="title"/>
          </p:nvPr>
        </p:nvSpPr>
        <p:spPr/>
        <p:txBody>
          <a:bodyPr/>
          <a:lstStyle/>
          <a:p>
            <a:r>
              <a:rPr kumimoji="1" lang="ja-JP" altLang="en-US"/>
              <a:t>確率は何分の１（続き）</a:t>
            </a:r>
          </a:p>
        </p:txBody>
      </p:sp>
      <p:sp>
        <p:nvSpPr>
          <p:cNvPr id="3" name="コンテンツ プレースホルダー 2">
            <a:extLst>
              <a:ext uri="{FF2B5EF4-FFF2-40B4-BE49-F238E27FC236}">
                <a16:creationId xmlns:a16="http://schemas.microsoft.com/office/drawing/2014/main" id="{CAA5CBD6-F1E9-4D65-90A7-A9ADA0E5951D}"/>
              </a:ext>
            </a:extLst>
          </p:cNvPr>
          <p:cNvSpPr>
            <a:spLocks noGrp="1"/>
          </p:cNvSpPr>
          <p:nvPr>
            <p:ph idx="1"/>
          </p:nvPr>
        </p:nvSpPr>
        <p:spPr/>
        <p:txBody>
          <a:bodyPr>
            <a:normAutofit lnSpcReduction="10000"/>
          </a:bodyPr>
          <a:lstStyle/>
          <a:p>
            <a:r>
              <a:rPr kumimoji="1" lang="ja-JP" altLang="en-US" dirty="0">
                <a:solidFill>
                  <a:srgbClr val="FF0000"/>
                </a:solidFill>
              </a:rPr>
              <a:t>ジェニファーは、ジョン・スミスが当選番号を</a:t>
            </a:r>
            <a:r>
              <a:rPr lang="ja-JP" altLang="en-US" dirty="0">
                <a:solidFill>
                  <a:srgbClr val="FF0000"/>
                </a:solidFill>
              </a:rPr>
              <a:t>言い当て</a:t>
            </a:r>
            <a:r>
              <a:rPr kumimoji="1" lang="ja-JP" altLang="en-US" dirty="0">
                <a:solidFill>
                  <a:srgbClr val="FF0000"/>
                </a:solidFill>
              </a:rPr>
              <a:t>たと考えているのだろうか。</a:t>
            </a:r>
            <a:endParaRPr kumimoji="1" lang="en-US" altLang="ja-JP" dirty="0">
              <a:solidFill>
                <a:srgbClr val="FF0000"/>
              </a:solidFill>
            </a:endParaRPr>
          </a:p>
          <a:p>
            <a:r>
              <a:rPr kumimoji="1" lang="ja-JP" altLang="en-US" dirty="0"/>
              <a:t>しかし、実際はその逆で、抽選機がジョン・スミスの選んだ番号（番号の組合せ）を選んでいたことになる。</a:t>
            </a:r>
            <a:endParaRPr kumimoji="1" lang="en-US" altLang="ja-JP" dirty="0"/>
          </a:p>
          <a:p>
            <a:r>
              <a:rPr kumimoji="1" lang="ja-JP" altLang="en-US" dirty="0"/>
              <a:t>抽選機のセッティングや、抽選までの攪拌時間に、わずかな違いがあれば、ジョン・スミスは当選していなかっただろう（カオス的ランダム）。</a:t>
            </a:r>
            <a:endParaRPr kumimoji="1" lang="en-US" altLang="ja-JP"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CD456B02-BBB1-F05D-D7F4-6ED21D45EEF1}"/>
              </a:ext>
            </a:extLst>
          </p:cNvPr>
          <p:cNvSpPr>
            <a:spLocks noGrp="1"/>
          </p:cNvSpPr>
          <p:nvPr>
            <p:ph type="sldNum" sz="quarter" idx="12"/>
          </p:nvPr>
        </p:nvSpPr>
        <p:spPr/>
        <p:txBody>
          <a:bodyPr/>
          <a:lstStyle/>
          <a:p>
            <a:fld id="{392E3741-CEA7-4216-ACC8-307EC311334E}" type="slidenum">
              <a:rPr kumimoji="1" lang="ja-JP" altLang="en-US" smtClean="0"/>
              <a:pPr/>
              <a:t>6</a:t>
            </a:fld>
            <a:endParaRPr kumimoji="1" lang="ja-JP" altLang="en-US"/>
          </a:p>
        </p:txBody>
      </p:sp>
    </p:spTree>
    <p:extLst>
      <p:ext uri="{BB962C8B-B14F-4D97-AF65-F5344CB8AC3E}">
        <p14:creationId xmlns:p14="http://schemas.microsoft.com/office/powerpoint/2010/main" val="377036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確率は何分の１（解説１）</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5069160"/>
              </a:xfrm>
            </p:spPr>
            <p:txBody>
              <a:bodyPr>
                <a:normAutofit fontScale="92500" lnSpcReduction="10000"/>
              </a:bodyPr>
              <a:lstStyle/>
              <a:p>
                <a:r>
                  <a:rPr lang="ja-JP" altLang="en-US" dirty="0"/>
                  <a:t>ロトでは、応募する組合せは、</a:t>
                </a:r>
                <a:r>
                  <a:rPr lang="en-US" altLang="ja-JP" dirty="0"/>
                  <a:t>13,983,816</a:t>
                </a:r>
                <a:r>
                  <a:rPr lang="ja-JP" altLang="en-US" dirty="0"/>
                  <a:t>なので約</a:t>
                </a:r>
                <a:r>
                  <a:rPr lang="en-US" altLang="ja-JP" dirty="0"/>
                  <a:t>1400</a:t>
                </a:r>
                <a:r>
                  <a:rPr lang="ja-JP" altLang="en-US" dirty="0"/>
                  <a:t>万通りの応募の方法がある。</a:t>
                </a:r>
                <a:endParaRPr lang="en-US" altLang="ja-JP" dirty="0"/>
              </a:p>
              <a:p>
                <a:r>
                  <a:rPr lang="ja-JP" altLang="en-US" dirty="0"/>
                  <a:t>あなたを含めた応募者が選んだ組合せの総数を</a:t>
                </a:r>
                <a:r>
                  <a:rPr lang="en-US" altLang="ja-JP" dirty="0"/>
                  <a:t>1000</a:t>
                </a:r>
                <a:r>
                  <a:rPr lang="ja-JP" altLang="en-US" dirty="0"/>
                  <a:t>万通りとしよう。すると、</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10,000,000</m:t>
                        </m:r>
                      </m:num>
                      <m:den>
                        <m:r>
                          <a:rPr lang="en-US" altLang="ja-JP" b="0" i="1" smtClean="0">
                            <a:latin typeface="Cambria Math" panose="02040503050406030204" pitchFamily="18" charset="0"/>
                          </a:rPr>
                          <m:t>13,989,818</m:t>
                        </m:r>
                      </m:den>
                    </m:f>
                  </m:oMath>
                </a14:m>
                <a:r>
                  <a:rPr kumimoji="1" lang="ja-JP" altLang="en-US" dirty="0"/>
                  <a:t>の</a:t>
                </a:r>
                <a:r>
                  <a:rPr lang="ja-JP" altLang="en-US" dirty="0"/>
                  <a:t>確率で当選者が現れる。</a:t>
                </a:r>
                <a:endParaRPr lang="en-US" altLang="ja-JP" dirty="0"/>
              </a:p>
              <a:p>
                <a:r>
                  <a:rPr kumimoji="1" lang="ja-JP" altLang="en-US" dirty="0"/>
                  <a:t>しかしあなたが当選する確率は、</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13,989,818</m:t>
                        </m:r>
                      </m:den>
                    </m:f>
                  </m:oMath>
                </a14:m>
                <a:r>
                  <a:rPr kumimoji="1" lang="ja-JP" altLang="en-US" dirty="0"/>
                  <a:t> にすぎない。</a:t>
                </a:r>
                <a:endParaRPr kumimoji="1" lang="en-US" altLang="ja-JP" dirty="0"/>
              </a:p>
              <a:p>
                <a:r>
                  <a:rPr lang="ja-JP" altLang="en-US" dirty="0"/>
                  <a:t>でも誰かが当選する確率となれば、（挑戦者全体の異なる番号の組み合わせ数）</a:t>
                </a:r>
                <a:r>
                  <a:rPr lang="en-US" altLang="ja-JP" dirty="0"/>
                  <a:t>÷13,989,818</a:t>
                </a:r>
                <a:r>
                  <a:rPr lang="ja-JP" altLang="en-US" dirty="0"/>
                  <a:t>＝</a:t>
                </a:r>
                <a:r>
                  <a:rPr lang="en-US" altLang="ja-JP" dirty="0"/>
                  <a:t>0.715</a:t>
                </a:r>
                <a:r>
                  <a:rPr lang="ja-JP" altLang="en-US" dirty="0"/>
                  <a:t>となる。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5069160"/>
              </a:xfrm>
              <a:blipFill>
                <a:blip r:embed="rId2"/>
                <a:stretch>
                  <a:fillRect l="-1481" t="-3008" r="-593" b="-1203"/>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0CB62147-3974-1193-0C02-E76AABC90C43}"/>
              </a:ext>
            </a:extLst>
          </p:cNvPr>
          <p:cNvSpPr>
            <a:spLocks noGrp="1"/>
          </p:cNvSpPr>
          <p:nvPr>
            <p:ph type="sldNum" sz="quarter" idx="12"/>
          </p:nvPr>
        </p:nvSpPr>
        <p:spPr/>
        <p:txBody>
          <a:bodyPr/>
          <a:lstStyle/>
          <a:p>
            <a:fld id="{392E3741-CEA7-4216-ACC8-307EC311334E}" type="slidenum">
              <a:rPr kumimoji="1" lang="ja-JP" altLang="en-US" smtClean="0"/>
              <a:pPr/>
              <a:t>7</a:t>
            </a:fld>
            <a:endParaRPr kumimoji="1" lang="ja-JP" altLang="en-US"/>
          </a:p>
        </p:txBody>
      </p:sp>
    </p:spTree>
    <p:extLst>
      <p:ext uri="{BB962C8B-B14F-4D97-AF65-F5344CB8AC3E}">
        <p14:creationId xmlns:p14="http://schemas.microsoft.com/office/powerpoint/2010/main" val="194210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LOTO</a:t>
            </a:r>
            <a:br>
              <a:rPr kumimoji="1" lang="en-US" altLang="ja-JP" dirty="0"/>
            </a:br>
            <a:r>
              <a:rPr kumimoji="1" lang="ja-JP" altLang="en-US" dirty="0"/>
              <a:t>小さな確率でも買う人が多ければ</a:t>
            </a:r>
          </a:p>
        </p:txBody>
      </p:sp>
      <p:sp>
        <p:nvSpPr>
          <p:cNvPr id="3" name="コンテンツ プレースホルダ 2"/>
          <p:cNvSpPr>
            <a:spLocks noGrp="1"/>
          </p:cNvSpPr>
          <p:nvPr>
            <p:ph idx="1"/>
          </p:nvPr>
        </p:nvSpPr>
        <p:spPr>
          <a:xfrm>
            <a:off x="457200" y="1600200"/>
            <a:ext cx="8229600" cy="5257800"/>
          </a:xfrm>
        </p:spPr>
        <p:txBody>
          <a:bodyPr>
            <a:normAutofit fontScale="85000" lnSpcReduction="20000"/>
          </a:bodyPr>
          <a:lstStyle/>
          <a:p>
            <a:r>
              <a:rPr kumimoji="1" lang="en-US" altLang="ja-JP" dirty="0"/>
              <a:t>Lottery </a:t>
            </a:r>
            <a:r>
              <a:rPr lang="ja-JP" altLang="en-US" dirty="0"/>
              <a:t>の一等当選確率はとても低い。</a:t>
            </a:r>
            <a:endParaRPr lang="en-US" altLang="ja-JP" dirty="0"/>
          </a:p>
          <a:p>
            <a:pPr lvl="1"/>
            <a:r>
              <a:rPr lang="en-US" altLang="ja-JP" dirty="0"/>
              <a:t>1 </a:t>
            </a:r>
            <a:r>
              <a:rPr lang="ja-JP" altLang="en-US" dirty="0"/>
              <a:t>から </a:t>
            </a:r>
            <a:r>
              <a:rPr lang="en-US" altLang="ja-JP" dirty="0"/>
              <a:t>49 </a:t>
            </a:r>
            <a:r>
              <a:rPr lang="ja-JP" altLang="en-US" dirty="0"/>
              <a:t>のうち </a:t>
            </a:r>
            <a:r>
              <a:rPr lang="en-US" altLang="ja-JP" dirty="0"/>
              <a:t>6</a:t>
            </a:r>
            <a:r>
              <a:rPr lang="ja-JP" altLang="en-US" dirty="0"/>
              <a:t> つの数字（他の国々では一般的）の場合、 </a:t>
            </a:r>
            <a:r>
              <a:rPr lang="en-US" altLang="ja-JP" dirty="0"/>
              <a:t>13,983,816</a:t>
            </a:r>
            <a:r>
              <a:rPr lang="ja-JP" altLang="en-US" dirty="0"/>
              <a:t> 分の </a:t>
            </a:r>
            <a:r>
              <a:rPr lang="en-US" altLang="ja-JP" dirty="0"/>
              <a:t>1</a:t>
            </a:r>
            <a:r>
              <a:rPr lang="ja-JP" altLang="en-US" dirty="0"/>
              <a:t> であり、キャリーオーバーがあるものの、やたら多数の応募者があれば当選者は現れる。</a:t>
            </a:r>
            <a:endParaRPr lang="en-US" altLang="ja-JP" dirty="0"/>
          </a:p>
          <a:p>
            <a:pPr lvl="1"/>
            <a:r>
              <a:rPr lang="ja-JP" altLang="en-US" dirty="0"/>
              <a:t>日本の</a:t>
            </a:r>
            <a:r>
              <a:rPr lang="en-US" altLang="ja-JP" dirty="0"/>
              <a:t>LOTO6</a:t>
            </a:r>
            <a:r>
              <a:rPr lang="ja-JP" altLang="en-US" dirty="0"/>
              <a:t>では、</a:t>
            </a:r>
            <a:r>
              <a:rPr kumimoji="1" lang="en-US" altLang="ja-JP" dirty="0"/>
              <a:t>1</a:t>
            </a:r>
            <a:r>
              <a:rPr kumimoji="1" lang="ja-JP" altLang="en-US" dirty="0"/>
              <a:t> から </a:t>
            </a:r>
            <a:r>
              <a:rPr kumimoji="1" lang="en-US" altLang="ja-JP" dirty="0"/>
              <a:t>43 </a:t>
            </a:r>
            <a:r>
              <a:rPr kumimoji="1" lang="ja-JP" altLang="en-US" dirty="0"/>
              <a:t>の数字から </a:t>
            </a:r>
            <a:r>
              <a:rPr kumimoji="1" lang="en-US" altLang="ja-JP" dirty="0"/>
              <a:t>6</a:t>
            </a:r>
            <a:r>
              <a:rPr lang="ja-JP" altLang="en-US" dirty="0"/>
              <a:t> つの数字 を選ぶ。当選確率は　</a:t>
            </a:r>
            <a:r>
              <a:rPr lang="en-US" altLang="ja-JP" dirty="0"/>
              <a:t>6,096,454 </a:t>
            </a:r>
            <a:r>
              <a:rPr lang="ja-JP" altLang="en-US" dirty="0"/>
              <a:t>分の </a:t>
            </a:r>
            <a:r>
              <a:rPr lang="en-US" altLang="ja-JP" dirty="0"/>
              <a:t>1</a:t>
            </a:r>
            <a:r>
              <a:rPr lang="ja-JP" altLang="en-US" dirty="0"/>
              <a:t> である。</a:t>
            </a:r>
            <a:endParaRPr lang="en-US" altLang="ja-JP" dirty="0"/>
          </a:p>
          <a:p>
            <a:pPr lvl="1"/>
            <a:r>
              <a:rPr lang="en-US" altLang="ja-JP" dirty="0"/>
              <a:t>LOTO7</a:t>
            </a:r>
            <a:r>
              <a:rPr lang="ja-JP" altLang="en-US" dirty="0"/>
              <a:t>では、</a:t>
            </a:r>
            <a:r>
              <a:rPr lang="en-US" altLang="ja-JP" dirty="0"/>
              <a:t>1</a:t>
            </a:r>
            <a:r>
              <a:rPr lang="ja-JP" altLang="en-US" dirty="0"/>
              <a:t>から</a:t>
            </a:r>
            <a:r>
              <a:rPr lang="en-US" altLang="ja-JP" dirty="0"/>
              <a:t>37</a:t>
            </a:r>
            <a:r>
              <a:rPr lang="ja-JP" altLang="en-US" dirty="0"/>
              <a:t>の数字から</a:t>
            </a:r>
            <a:r>
              <a:rPr lang="en-US" altLang="ja-JP" dirty="0"/>
              <a:t>7</a:t>
            </a:r>
            <a:r>
              <a:rPr lang="ja-JP" altLang="en-US" dirty="0"/>
              <a:t>つの数字を選ぶ確率は、 </a:t>
            </a:r>
            <a:r>
              <a:rPr lang="en-US" altLang="ja-JP" dirty="0"/>
              <a:t>10,295,472</a:t>
            </a:r>
            <a:r>
              <a:rPr lang="ja-JP" altLang="en-US" dirty="0"/>
              <a:t>分の</a:t>
            </a:r>
            <a:r>
              <a:rPr lang="en-US" altLang="ja-JP" dirty="0"/>
              <a:t>1</a:t>
            </a:r>
            <a:r>
              <a:rPr lang="ja-JP" altLang="en-US" dirty="0"/>
              <a:t>である。</a:t>
            </a:r>
            <a:endParaRPr lang="en-US" altLang="ja-JP" dirty="0"/>
          </a:p>
          <a:p>
            <a:r>
              <a:rPr lang="ja-JP" altLang="en-US" dirty="0"/>
              <a:t>しかし、何百万人何千万人もの人々が購入すれば、当選者が現れる可能性は大きくなる。</a:t>
            </a:r>
            <a:endParaRPr lang="en-US" altLang="ja-JP" dirty="0"/>
          </a:p>
          <a:p>
            <a:r>
              <a:rPr lang="en-US" altLang="ja-JP" dirty="0"/>
              <a:t>LOTO</a:t>
            </a:r>
            <a:r>
              <a:rPr lang="ja-JP" altLang="en-US" dirty="0"/>
              <a:t>で一等になるのは、あなたにとっては奇跡、でもあなた以外の人が当選することは奇跡ではない。</a:t>
            </a:r>
            <a:endParaRPr lang="en-US" altLang="ja-JP" dirty="0"/>
          </a:p>
          <a:p>
            <a:r>
              <a:rPr lang="ja-JP" altLang="en-US" dirty="0"/>
              <a:t>ほかにも、奇跡の一本松、阪神奇跡の優勝（わからん）、奇跡の生存者とあるが、確率の小さいことが起きると奇跡と言う。</a:t>
            </a:r>
            <a:endParaRPr lang="en-US" altLang="ja-JP" dirty="0"/>
          </a:p>
        </p:txBody>
      </p:sp>
      <p:sp>
        <p:nvSpPr>
          <p:cNvPr id="4" name="スライド番号プレースホルダー 3">
            <a:extLst>
              <a:ext uri="{FF2B5EF4-FFF2-40B4-BE49-F238E27FC236}">
                <a16:creationId xmlns:a16="http://schemas.microsoft.com/office/drawing/2014/main" id="{0B7E1C26-B2BA-E33C-251A-CB0F5FE278FE}"/>
              </a:ext>
            </a:extLst>
          </p:cNvPr>
          <p:cNvSpPr>
            <a:spLocks noGrp="1"/>
          </p:cNvSpPr>
          <p:nvPr>
            <p:ph type="sldNum" sz="quarter" idx="12"/>
          </p:nvPr>
        </p:nvSpPr>
        <p:spPr/>
        <p:txBody>
          <a:bodyPr/>
          <a:lstStyle/>
          <a:p>
            <a:fld id="{392E3741-CEA7-4216-ACC8-307EC311334E}" type="slidenum">
              <a:rPr kumimoji="1" lang="ja-JP" altLang="en-US" smtClean="0"/>
              <a:pPr/>
              <a:t>8</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ディスニーワールドで親戚に出会（著者の実話）</a:t>
            </a:r>
            <a:endParaRPr kumimoji="1" lang="ja-JP" altLang="en-US"/>
          </a:p>
        </p:txBody>
      </p:sp>
      <p:sp>
        <p:nvSpPr>
          <p:cNvPr id="3" name="コンテンツ プレースホルダ 2"/>
          <p:cNvSpPr>
            <a:spLocks noGrp="1"/>
          </p:cNvSpPr>
          <p:nvPr>
            <p:ph idx="1"/>
          </p:nvPr>
        </p:nvSpPr>
        <p:spPr/>
        <p:txBody>
          <a:bodyPr>
            <a:normAutofit fontScale="92500"/>
          </a:bodyPr>
          <a:lstStyle/>
          <a:p>
            <a:r>
              <a:rPr kumimoji="1" lang="ja-JP" altLang="en-US"/>
              <a:t>１４歳のとき、家族でフロリダ州オーランドに出かけて、</a:t>
            </a:r>
            <a:r>
              <a:rPr lang="ja-JP" altLang="en-US"/>
              <a:t>デ</a:t>
            </a:r>
            <a:r>
              <a:rPr kumimoji="1" lang="ja-JP" altLang="en-US"/>
              <a:t>ィズニーワールドへ行き、２日間過ごした。</a:t>
            </a:r>
            <a:endParaRPr kumimoji="1" lang="en-US" altLang="ja-JP"/>
          </a:p>
          <a:p>
            <a:r>
              <a:rPr lang="ja-JP" altLang="en-US"/>
              <a:t>そこで、父のいとこのフィルとその家族に出くわした。</a:t>
            </a:r>
            <a:endParaRPr lang="en-US" altLang="ja-JP"/>
          </a:p>
          <a:p>
            <a:r>
              <a:rPr lang="ja-JP" altLang="en-US"/>
              <a:t>当時のアメリカの人口は２億３０００万人（現在は３億１１９</a:t>
            </a:r>
            <a:r>
              <a:rPr lang="en-US" altLang="ja-JP"/>
              <a:t>0</a:t>
            </a:r>
            <a:r>
              <a:rPr lang="ja-JP" altLang="en-US"/>
              <a:t>万人）だったので、ディスニーランドでランダムに一人選んだらそれが父のいとこのフィルである確率は２億３０００万分の１である。</a:t>
            </a:r>
            <a:endParaRPr lang="en-US" altLang="ja-JP"/>
          </a:p>
        </p:txBody>
      </p:sp>
      <p:sp>
        <p:nvSpPr>
          <p:cNvPr id="4" name="スライド番号プレースホルダー 3">
            <a:extLst>
              <a:ext uri="{FF2B5EF4-FFF2-40B4-BE49-F238E27FC236}">
                <a16:creationId xmlns:a16="http://schemas.microsoft.com/office/drawing/2014/main" id="{82176AB5-DF8E-6BB3-8CC1-5A20D88B2CE2}"/>
              </a:ext>
            </a:extLst>
          </p:cNvPr>
          <p:cNvSpPr>
            <a:spLocks noGrp="1"/>
          </p:cNvSpPr>
          <p:nvPr>
            <p:ph type="sldNum" sz="quarter" idx="12"/>
          </p:nvPr>
        </p:nvSpPr>
        <p:spPr/>
        <p:txBody>
          <a:bodyPr/>
          <a:lstStyle/>
          <a:p>
            <a:fld id="{392E3741-CEA7-4216-ACC8-307EC311334E}" type="slidenum">
              <a:rPr kumimoji="1" lang="ja-JP" altLang="en-US" smtClean="0"/>
              <a:pPr/>
              <a:t>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168</TotalTime>
  <Words>3703</Words>
  <Application>Microsoft Office PowerPoint</Application>
  <PresentationFormat>画面に合わせる (4:3)</PresentationFormat>
  <Paragraphs>246</Paragraphs>
  <Slides>36</Slides>
  <Notes>13</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36</vt:i4>
      </vt:variant>
    </vt:vector>
  </HeadingPairs>
  <TitlesOfParts>
    <vt:vector size="41" baseType="lpstr">
      <vt:lpstr>Arial</vt:lpstr>
      <vt:lpstr>Calibri</vt:lpstr>
      <vt:lpstr>Cambria Math</vt:lpstr>
      <vt:lpstr>Office テーマ</vt:lpstr>
      <vt:lpstr>数式</vt:lpstr>
      <vt:lpstr>確率と統計でものを考える 第２章 「偶然の一致」を深読みするなかれ 「ポアソンクランピング」</vt:lpstr>
      <vt:lpstr>あり得ない偶然の一致が起こったと考えてしまうとき</vt:lpstr>
      <vt:lpstr>LOTO当選の確率</vt:lpstr>
      <vt:lpstr>確率は何分の１</vt:lpstr>
      <vt:lpstr>確率は何分の１（続き）</vt:lpstr>
      <vt:lpstr>確率は何分の１（続き）</vt:lpstr>
      <vt:lpstr>確率は何分の１（解説１）</vt:lpstr>
      <vt:lpstr>LOTO 小さな確率でも買う人が多ければ</vt:lpstr>
      <vt:lpstr>ディスニーワールドで親戚に出会（著者の実話）</vt:lpstr>
      <vt:lpstr>ディスニーワールドで親戚に出会う （著者の実話）：続き</vt:lpstr>
      <vt:lpstr>ディスニーワールドで親戚に出会う （著者の実話）：続き</vt:lpstr>
      <vt:lpstr>「夢のお告げ」の確率 生き残りバイアス（サンプリングバイアス）</vt:lpstr>
      <vt:lpstr>海に注いだコップの水：5年後</vt:lpstr>
      <vt:lpstr>男女の出会い問題</vt:lpstr>
      <vt:lpstr>「六次の隔たり」現象 どの程度の短い連鎖でつながっているか？</vt:lpstr>
      <vt:lpstr>「六次の隔たり」現象：続き</vt:lpstr>
      <vt:lpstr>派生用語</vt:lpstr>
      <vt:lpstr>誕生日が同じペアができる確率は？</vt:lpstr>
      <vt:lpstr>同じ誕生日のペアがいる確率が高い理由を考える（直感的な説明）</vt:lpstr>
      <vt:lpstr>“クラスに同じ誕生日を共有するペアが居る確率”を推定するための仮定</vt:lpstr>
      <vt:lpstr>平均出生数の違い</vt:lpstr>
      <vt:lpstr>仮定のもとでの確率 １クラス23名のとき</vt:lpstr>
      <vt:lpstr>仮定のもとでの確率 １クラス23名のとき</vt:lpstr>
      <vt:lpstr>実際の確率は？ １クラス23名のとき</vt:lpstr>
      <vt:lpstr>偶然の一致の確率は思った以上に大きい</vt:lpstr>
      <vt:lpstr>偶然の一致の確率は思った以上に大きい</vt:lpstr>
      <vt:lpstr>本当にランダムなパターン</vt:lpstr>
      <vt:lpstr>格子状の点にランダムな要素を付け加えたパターン</vt:lpstr>
      <vt:lpstr>ポアソン・クランピング</vt:lpstr>
      <vt:lpstr>殺人事件の確率分布</vt:lpstr>
      <vt:lpstr>実験してみよう （殺人事件がどの週に発生するか）</vt:lpstr>
      <vt:lpstr>実験結果と理論</vt:lpstr>
      <vt:lpstr>ポアソン分布とは</vt:lpstr>
      <vt:lpstr>観察してみよう</vt:lpstr>
      <vt:lpstr>見かけ上の因果関係 ー偶然の一致ではない関係ー</vt:lpstr>
      <vt:lpstr>似た者夫婦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確率と統計でものを考える 第２章</dc:title>
  <dc:creator>Akihiko</dc:creator>
  <cp:lastModifiedBy>精彦 松尾</cp:lastModifiedBy>
  <cp:revision>3</cp:revision>
  <dcterms:created xsi:type="dcterms:W3CDTF">2012-09-18T03:39:00Z</dcterms:created>
  <dcterms:modified xsi:type="dcterms:W3CDTF">2025-04-27T07:12:55Z</dcterms:modified>
</cp:coreProperties>
</file>