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7" r:id="rId2"/>
    <p:sldId id="258" r:id="rId3"/>
    <p:sldId id="257" r:id="rId4"/>
    <p:sldId id="260" r:id="rId5"/>
    <p:sldId id="289" r:id="rId6"/>
    <p:sldId id="262" r:id="rId7"/>
    <p:sldId id="261" r:id="rId8"/>
    <p:sldId id="263" r:id="rId9"/>
    <p:sldId id="264" r:id="rId10"/>
    <p:sldId id="290" r:id="rId11"/>
    <p:sldId id="265" r:id="rId12"/>
    <p:sldId id="259" r:id="rId13"/>
    <p:sldId id="266" r:id="rId14"/>
    <p:sldId id="267" r:id="rId15"/>
    <p:sldId id="268" r:id="rId16"/>
    <p:sldId id="269" r:id="rId17"/>
    <p:sldId id="270" r:id="rId18"/>
    <p:sldId id="296" r:id="rId19"/>
    <p:sldId id="298" r:id="rId20"/>
    <p:sldId id="272" r:id="rId21"/>
    <p:sldId id="274" r:id="rId22"/>
    <p:sldId id="291" r:id="rId23"/>
    <p:sldId id="273" r:id="rId24"/>
    <p:sldId id="275" r:id="rId25"/>
    <p:sldId id="276" r:id="rId26"/>
    <p:sldId id="287" r:id="rId27"/>
    <p:sldId id="293" r:id="rId28"/>
    <p:sldId id="278" r:id="rId29"/>
    <p:sldId id="279" r:id="rId30"/>
    <p:sldId id="292" r:id="rId31"/>
    <p:sldId id="294" r:id="rId32"/>
    <p:sldId id="280" r:id="rId33"/>
    <p:sldId id="281" r:id="rId34"/>
    <p:sldId id="282" r:id="rId35"/>
    <p:sldId id="283" r:id="rId36"/>
    <p:sldId id="284" r:id="rId37"/>
    <p:sldId id="285" r:id="rId38"/>
    <p:sldId id="286" r:id="rId39"/>
    <p:sldId id="288" r:id="rId40"/>
    <p:sldId id="295" r:id="rId4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40" autoAdjust="0"/>
    <p:restoredTop sz="94660"/>
  </p:normalViewPr>
  <p:slideViewPr>
    <p:cSldViewPr snapToGrid="0">
      <p:cViewPr varScale="1">
        <p:scale>
          <a:sx n="92" d="100"/>
          <a:sy n="92" d="100"/>
        </p:scale>
        <p:origin x="68" y="3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精彦 松尾" userId="079f92e83afe574c" providerId="LiveId" clId="{765F049F-1098-48B4-B6AD-422DB55C634F}"/>
    <pc:docChg chg="custSel modSld">
      <pc:chgData name="精彦 松尾" userId="079f92e83afe574c" providerId="LiveId" clId="{765F049F-1098-48B4-B6AD-422DB55C634F}" dt="2025-04-29T06:32:21.596" v="211" actId="20577"/>
      <pc:docMkLst>
        <pc:docMk/>
      </pc:docMkLst>
      <pc:sldChg chg="modSp">
        <pc:chgData name="精彦 松尾" userId="079f92e83afe574c" providerId="LiveId" clId="{765F049F-1098-48B4-B6AD-422DB55C634F}" dt="2025-04-29T06:32:21.596" v="211" actId="20577"/>
        <pc:sldMkLst>
          <pc:docMk/>
          <pc:sldMk cId="1123936062" sldId="281"/>
        </pc:sldMkLst>
      </pc:sldChg>
      <pc:sldChg chg="modSp mod modAnim modNotesTx">
        <pc:chgData name="精彦 松尾" userId="079f92e83afe574c" providerId="LiveId" clId="{765F049F-1098-48B4-B6AD-422DB55C634F}" dt="2025-04-29T06:24:14.874" v="187" actId="207"/>
        <pc:sldMkLst>
          <pc:docMk/>
          <pc:sldMk cId="4043862119" sldId="296"/>
        </pc:sldMkLst>
      </pc:sldChg>
    </pc:docChg>
  </pc:docChgLst>
  <pc:docChgLst>
    <pc:chgData name="精彦 松尾" userId="079f92e83afe574c" providerId="LiveId" clId="{48953FD2-1AE8-42B8-B24D-14A74D30FE21}"/>
    <pc:docChg chg="modSld sldOrd">
      <pc:chgData name="精彦 松尾" userId="079f92e83afe574c" providerId="LiveId" clId="{48953FD2-1AE8-42B8-B24D-14A74D30FE21}" dt="2025-06-08T00:58:31.606" v="1"/>
      <pc:docMkLst>
        <pc:docMk/>
      </pc:docMkLst>
      <pc:sldChg chg="ord">
        <pc:chgData name="精彦 松尾" userId="079f92e83afe574c" providerId="LiveId" clId="{48953FD2-1AE8-42B8-B24D-14A74D30FE21}" dt="2025-06-08T00:58:31.606" v="1"/>
        <pc:sldMkLst>
          <pc:docMk/>
          <pc:sldMk cId="2317229684"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4FBFBD-951F-4CBE-8BB8-BA577F7E9EFA}" type="datetimeFigureOut">
              <a:rPr kumimoji="1" lang="ja-JP" altLang="en-US" smtClean="0"/>
              <a:t>2025/10/6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D56819-10E6-4D76-836F-A3C949BDDA34}" type="slidenum">
              <a:rPr kumimoji="1" lang="ja-JP" altLang="en-US" smtClean="0"/>
              <a:t>‹#›</a:t>
            </a:fld>
            <a:endParaRPr kumimoji="1" lang="ja-JP" altLang="en-US"/>
          </a:p>
        </p:txBody>
      </p:sp>
    </p:spTree>
    <p:extLst>
      <p:ext uri="{BB962C8B-B14F-4D97-AF65-F5344CB8AC3E}">
        <p14:creationId xmlns:p14="http://schemas.microsoft.com/office/powerpoint/2010/main" val="40724500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様々な客があらわれる。</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A0D56819-10E6-4D76-836F-A3C949BDDA34}" type="slidenum">
              <a:rPr kumimoji="1" lang="ja-JP" altLang="en-US" smtClean="0"/>
              <a:t>2</a:t>
            </a:fld>
            <a:endParaRPr kumimoji="1" lang="ja-JP" altLang="en-US"/>
          </a:p>
        </p:txBody>
      </p:sp>
    </p:spTree>
    <p:extLst>
      <p:ext uri="{BB962C8B-B14F-4D97-AF65-F5344CB8AC3E}">
        <p14:creationId xmlns:p14="http://schemas.microsoft.com/office/powerpoint/2010/main" val="883370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0D56819-10E6-4D76-836F-A3C949BDDA34}" type="slidenum">
              <a:rPr kumimoji="1" lang="ja-JP" altLang="en-US" smtClean="0"/>
              <a:t>26</a:t>
            </a:fld>
            <a:endParaRPr kumimoji="1" lang="ja-JP" altLang="en-US"/>
          </a:p>
        </p:txBody>
      </p:sp>
    </p:spTree>
    <p:extLst>
      <p:ext uri="{BB962C8B-B14F-4D97-AF65-F5344CB8AC3E}">
        <p14:creationId xmlns:p14="http://schemas.microsoft.com/office/powerpoint/2010/main" val="2448069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0D56819-10E6-4D76-836F-A3C949BDDA34}" type="slidenum">
              <a:rPr kumimoji="1" lang="ja-JP" altLang="en-US" smtClean="0"/>
              <a:t>32</a:t>
            </a:fld>
            <a:endParaRPr kumimoji="1" lang="ja-JP" altLang="en-US"/>
          </a:p>
        </p:txBody>
      </p:sp>
    </p:spTree>
    <p:extLst>
      <p:ext uri="{BB962C8B-B14F-4D97-AF65-F5344CB8AC3E}">
        <p14:creationId xmlns:p14="http://schemas.microsoft.com/office/powerpoint/2010/main" val="841882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D56819-10E6-4D76-836F-A3C949BDDA34}" type="slidenum">
              <a:rPr kumimoji="1" lang="ja-JP" altLang="en-US" smtClean="0"/>
              <a:t>33</a:t>
            </a:fld>
            <a:endParaRPr kumimoji="1" lang="ja-JP" altLang="en-US"/>
          </a:p>
        </p:txBody>
      </p:sp>
    </p:spTree>
    <p:extLst>
      <p:ext uri="{BB962C8B-B14F-4D97-AF65-F5344CB8AC3E}">
        <p14:creationId xmlns:p14="http://schemas.microsoft.com/office/powerpoint/2010/main" val="2185146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短期決戦では、弱いチームが勝つ確率が、長期戦で確率よりも大きくなる。</a:t>
            </a:r>
            <a:endParaRPr kumimoji="1" lang="en-US" altLang="ja-JP" dirty="0"/>
          </a:p>
          <a:p>
            <a:r>
              <a:rPr kumimoji="1" lang="ja-JP" altLang="en-US" dirty="0"/>
              <a:t>期待値とは、客全体の勝率の代わりに、客の理論的な確率を使って計算したものである。</a:t>
            </a:r>
          </a:p>
        </p:txBody>
      </p:sp>
      <p:sp>
        <p:nvSpPr>
          <p:cNvPr id="4" name="スライド番号プレースホルダー 3"/>
          <p:cNvSpPr>
            <a:spLocks noGrp="1"/>
          </p:cNvSpPr>
          <p:nvPr>
            <p:ph type="sldNum" sz="quarter" idx="5"/>
          </p:nvPr>
        </p:nvSpPr>
        <p:spPr/>
        <p:txBody>
          <a:bodyPr/>
          <a:lstStyle/>
          <a:p>
            <a:fld id="{A0D56819-10E6-4D76-836F-A3C949BDDA34}" type="slidenum">
              <a:rPr kumimoji="1" lang="ja-JP" altLang="en-US" smtClean="0"/>
              <a:t>3</a:t>
            </a:fld>
            <a:endParaRPr kumimoji="1" lang="ja-JP" altLang="en-US"/>
          </a:p>
        </p:txBody>
      </p:sp>
    </p:spTree>
    <p:extLst>
      <p:ext uri="{BB962C8B-B14F-4D97-AF65-F5344CB8AC3E}">
        <p14:creationId xmlns:p14="http://schemas.microsoft.com/office/powerpoint/2010/main" val="3751497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真の確率を</a:t>
            </a:r>
            <a:r>
              <a:rPr kumimoji="1" lang="ja-JP" altLang="en-US" dirty="0"/>
              <a:t>シミュレーション</a:t>
            </a:r>
            <a:r>
              <a:rPr kumimoji="1" lang="ja-JP" altLang="en-US"/>
              <a:t>により近似することができる</a:t>
            </a:r>
            <a:r>
              <a:rPr kumimoji="1" lang="ja-JP" altLang="en-US" dirty="0"/>
              <a:t>。サイコロやコインには記憶力も判断力もない</a:t>
            </a:r>
            <a:r>
              <a:rPr kumimoji="1" lang="ja-JP" altLang="en-US"/>
              <a:t>。</a:t>
            </a:r>
          </a:p>
        </p:txBody>
      </p:sp>
      <p:sp>
        <p:nvSpPr>
          <p:cNvPr id="4" name="スライド番号プレースホルダー 3"/>
          <p:cNvSpPr>
            <a:spLocks noGrp="1"/>
          </p:cNvSpPr>
          <p:nvPr>
            <p:ph type="sldNum" sz="quarter" idx="5"/>
          </p:nvPr>
        </p:nvSpPr>
        <p:spPr/>
        <p:txBody>
          <a:bodyPr/>
          <a:lstStyle/>
          <a:p>
            <a:fld id="{A0D56819-10E6-4D76-836F-A3C949BDDA34}" type="slidenum">
              <a:rPr kumimoji="1" lang="ja-JP" altLang="en-US" smtClean="0"/>
              <a:t>4</a:t>
            </a:fld>
            <a:endParaRPr kumimoji="1" lang="ja-JP" altLang="en-US"/>
          </a:p>
        </p:txBody>
      </p:sp>
    </p:spTree>
    <p:extLst>
      <p:ext uri="{BB962C8B-B14F-4D97-AF65-F5344CB8AC3E}">
        <p14:creationId xmlns:p14="http://schemas.microsoft.com/office/powerpoint/2010/main" val="1205856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コインには意思も記憶もない。</a:t>
            </a:r>
          </a:p>
        </p:txBody>
      </p:sp>
      <p:sp>
        <p:nvSpPr>
          <p:cNvPr id="4" name="スライド番号プレースホルダー 3"/>
          <p:cNvSpPr>
            <a:spLocks noGrp="1"/>
          </p:cNvSpPr>
          <p:nvPr>
            <p:ph type="sldNum" sz="quarter" idx="5"/>
          </p:nvPr>
        </p:nvSpPr>
        <p:spPr/>
        <p:txBody>
          <a:bodyPr/>
          <a:lstStyle/>
          <a:p>
            <a:fld id="{A0D56819-10E6-4D76-836F-A3C949BDDA34}" type="slidenum">
              <a:rPr kumimoji="1" lang="ja-JP" altLang="en-US" smtClean="0"/>
              <a:t>5</a:t>
            </a:fld>
            <a:endParaRPr kumimoji="1" lang="ja-JP" altLang="en-US"/>
          </a:p>
        </p:txBody>
      </p:sp>
    </p:spTree>
    <p:extLst>
      <p:ext uri="{BB962C8B-B14F-4D97-AF65-F5344CB8AC3E}">
        <p14:creationId xmlns:p14="http://schemas.microsoft.com/office/powerpoint/2010/main" val="433095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酔歩と大数の法則ギャンブラーの破滅</a:t>
            </a:r>
            <a:r>
              <a:rPr kumimoji="1" lang="en-US" altLang="ja-JP" dirty="0"/>
              <a:t>WS1.xlsx</a:t>
            </a:r>
            <a:endParaRPr kumimoji="1" lang="ja-JP" altLang="en-US" dirty="0"/>
          </a:p>
        </p:txBody>
      </p:sp>
      <p:sp>
        <p:nvSpPr>
          <p:cNvPr id="4" name="スライド番号プレースホルダー 3"/>
          <p:cNvSpPr>
            <a:spLocks noGrp="1"/>
          </p:cNvSpPr>
          <p:nvPr>
            <p:ph type="sldNum" sz="quarter" idx="5"/>
          </p:nvPr>
        </p:nvSpPr>
        <p:spPr/>
        <p:txBody>
          <a:bodyPr/>
          <a:lstStyle/>
          <a:p>
            <a:fld id="{A0D56819-10E6-4D76-836F-A3C949BDDA34}" type="slidenum">
              <a:rPr kumimoji="1" lang="ja-JP" altLang="en-US" smtClean="0"/>
              <a:t>7</a:t>
            </a:fld>
            <a:endParaRPr kumimoji="1" lang="ja-JP" altLang="en-US"/>
          </a:p>
        </p:txBody>
      </p:sp>
    </p:spTree>
    <p:extLst>
      <p:ext uri="{BB962C8B-B14F-4D97-AF65-F5344CB8AC3E}">
        <p14:creationId xmlns:p14="http://schemas.microsoft.com/office/powerpoint/2010/main" val="2529168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チャーリーは損得しか考えていない。そんなチャーリーに倫理観を説いてもだめなことが分かっている。すぐ</a:t>
            </a:r>
            <a:r>
              <a:rPr kumimoji="1" lang="ja-JP" altLang="en-US"/>
              <a:t>完売するコンサートは値上げにすべきである。</a:t>
            </a:r>
            <a:endParaRPr kumimoji="1" lang="ja-JP" altLang="en-US" dirty="0"/>
          </a:p>
        </p:txBody>
      </p:sp>
      <p:sp>
        <p:nvSpPr>
          <p:cNvPr id="4" name="スライド番号プレースホルダー 3"/>
          <p:cNvSpPr>
            <a:spLocks noGrp="1"/>
          </p:cNvSpPr>
          <p:nvPr>
            <p:ph type="sldNum" sz="quarter" idx="5"/>
          </p:nvPr>
        </p:nvSpPr>
        <p:spPr/>
        <p:txBody>
          <a:bodyPr/>
          <a:lstStyle/>
          <a:p>
            <a:fld id="{A0D56819-10E6-4D76-836F-A3C949BDDA34}" type="slidenum">
              <a:rPr kumimoji="1" lang="ja-JP" altLang="en-US" smtClean="0"/>
              <a:t>9</a:t>
            </a:fld>
            <a:endParaRPr kumimoji="1" lang="ja-JP" altLang="en-US"/>
          </a:p>
        </p:txBody>
      </p:sp>
    </p:spTree>
    <p:extLst>
      <p:ext uri="{BB962C8B-B14F-4D97-AF65-F5344CB8AC3E}">
        <p14:creationId xmlns:p14="http://schemas.microsoft.com/office/powerpoint/2010/main" val="703551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ウサギに亀のように走れといっても無理。</a:t>
            </a:r>
          </a:p>
        </p:txBody>
      </p:sp>
      <p:sp>
        <p:nvSpPr>
          <p:cNvPr id="4" name="スライド番号プレースホルダー 3"/>
          <p:cNvSpPr>
            <a:spLocks noGrp="1"/>
          </p:cNvSpPr>
          <p:nvPr>
            <p:ph type="sldNum" sz="quarter" idx="5"/>
          </p:nvPr>
        </p:nvSpPr>
        <p:spPr/>
        <p:txBody>
          <a:bodyPr/>
          <a:lstStyle/>
          <a:p>
            <a:fld id="{A0D56819-10E6-4D76-836F-A3C949BDDA34}" type="slidenum">
              <a:rPr kumimoji="1" lang="ja-JP" altLang="en-US" smtClean="0"/>
              <a:t>17</a:t>
            </a:fld>
            <a:endParaRPr kumimoji="1" lang="ja-JP" altLang="en-US"/>
          </a:p>
        </p:txBody>
      </p:sp>
    </p:spTree>
    <p:extLst>
      <p:ext uri="{BB962C8B-B14F-4D97-AF65-F5344CB8AC3E}">
        <p14:creationId xmlns:p14="http://schemas.microsoft.com/office/powerpoint/2010/main" val="3845949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金魚を</a:t>
            </a:r>
            <a:r>
              <a:rPr kumimoji="1" lang="en-US" altLang="ja-JP" dirty="0"/>
              <a:t>2</a:t>
            </a:r>
            <a:r>
              <a:rPr kumimoji="1" lang="ja-JP" altLang="en-US" dirty="0"/>
              <a:t>匹入れて飼っておくと、強い方が弱い方を殺してしまう。これは金魚ばかりでなく本能でやってしまうからだ。</a:t>
            </a:r>
          </a:p>
        </p:txBody>
      </p:sp>
      <p:sp>
        <p:nvSpPr>
          <p:cNvPr id="4" name="スライド番号プレースホルダー 3"/>
          <p:cNvSpPr>
            <a:spLocks noGrp="1"/>
          </p:cNvSpPr>
          <p:nvPr>
            <p:ph type="sldNum" sz="quarter" idx="5"/>
          </p:nvPr>
        </p:nvSpPr>
        <p:spPr/>
        <p:txBody>
          <a:bodyPr/>
          <a:lstStyle/>
          <a:p>
            <a:fld id="{A0D56819-10E6-4D76-836F-A3C949BDDA34}" type="slidenum">
              <a:rPr kumimoji="1" lang="ja-JP" altLang="en-US" smtClean="0"/>
              <a:t>18</a:t>
            </a:fld>
            <a:endParaRPr kumimoji="1" lang="ja-JP" altLang="en-US"/>
          </a:p>
        </p:txBody>
      </p:sp>
    </p:spTree>
    <p:extLst>
      <p:ext uri="{BB962C8B-B14F-4D97-AF65-F5344CB8AC3E}">
        <p14:creationId xmlns:p14="http://schemas.microsoft.com/office/powerpoint/2010/main" val="2023336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客の</a:t>
            </a:r>
            <a:r>
              <a:rPr kumimoji="1" lang="en-US" altLang="ja-JP" dirty="0"/>
              <a:t>10</a:t>
            </a:r>
            <a:r>
              <a:rPr kumimoji="1" lang="ja-JP" altLang="en-US" dirty="0"/>
              <a:t>個の数字のうち、</a:t>
            </a:r>
            <a:r>
              <a:rPr kumimoji="1" lang="en-US" altLang="ja-JP" dirty="0"/>
              <a:t>4</a:t>
            </a:r>
            <a:r>
              <a:rPr kumimoji="1" lang="ja-JP" altLang="en-US" dirty="0"/>
              <a:t>つだけ一致する組合せは、</a:t>
            </a:r>
            <a:r>
              <a:rPr kumimoji="1" lang="en-US" altLang="ja-JP" dirty="0"/>
              <a:t>10C4</a:t>
            </a:r>
            <a:r>
              <a:rPr kumimoji="1" lang="ja-JP" altLang="en-US" dirty="0"/>
              <a:t>通りある。そのそれぞれに対して、</a:t>
            </a:r>
            <a:r>
              <a:rPr kumimoji="1" lang="en-US" altLang="ja-JP" dirty="0"/>
              <a:t>70C16</a:t>
            </a:r>
            <a:r>
              <a:rPr kumimoji="1" lang="ja-JP" altLang="en-US"/>
              <a:t>通りの外れ数が引っ付く。</a:t>
            </a:r>
            <a:endParaRPr kumimoji="1" lang="ja-JP" altLang="en-US" dirty="0"/>
          </a:p>
        </p:txBody>
      </p:sp>
      <p:sp>
        <p:nvSpPr>
          <p:cNvPr id="4" name="スライド番号プレースホルダー 3"/>
          <p:cNvSpPr>
            <a:spLocks noGrp="1"/>
          </p:cNvSpPr>
          <p:nvPr>
            <p:ph type="sldNum" sz="quarter" idx="5"/>
          </p:nvPr>
        </p:nvSpPr>
        <p:spPr/>
        <p:txBody>
          <a:bodyPr/>
          <a:lstStyle/>
          <a:p>
            <a:fld id="{A0D56819-10E6-4D76-836F-A3C949BDDA34}" type="slidenum">
              <a:rPr kumimoji="1" lang="ja-JP" altLang="en-US" smtClean="0"/>
              <a:t>23</a:t>
            </a:fld>
            <a:endParaRPr kumimoji="1" lang="ja-JP" altLang="en-US"/>
          </a:p>
        </p:txBody>
      </p:sp>
    </p:spTree>
    <p:extLst>
      <p:ext uri="{BB962C8B-B14F-4D97-AF65-F5344CB8AC3E}">
        <p14:creationId xmlns:p14="http://schemas.microsoft.com/office/powerpoint/2010/main" val="90173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5509868D-D840-4C33-AF9E-D9AE57299CA7}" type="datetimeFigureOut">
              <a:rPr kumimoji="1" lang="ja-JP" altLang="en-US" smtClean="0"/>
              <a:pPr/>
              <a:t>2025/10/6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CB7DF4A-B8D0-4E60-A9BE-209B2686B196}"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509868D-D840-4C33-AF9E-D9AE57299CA7}" type="datetimeFigureOut">
              <a:rPr kumimoji="1" lang="ja-JP" altLang="en-US" smtClean="0"/>
              <a:pPr/>
              <a:t>2025/10/6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CB7DF4A-B8D0-4E60-A9BE-209B2686B196}"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509868D-D840-4C33-AF9E-D9AE57299CA7}" type="datetimeFigureOut">
              <a:rPr kumimoji="1" lang="ja-JP" altLang="en-US" smtClean="0"/>
              <a:pPr/>
              <a:t>2025/10/6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CB7DF4A-B8D0-4E60-A9BE-209B2686B196}"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509868D-D840-4C33-AF9E-D9AE57299CA7}" type="datetimeFigureOut">
              <a:rPr kumimoji="1" lang="ja-JP" altLang="en-US" smtClean="0"/>
              <a:pPr/>
              <a:t>2025/10/6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CB7DF4A-B8D0-4E60-A9BE-209B2686B196}"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5509868D-D840-4C33-AF9E-D9AE57299CA7}" type="datetimeFigureOut">
              <a:rPr kumimoji="1" lang="ja-JP" altLang="en-US" smtClean="0"/>
              <a:pPr/>
              <a:t>2025/10/6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CB7DF4A-B8D0-4E60-A9BE-209B2686B196}"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5509868D-D840-4C33-AF9E-D9AE57299CA7}" type="datetimeFigureOut">
              <a:rPr kumimoji="1" lang="ja-JP" altLang="en-US" smtClean="0"/>
              <a:pPr/>
              <a:t>2025/10/6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CB7DF4A-B8D0-4E60-A9BE-209B2686B196}"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5509868D-D840-4C33-AF9E-D9AE57299CA7}" type="datetimeFigureOut">
              <a:rPr kumimoji="1" lang="ja-JP" altLang="en-US" smtClean="0"/>
              <a:pPr/>
              <a:t>2025/10/6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CB7DF4A-B8D0-4E60-A9BE-209B2686B196}"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5509868D-D840-4C33-AF9E-D9AE57299CA7}" type="datetimeFigureOut">
              <a:rPr kumimoji="1" lang="ja-JP" altLang="en-US" smtClean="0"/>
              <a:pPr/>
              <a:t>2025/10/6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CB7DF4A-B8D0-4E60-A9BE-209B2686B196}"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509868D-D840-4C33-AF9E-D9AE57299CA7}" type="datetimeFigureOut">
              <a:rPr kumimoji="1" lang="ja-JP" altLang="en-US" smtClean="0"/>
              <a:pPr/>
              <a:t>2025/10/6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CB7DF4A-B8D0-4E60-A9BE-209B2686B196}"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509868D-D840-4C33-AF9E-D9AE57299CA7}" type="datetimeFigureOut">
              <a:rPr kumimoji="1" lang="ja-JP" altLang="en-US" smtClean="0"/>
              <a:pPr/>
              <a:t>2025/10/6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CB7DF4A-B8D0-4E60-A9BE-209B2686B196}"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509868D-D840-4C33-AF9E-D9AE57299CA7}" type="datetimeFigureOut">
              <a:rPr kumimoji="1" lang="ja-JP" altLang="en-US" smtClean="0"/>
              <a:pPr/>
              <a:t>2025/10/6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CB7DF4A-B8D0-4E60-A9BE-209B2686B196}"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09868D-D840-4C33-AF9E-D9AE57299CA7}" type="datetimeFigureOut">
              <a:rPr kumimoji="1" lang="ja-JP" altLang="en-US" smtClean="0"/>
              <a:pPr/>
              <a:t>2025/10/6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7DF4A-B8D0-4E60-A9BE-209B2686B196}"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oleObject" Target="../embeddings/oleObject6.bin"/><Relationship Id="rId4" Type="http://schemas.openxmlformats.org/officeDocument/2006/relationships/image" Target="../media/image12.wmf"/></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0.png"/><Relationship Id="rId12" Type="http://schemas.openxmlformats.org/officeDocument/2006/relationships/image" Target="../media/image23.pn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70.png"/><Relationship Id="rId11" Type="http://schemas.openxmlformats.org/officeDocument/2006/relationships/image" Target="../media/image22.png"/><Relationship Id="rId5" Type="http://schemas.openxmlformats.org/officeDocument/2006/relationships/image" Target="../media/image160.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214423"/>
            <a:ext cx="8101042" cy="3071834"/>
          </a:xfrm>
        </p:spPr>
        <p:txBody>
          <a:bodyPr>
            <a:normAutofit/>
          </a:bodyPr>
          <a:lstStyle/>
          <a:p>
            <a:r>
              <a:rPr lang="ja-JP" altLang="en-US"/>
              <a:t>確率と統計でものを考える</a:t>
            </a:r>
            <a:br>
              <a:rPr lang="en-US" altLang="ja-JP"/>
            </a:br>
            <a:r>
              <a:rPr lang="ja-JP" altLang="en-US"/>
              <a:t>第３章 「大数の法則」</a:t>
            </a:r>
            <a:br>
              <a:rPr lang="en-US" altLang="ja-JP"/>
            </a:br>
            <a:r>
              <a:rPr lang="ja-JP" altLang="en-US"/>
              <a:t>カジノが勝つ理由</a:t>
            </a:r>
            <a:br>
              <a:rPr lang="en-US" altLang="ja-JP"/>
            </a:br>
            <a:endParaRPr kumimoji="1" lang="ja-JP" altLang="en-US"/>
          </a:p>
        </p:txBody>
      </p:sp>
      <p:sp>
        <p:nvSpPr>
          <p:cNvPr id="3" name="サブタイトル 2"/>
          <p:cNvSpPr>
            <a:spLocks noGrp="1"/>
          </p:cNvSpPr>
          <p:nvPr>
            <p:ph type="subTitle" idx="1"/>
          </p:nvPr>
        </p:nvSpPr>
        <p:spPr>
          <a:xfrm>
            <a:off x="1071538" y="4005064"/>
            <a:ext cx="6858048" cy="2852936"/>
          </a:xfrm>
        </p:spPr>
        <p:txBody>
          <a:bodyPr>
            <a:normAutofit/>
          </a:bodyPr>
          <a:lstStyle/>
          <a:p>
            <a:r>
              <a:rPr kumimoji="1" lang="ja-JP" altLang="en-US">
                <a:solidFill>
                  <a:schemeClr val="tx1"/>
                </a:solidFill>
              </a:rPr>
              <a:t>教科書</a:t>
            </a:r>
            <a:endParaRPr kumimoji="1" lang="en-US" altLang="ja-JP">
              <a:solidFill>
                <a:schemeClr val="tx1"/>
              </a:solidFill>
            </a:endParaRPr>
          </a:p>
          <a:p>
            <a:r>
              <a:rPr lang="ja-JP" altLang="en-US">
                <a:solidFill>
                  <a:schemeClr val="tx1"/>
                </a:solidFill>
              </a:rPr>
              <a:t>運は数学にまかせなさい</a:t>
            </a:r>
            <a:endParaRPr lang="en-US" altLang="ja-JP">
              <a:solidFill>
                <a:schemeClr val="tx1"/>
              </a:solidFill>
            </a:endParaRPr>
          </a:p>
          <a:p>
            <a:r>
              <a:rPr kumimoji="1" lang="en-US" altLang="ja-JP">
                <a:solidFill>
                  <a:schemeClr val="tx1"/>
                </a:solidFill>
              </a:rPr>
              <a:t>Struck by Lightning</a:t>
            </a:r>
          </a:p>
          <a:p>
            <a:r>
              <a:rPr lang="en-US" altLang="ja-JP">
                <a:solidFill>
                  <a:schemeClr val="tx1"/>
                </a:solidFill>
              </a:rPr>
              <a:t>The Curious World of Probabilities</a:t>
            </a:r>
            <a:endParaRPr kumimoji="1" lang="ja-JP" altLang="en-US">
              <a:solidFill>
                <a:schemeClr val="tx1"/>
              </a:solidFill>
            </a:endParaRPr>
          </a:p>
        </p:txBody>
      </p:sp>
    </p:spTree>
    <p:extLst>
      <p:ext uri="{BB962C8B-B14F-4D97-AF65-F5344CB8AC3E}">
        <p14:creationId xmlns:p14="http://schemas.microsoft.com/office/powerpoint/2010/main" val="3573578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アメリカン・ルーレットとは</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453650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971600" y="5979135"/>
            <a:ext cx="4572000" cy="646331"/>
          </a:xfrm>
          <a:prstGeom prst="rect">
            <a:avLst/>
          </a:prstGeom>
        </p:spPr>
        <p:txBody>
          <a:bodyPr>
            <a:spAutoFit/>
          </a:bodyPr>
          <a:lstStyle/>
          <a:p>
            <a:r>
              <a:rPr lang="en-US" altLang="ja-JP"/>
              <a:t>http://www.h-eba.com/heba/casino/casino01.html</a:t>
            </a:r>
            <a:endParaRPr lang="ja-JP" altLang="en-US"/>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6457" y="1345300"/>
            <a:ext cx="2844824" cy="528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308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大数の法則（期待値の場合）</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600200"/>
                <a:ext cx="8229600" cy="4925143"/>
              </a:xfrm>
            </p:spPr>
            <p:txBody>
              <a:bodyPr/>
              <a:lstStyle/>
              <a:p>
                <a:r>
                  <a:rPr lang="ja-JP" altLang="en-US"/>
                  <a:t>同じ設定の賭けを数多く繰り返すとき，１回当たりの利益（損失）の平均は，賭け１回あたりの期待値に近づいてゆく．</a:t>
                </a:r>
                <a:endParaRPr lang="en-US" altLang="ja-JP"/>
              </a:p>
              <a:p>
                <a:r>
                  <a:rPr kumimoji="1" lang="ja-JP" altLang="en-US"/>
                  <a:t>ルーレットで赤か黒に賭けるとき，確率 </a:t>
                </a:r>
                <a:r>
                  <a:rPr kumimoji="1" lang="en-US" altLang="ja-JP"/>
                  <a:t>18/38 </a:t>
                </a:r>
                <a:r>
                  <a:rPr kumimoji="1" lang="ja-JP" altLang="en-US"/>
                  <a:t>で </a:t>
                </a:r>
                <a:r>
                  <a:rPr lang="en-US" altLang="ja-JP"/>
                  <a:t>$1 </a:t>
                </a:r>
                <a:r>
                  <a:rPr lang="ja-JP" altLang="en-US"/>
                  <a:t>を獲得し，</a:t>
                </a:r>
                <a:r>
                  <a:rPr lang="en-US" altLang="ja-JP"/>
                  <a:t>20/38 </a:t>
                </a:r>
                <a:r>
                  <a:rPr lang="ja-JP" altLang="en-US"/>
                  <a:t>で </a:t>
                </a:r>
                <a:r>
                  <a:rPr lang="en-US" altLang="ja-JP"/>
                  <a:t>$1 </a:t>
                </a:r>
                <a:r>
                  <a:rPr lang="ja-JP" altLang="en-US"/>
                  <a:t>を失う．このときの期待値は，</a:t>
                </a:r>
                <a:endParaRPr lang="en-US" altLang="ja-JP"/>
              </a:p>
              <a:p>
                <a:pPr marL="0" indent="0">
                  <a:buNone/>
                </a:pPr>
                <a14:m>
                  <m:oMathPara xmlns:m="http://schemas.openxmlformats.org/officeDocument/2006/math">
                    <m:oMathParaPr>
                      <m:jc m:val="centerGroup"/>
                    </m:oMathParaPr>
                    <m:oMath xmlns:m="http://schemas.openxmlformats.org/officeDocument/2006/math">
                      <m:r>
                        <a:rPr lang="en-US" altLang="ja-JP" b="0" i="1" smtClean="0">
                          <a:latin typeface="Cambria Math"/>
                        </a:rPr>
                        <m:t>1</m:t>
                      </m:r>
                      <m:r>
                        <a:rPr lang="en-US" altLang="ja-JP" b="0" i="1" smtClean="0">
                          <a:latin typeface="Cambria Math"/>
                          <a:ea typeface="Cambria Math"/>
                        </a:rPr>
                        <m:t>×</m:t>
                      </m:r>
                      <m:f>
                        <m:fPr>
                          <m:ctrlPr>
                            <a:rPr lang="en-US" altLang="ja-JP" b="0" i="1" smtClean="0">
                              <a:latin typeface="Cambria Math" panose="02040503050406030204" pitchFamily="18" charset="0"/>
                              <a:ea typeface="Cambria Math"/>
                            </a:rPr>
                          </m:ctrlPr>
                        </m:fPr>
                        <m:num>
                          <m:r>
                            <a:rPr lang="en-US" altLang="ja-JP" b="0" i="1" smtClean="0">
                              <a:latin typeface="Cambria Math"/>
                              <a:ea typeface="Cambria Math"/>
                            </a:rPr>
                            <m:t>18</m:t>
                          </m:r>
                        </m:num>
                        <m:den>
                          <m:r>
                            <a:rPr lang="en-US" altLang="ja-JP" b="0" i="1" smtClean="0">
                              <a:latin typeface="Cambria Math"/>
                              <a:ea typeface="Cambria Math"/>
                            </a:rPr>
                            <m:t>38</m:t>
                          </m:r>
                        </m:den>
                      </m:f>
                      <m:r>
                        <a:rPr lang="en-US" altLang="ja-JP" b="0" i="1" smtClean="0">
                          <a:latin typeface="Cambria Math"/>
                          <a:ea typeface="Cambria Math"/>
                        </a:rPr>
                        <m:t>+</m:t>
                      </m:r>
                      <m:d>
                        <m:dPr>
                          <m:ctrlPr>
                            <a:rPr lang="en-US" altLang="ja-JP" b="0" i="1" smtClean="0">
                              <a:latin typeface="Cambria Math" panose="02040503050406030204" pitchFamily="18" charset="0"/>
                              <a:ea typeface="Cambria Math"/>
                            </a:rPr>
                          </m:ctrlPr>
                        </m:dPr>
                        <m:e>
                          <m:r>
                            <a:rPr lang="en-US" altLang="ja-JP" b="0" i="1" smtClean="0">
                              <a:latin typeface="Cambria Math"/>
                              <a:ea typeface="Cambria Math"/>
                            </a:rPr>
                            <m:t>−1</m:t>
                          </m:r>
                        </m:e>
                      </m:d>
                      <m:r>
                        <a:rPr lang="en-US" altLang="ja-JP" b="0" i="1" smtClean="0">
                          <a:latin typeface="Cambria Math"/>
                          <a:ea typeface="Cambria Math"/>
                        </a:rPr>
                        <m:t>×</m:t>
                      </m:r>
                      <m:f>
                        <m:fPr>
                          <m:ctrlPr>
                            <a:rPr lang="en-US" altLang="ja-JP" b="0" i="1" smtClean="0">
                              <a:latin typeface="Cambria Math" panose="02040503050406030204" pitchFamily="18" charset="0"/>
                              <a:ea typeface="Cambria Math"/>
                            </a:rPr>
                          </m:ctrlPr>
                        </m:fPr>
                        <m:num>
                          <m:r>
                            <a:rPr lang="en-US" altLang="ja-JP" b="0" i="1" smtClean="0">
                              <a:latin typeface="Cambria Math"/>
                              <a:ea typeface="Cambria Math"/>
                            </a:rPr>
                            <m:t>20</m:t>
                          </m:r>
                        </m:num>
                        <m:den>
                          <m:r>
                            <a:rPr lang="en-US" altLang="ja-JP" b="0" i="1" smtClean="0">
                              <a:latin typeface="Cambria Math"/>
                              <a:ea typeface="Cambria Math"/>
                            </a:rPr>
                            <m:t>38</m:t>
                          </m:r>
                        </m:den>
                      </m:f>
                      <m:r>
                        <a:rPr lang="en-US" altLang="ja-JP" b="0" i="1" smtClean="0">
                          <a:latin typeface="Cambria Math"/>
                          <a:ea typeface="Cambria Math"/>
                        </a:rPr>
                        <m:t>=−</m:t>
                      </m:r>
                      <m:f>
                        <m:fPr>
                          <m:ctrlPr>
                            <a:rPr lang="en-US" altLang="ja-JP" b="0" i="1" smtClean="0">
                              <a:latin typeface="Cambria Math" panose="02040503050406030204" pitchFamily="18" charset="0"/>
                              <a:ea typeface="Cambria Math"/>
                            </a:rPr>
                          </m:ctrlPr>
                        </m:fPr>
                        <m:num>
                          <m:r>
                            <a:rPr lang="en-US" altLang="ja-JP" b="0" i="1" smtClean="0">
                              <a:latin typeface="Cambria Math"/>
                              <a:ea typeface="Cambria Math"/>
                            </a:rPr>
                            <m:t>2</m:t>
                          </m:r>
                        </m:num>
                        <m:den>
                          <m:r>
                            <a:rPr lang="en-US" altLang="ja-JP" b="0" i="1" smtClean="0">
                              <a:latin typeface="Cambria Math"/>
                              <a:ea typeface="Cambria Math"/>
                            </a:rPr>
                            <m:t>38</m:t>
                          </m:r>
                        </m:den>
                      </m:f>
                      <m:r>
                        <a:rPr lang="en-US" altLang="ja-JP" b="0" i="1" smtClean="0">
                          <a:latin typeface="Cambria Math"/>
                          <a:ea typeface="Cambria Math"/>
                        </a:rPr>
                        <m:t>=−0.0526 </m:t>
                      </m:r>
                    </m:oMath>
                  </m:oMathPara>
                </a14:m>
                <a:endParaRPr lang="en-US" altLang="ja-JP"/>
              </a:p>
              <a:p>
                <a:r>
                  <a:rPr lang="ja-JP" altLang="en-US"/>
                  <a:t>である．</a:t>
                </a:r>
                <a:endParaRPr lang="en-US" altLang="ja-JP"/>
              </a:p>
              <a:p>
                <a:endParaRPr lang="en-US" altLang="ja-JP"/>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600200"/>
                <a:ext cx="8229600" cy="4925143"/>
              </a:xfrm>
              <a:blipFill rotWithShape="1">
                <a:blip r:embed="rId2"/>
                <a:stretch>
                  <a:fillRect l="-1630" t="-1611" r="-20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05112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ギャンブラーの破産問題</a:t>
            </a:r>
            <a:br>
              <a:rPr kumimoji="1" lang="en-US" altLang="ja-JP"/>
            </a:br>
            <a:r>
              <a:rPr lang="ja-JP" altLang="en-US" sz="4000"/>
              <a:t>（ルーレットの赤黒を例にとる）</a:t>
            </a:r>
            <a:endParaRPr kumimoji="1" lang="ja-JP" altLang="en-US" sz="4000"/>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a:xfrm>
                <a:off x="179512" y="1556791"/>
                <a:ext cx="8856984" cy="4856443"/>
              </a:xfrm>
            </p:spPr>
            <p:txBody>
              <a:bodyPr>
                <a:normAutofit fontScale="92500" lnSpcReduction="10000"/>
              </a:bodyPr>
              <a:lstStyle/>
              <a:p>
                <a:r>
                  <a:rPr lang="ja-JP" altLang="en-US" dirty="0"/>
                  <a:t>ギャンブラー </a:t>
                </a:r>
                <a:r>
                  <a:rPr lang="en-US" altLang="ja-JP" dirty="0"/>
                  <a:t>A </a:t>
                </a:r>
                <a:r>
                  <a:rPr lang="ja-JP" altLang="en-US" dirty="0"/>
                  <a:t>が </a:t>
                </a:r>
                <a:r>
                  <a:rPr lang="en-US" altLang="ja-JP" dirty="0"/>
                  <a:t>$1000 </a:t>
                </a:r>
                <a:r>
                  <a:rPr lang="ja-JP" altLang="en-US" dirty="0"/>
                  <a:t>の元手から始めて、ルーレットの赤あるいは黒に 、一回につき</a:t>
                </a:r>
                <a:r>
                  <a:rPr lang="en-US" altLang="ja-JP" dirty="0"/>
                  <a:t>$10 </a:t>
                </a:r>
                <a:r>
                  <a:rPr lang="ja-JP" altLang="en-US" dirty="0"/>
                  <a:t>ずつ賭け続けるとしよう。</a:t>
                </a:r>
                <a:endParaRPr lang="en-US" altLang="ja-JP" dirty="0"/>
              </a:p>
              <a:p>
                <a:r>
                  <a:rPr lang="ja-JP" altLang="en-US" dirty="0"/>
                  <a:t>彼が破産することなく、持ち金が </a:t>
                </a:r>
                <a:r>
                  <a:rPr lang="en-US" altLang="ja-JP" dirty="0"/>
                  <a:t>2</a:t>
                </a:r>
                <a:r>
                  <a:rPr lang="ja-JP" altLang="en-US" dirty="0"/>
                  <a:t> 倍になる確率はいくらだろうか？</a:t>
                </a:r>
                <a:endParaRPr lang="en-US" altLang="ja-JP" dirty="0"/>
              </a:p>
              <a:p>
                <a:r>
                  <a:rPr lang="ja-JP" altLang="en-US" dirty="0"/>
                  <a:t>これには公式があって、２倍になる確率は、</a:t>
                </a:r>
                <a:endParaRPr lang="en-US" altLang="ja-JP" sz="2800" i="1" dirty="0">
                  <a:latin typeface="Cambria Math" panose="02040503050406030204" pitchFamily="18" charset="0"/>
                </a:endParaRPr>
              </a:p>
              <a:p>
                <a14:m>
                  <m:oMath xmlns:m="http://schemas.openxmlformats.org/officeDocument/2006/math">
                    <m:sSub>
                      <m:sSubPr>
                        <m:ctrlPr>
                          <a:rPr lang="en-US" altLang="ja-JP" sz="2800" i="1" smtClean="0">
                            <a:latin typeface="Cambria Math" panose="02040503050406030204" pitchFamily="18" charset="0"/>
                          </a:rPr>
                        </m:ctrlPr>
                      </m:sSubPr>
                      <m:e>
                        <m:r>
                          <a:rPr lang="en-US" altLang="ja-JP" sz="2800" b="0" i="1" smtClean="0">
                            <a:latin typeface="Cambria Math"/>
                          </a:rPr>
                          <m:t>𝑝</m:t>
                        </m:r>
                      </m:e>
                      <m:sub>
                        <m:r>
                          <a:rPr lang="en-US" altLang="ja-JP" sz="2800" b="0" i="1" smtClean="0">
                            <a:latin typeface="Cambria Math"/>
                          </a:rPr>
                          <m:t>𝑎</m:t>
                        </m:r>
                      </m:sub>
                    </m:sSub>
                    <m:r>
                      <a:rPr lang="en-US" altLang="ja-JP" sz="2800" b="0" i="1" smtClean="0">
                        <a:latin typeface="Cambria Math"/>
                      </a:rPr>
                      <m:t>=</m:t>
                    </m:r>
                    <m:r>
                      <a:rPr lang="en-US" altLang="ja-JP" sz="2800" b="0" i="1" smtClean="0">
                        <a:latin typeface="Cambria Math"/>
                      </a:rPr>
                      <m:t>𝑣</m:t>
                    </m:r>
                    <m:d>
                      <m:dPr>
                        <m:ctrlPr>
                          <a:rPr lang="en-US" altLang="ja-JP" sz="2800" b="0" i="1" smtClean="0">
                            <a:latin typeface="Cambria Math" panose="02040503050406030204" pitchFamily="18" charset="0"/>
                          </a:rPr>
                        </m:ctrlPr>
                      </m:dPr>
                      <m:e>
                        <m:r>
                          <a:rPr lang="en-US" altLang="ja-JP" sz="2800" b="0" i="1" smtClean="0">
                            <a:latin typeface="Cambria Math"/>
                          </a:rPr>
                          <m:t>100</m:t>
                        </m:r>
                      </m:e>
                    </m:d>
                    <m:r>
                      <a:rPr lang="en-US" altLang="ja-JP" sz="2800" b="0" i="1" smtClean="0">
                        <a:latin typeface="Cambria Math"/>
                      </a:rPr>
                      <m:t>=</m:t>
                    </m:r>
                    <m:f>
                      <m:fPr>
                        <m:ctrlPr>
                          <a:rPr lang="en-US" altLang="ja-JP" sz="2800" b="0" i="1" smtClean="0">
                            <a:latin typeface="Cambria Math" panose="02040503050406030204" pitchFamily="18" charset="0"/>
                          </a:rPr>
                        </m:ctrlPr>
                      </m:fPr>
                      <m:num>
                        <m:r>
                          <a:rPr lang="en-US" altLang="ja-JP" sz="2800" b="0" i="1" smtClean="0">
                            <a:latin typeface="Cambria Math"/>
                          </a:rPr>
                          <m:t>1−</m:t>
                        </m:r>
                        <m:sSup>
                          <m:sSupPr>
                            <m:ctrlPr>
                              <a:rPr lang="en-US" altLang="ja-JP" sz="2800" b="0" i="1" smtClean="0">
                                <a:latin typeface="Cambria Math" panose="02040503050406030204" pitchFamily="18" charset="0"/>
                              </a:rPr>
                            </m:ctrlPr>
                          </m:sSupPr>
                          <m:e>
                            <m:d>
                              <m:dPr>
                                <m:ctrlPr>
                                  <a:rPr lang="en-US" altLang="ja-JP" sz="2800" b="0" i="1" smtClean="0">
                                    <a:latin typeface="Cambria Math" panose="02040503050406030204" pitchFamily="18" charset="0"/>
                                  </a:rPr>
                                </m:ctrlPr>
                              </m:dPr>
                              <m:e>
                                <m:r>
                                  <a:rPr lang="en-US" altLang="ja-JP" sz="2800" b="0" i="1" smtClean="0">
                                    <a:latin typeface="Cambria Math"/>
                                  </a:rPr>
                                  <m:t>20/18</m:t>
                                </m:r>
                              </m:e>
                            </m:d>
                          </m:e>
                          <m:sup>
                            <m:r>
                              <a:rPr lang="en-US" altLang="ja-JP" sz="2800" b="0" i="1" smtClean="0">
                                <a:latin typeface="Cambria Math"/>
                              </a:rPr>
                              <m:t>100</m:t>
                            </m:r>
                          </m:sup>
                        </m:sSup>
                      </m:num>
                      <m:den>
                        <m:r>
                          <a:rPr lang="en-US" altLang="ja-JP" sz="2800" b="0" i="1" smtClean="0">
                            <a:latin typeface="Cambria Math"/>
                          </a:rPr>
                          <m:t>1−</m:t>
                        </m:r>
                        <m:sSup>
                          <m:sSupPr>
                            <m:ctrlPr>
                              <a:rPr lang="en-US" altLang="ja-JP" sz="2800" b="0" i="1" smtClean="0">
                                <a:latin typeface="Cambria Math" panose="02040503050406030204" pitchFamily="18" charset="0"/>
                              </a:rPr>
                            </m:ctrlPr>
                          </m:sSupPr>
                          <m:e>
                            <m:d>
                              <m:dPr>
                                <m:ctrlPr>
                                  <a:rPr lang="en-US" altLang="ja-JP" sz="2800" b="0" i="1" smtClean="0">
                                    <a:latin typeface="Cambria Math" panose="02040503050406030204" pitchFamily="18" charset="0"/>
                                  </a:rPr>
                                </m:ctrlPr>
                              </m:dPr>
                              <m:e>
                                <m:r>
                                  <a:rPr lang="en-US" altLang="ja-JP" sz="2800" b="0" i="1" smtClean="0">
                                    <a:latin typeface="Cambria Math"/>
                                  </a:rPr>
                                  <m:t>20/18</m:t>
                                </m:r>
                              </m:e>
                            </m:d>
                          </m:e>
                          <m:sup>
                            <m:r>
                              <a:rPr lang="en-US" altLang="ja-JP" sz="2800" b="0" i="1" smtClean="0">
                                <a:latin typeface="Cambria Math"/>
                              </a:rPr>
                              <m:t>200</m:t>
                            </m:r>
                          </m:sup>
                        </m:sSup>
                      </m:den>
                    </m:f>
                    <m:r>
                      <a:rPr lang="en-US" altLang="ja-JP" sz="2800" b="0" i="0" smtClean="0">
                        <a:latin typeface="Cambria Math"/>
                      </a:rPr>
                      <m:t>=0</m:t>
                    </m:r>
                  </m:oMath>
                </a14:m>
                <a:r>
                  <a:rPr lang="en-US" altLang="ja-JP" sz="2800" dirty="0"/>
                  <a:t>.</a:t>
                </a:r>
                <a14:m>
                  <m:oMath xmlns:m="http://schemas.openxmlformats.org/officeDocument/2006/math">
                    <m:r>
                      <a:rPr lang="en-US" altLang="ja-JP" sz="2800" i="1" dirty="0" smtClean="0">
                        <a:latin typeface="Cambria Math"/>
                      </a:rPr>
                      <m:t>00002656</m:t>
                    </m:r>
                    <m:r>
                      <a:rPr lang="en-US" altLang="ja-JP" sz="2800" b="0" i="1" dirty="0" smtClean="0">
                        <a:latin typeface="Cambria Math"/>
                        <a:ea typeface="Cambria Math"/>
                      </a:rPr>
                      <m:t>≃</m:t>
                    </m:r>
                    <m:f>
                      <m:fPr>
                        <m:ctrlPr>
                          <a:rPr lang="en-US" altLang="ja-JP" sz="2800" b="0" i="1" dirty="0" smtClean="0">
                            <a:latin typeface="Cambria Math" panose="02040503050406030204" pitchFamily="18" charset="0"/>
                          </a:rPr>
                        </m:ctrlPr>
                      </m:fPr>
                      <m:num>
                        <m:r>
                          <a:rPr lang="en-US" altLang="ja-JP" sz="2800" b="0" i="1" dirty="0" smtClean="0">
                            <a:latin typeface="Cambria Math"/>
                          </a:rPr>
                          <m:t>1</m:t>
                        </m:r>
                      </m:num>
                      <m:den>
                        <m:r>
                          <a:rPr lang="en-US" altLang="ja-JP" sz="2800" i="1" dirty="0">
                            <a:latin typeface="Cambria Math"/>
                          </a:rPr>
                          <m:t>376</m:t>
                        </m:r>
                        <m:r>
                          <a:rPr lang="en-US" altLang="ja-JP" sz="2800" b="0" i="1" dirty="0" smtClean="0">
                            <a:latin typeface="Cambria Math"/>
                          </a:rPr>
                          <m:t>50</m:t>
                        </m:r>
                        <m:r>
                          <a:rPr lang="en-US" altLang="ja-JP" sz="2800" i="1" dirty="0">
                            <a:latin typeface="Cambria Math"/>
                          </a:rPr>
                          <m:t> </m:t>
                        </m:r>
                      </m:den>
                    </m:f>
                  </m:oMath>
                </a14:m>
                <a:endParaRPr lang="en-US" altLang="ja-JP" dirty="0"/>
              </a:p>
              <a:p>
                <a:r>
                  <a:rPr lang="ja-JP" altLang="en-US" dirty="0"/>
                  <a:t>これなら、</a:t>
                </a:r>
                <a:r>
                  <a:rPr lang="en-US" altLang="ja-JP" dirty="0"/>
                  <a:t>$1000</a:t>
                </a:r>
                <a:r>
                  <a:rPr lang="ja-JP" altLang="en-US" dirty="0"/>
                  <a:t>をすべてを一度に賭けて勝負すべきである。す</a:t>
                </a:r>
                <a14:m>
                  <m:oMath xmlns:m="http://schemas.openxmlformats.org/officeDocument/2006/math">
                    <m:r>
                      <a:rPr lang="ja-JP" altLang="en-US" i="1" smtClean="0">
                        <a:latin typeface="Cambria Math" panose="02040503050406030204" pitchFamily="18" charset="0"/>
                      </a:rPr>
                      <m:t>ると</m:t>
                    </m:r>
                    <m:r>
                      <a:rPr lang="ja-JP" altLang="en-US" i="1">
                        <a:latin typeface="Cambria Math" panose="02040503050406030204" pitchFamily="18" charset="0"/>
                      </a:rPr>
                      <m:t>確率</m:t>
                    </m:r>
                    <m:f>
                      <m:fPr>
                        <m:ctrlPr>
                          <a:rPr lang="en-US" altLang="ja-JP" i="1" smtClean="0">
                            <a:latin typeface="Cambria Math" panose="02040503050406030204" pitchFamily="18" charset="0"/>
                          </a:rPr>
                        </m:ctrlPr>
                      </m:fPr>
                      <m:num>
                        <m:r>
                          <a:rPr lang="en-US" altLang="ja-JP" i="1">
                            <a:latin typeface="Cambria Math" panose="02040503050406030204" pitchFamily="18" charset="0"/>
                          </a:rPr>
                          <m:t>18</m:t>
                        </m:r>
                      </m:num>
                      <m:den>
                        <m:r>
                          <a:rPr lang="en-US" altLang="ja-JP" i="1">
                            <a:latin typeface="Cambria Math" panose="02040503050406030204" pitchFamily="18" charset="0"/>
                          </a:rPr>
                          <m:t>38</m:t>
                        </m:r>
                      </m:den>
                    </m:f>
                  </m:oMath>
                </a14:m>
                <a:r>
                  <a:rPr lang="en-US" altLang="ja-JP" dirty="0"/>
                  <a:t> </a:t>
                </a:r>
                <a:r>
                  <a:rPr lang="ja-JP" altLang="en-US" dirty="0"/>
                  <a:t>で</a:t>
                </a:r>
                <a:r>
                  <a:rPr lang="en-US" altLang="ja-JP" dirty="0"/>
                  <a:t>$2000</a:t>
                </a:r>
                <a:r>
                  <a:rPr lang="ja-JP" altLang="en-US" dirty="0"/>
                  <a:t>を獲得できる。</a:t>
                </a:r>
                <a:endParaRPr lang="en-US" altLang="ja-JP" dirty="0"/>
              </a:p>
              <a:p>
                <a:endParaRPr lang="en-US" altLang="ja-JP"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xfrm>
                <a:off x="179512" y="1556791"/>
                <a:ext cx="8856984" cy="4856443"/>
              </a:xfrm>
              <a:blipFill>
                <a:blip r:embed="rId2"/>
                <a:stretch>
                  <a:fillRect l="-1376" t="-3137"/>
                </a:stretch>
              </a:blipFill>
            </p:spPr>
            <p:txBody>
              <a:bodyPr/>
              <a:lstStyle/>
              <a:p>
                <a:r>
                  <a:rPr lang="ja-JP" altLang="en-US">
                    <a:noFill/>
                  </a:rPr>
                  <a:t> </a:t>
                </a:r>
              </a:p>
            </p:txBody>
          </p:sp>
        </mc:Fallback>
      </mc:AlternateContent>
      <p:sp>
        <p:nvSpPr>
          <p:cNvPr id="5" name="テキスト ボックス 4"/>
          <p:cNvSpPr txBox="1"/>
          <p:nvPr/>
        </p:nvSpPr>
        <p:spPr>
          <a:xfrm>
            <a:off x="5580112" y="6413235"/>
            <a:ext cx="3168352" cy="369332"/>
          </a:xfrm>
          <a:prstGeom prst="rect">
            <a:avLst/>
          </a:prstGeom>
          <a:noFill/>
        </p:spPr>
        <p:txBody>
          <a:bodyPr wrap="square" rtlCol="0">
            <a:spAutoFit/>
          </a:bodyPr>
          <a:lstStyle/>
          <a:p>
            <a:r>
              <a:rPr lang="ja-JP" altLang="en-US" b="1">
                <a:solidFill>
                  <a:schemeClr val="tx2">
                    <a:lumMod val="40000"/>
                    <a:lumOff val="60000"/>
                  </a:schemeClr>
                </a:solidFill>
              </a:rPr>
              <a:t>ギャンブラーの破滅問題</a:t>
            </a:r>
            <a:r>
              <a:rPr lang="en-US" altLang="ja-JP" b="1">
                <a:solidFill>
                  <a:schemeClr val="tx2">
                    <a:lumMod val="40000"/>
                    <a:lumOff val="60000"/>
                  </a:schemeClr>
                </a:solidFill>
              </a:rPr>
              <a:t>.</a:t>
            </a:r>
            <a:r>
              <a:rPr lang="en-US" altLang="ja-JP" b="1" err="1">
                <a:solidFill>
                  <a:schemeClr val="tx2">
                    <a:lumMod val="40000"/>
                    <a:lumOff val="60000"/>
                  </a:schemeClr>
                </a:solidFill>
              </a:rPr>
              <a:t>xlsx</a:t>
            </a:r>
            <a:endParaRPr kumimoji="1" lang="ja-JP" altLang="en-US" b="1">
              <a:solidFill>
                <a:schemeClr val="tx2">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より一般的には（公式）</a:t>
            </a:r>
          </a:p>
        </p:txBody>
      </p:sp>
      <mc:AlternateContent xmlns:mc="http://schemas.openxmlformats.org/markup-compatibility/2006" xmlns:a14="http://schemas.microsoft.com/office/drawing/2010/main">
        <mc:Choice Requires="a14">
          <p:sp>
            <p:nvSpPr>
              <p:cNvPr id="5" name="コンテンツ プレースホルダ 2"/>
              <p:cNvSpPr txBox="1">
                <a:spLocks/>
              </p:cNvSpPr>
              <p:nvPr/>
            </p:nvSpPr>
            <p:spPr>
              <a:xfrm>
                <a:off x="179512" y="1556792"/>
                <a:ext cx="8712968" cy="316835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a:t>ギャンブラーが </a:t>
                </a:r>
                <a14:m>
                  <m:oMath xmlns:m="http://schemas.openxmlformats.org/officeDocument/2006/math">
                    <m:r>
                      <a:rPr lang="en-US" altLang="ja-JP" b="0" i="1" smtClean="0">
                        <a:latin typeface="Cambria Math"/>
                      </a:rPr>
                      <m:t>$</m:t>
                    </m:r>
                    <m:r>
                      <a:rPr lang="en-US" altLang="ja-JP" b="0" i="1" smtClean="0">
                        <a:latin typeface="Cambria Math"/>
                      </a:rPr>
                      <m:t>𝑚</m:t>
                    </m:r>
                  </m:oMath>
                </a14:m>
                <a:r>
                  <a:rPr lang="en-US" altLang="ja-JP"/>
                  <a:t> </a:t>
                </a:r>
                <a:r>
                  <a:rPr lang="ja-JP" altLang="en-US"/>
                  <a:t>を元手に，</a:t>
                </a:r>
                <a14:m>
                  <m:oMath xmlns:m="http://schemas.openxmlformats.org/officeDocument/2006/math">
                    <m:r>
                      <a:rPr lang="en-US" altLang="ja-JP" b="0" i="1" smtClean="0">
                        <a:latin typeface="Cambria Math"/>
                      </a:rPr>
                      <m:t>$</m:t>
                    </m:r>
                    <m:r>
                      <a:rPr lang="en-US" altLang="ja-JP" b="0" i="1" smtClean="0">
                        <a:latin typeface="Cambria Math"/>
                      </a:rPr>
                      <m:t>𝑚</m:t>
                    </m:r>
                    <m:r>
                      <a:rPr lang="en-US" altLang="ja-JP" b="0" i="1" smtClean="0">
                        <a:latin typeface="Cambria Math"/>
                      </a:rPr>
                      <m:t>+</m:t>
                    </m:r>
                    <m:r>
                      <a:rPr lang="en-US" altLang="ja-JP" b="0" i="1" smtClean="0">
                        <a:latin typeface="Cambria Math"/>
                      </a:rPr>
                      <m:t>𝑛</m:t>
                    </m:r>
                    <m:r>
                      <a:rPr lang="en-US" altLang="ja-JP" b="0" i="1" smtClean="0">
                        <a:latin typeface="Cambria Math"/>
                      </a:rPr>
                      <m:t> </m:t>
                    </m:r>
                  </m:oMath>
                </a14:m>
                <a:r>
                  <a:rPr lang="en-US" altLang="ja-JP"/>
                  <a:t> </a:t>
                </a:r>
                <a:r>
                  <a:rPr lang="ja-JP" altLang="en-US"/>
                  <a:t>になるまで賭けを続ける．</a:t>
                </a:r>
                <a:endParaRPr lang="en-US" altLang="ja-JP"/>
              </a:p>
              <a:p>
                <a:r>
                  <a:rPr lang="ja-JP" altLang="en-US"/>
                  <a:t>賭けは勝率 </a:t>
                </a:r>
                <a14:m>
                  <m:oMath xmlns:m="http://schemas.openxmlformats.org/officeDocument/2006/math">
                    <m:r>
                      <m:rPr>
                        <m:sty m:val="p"/>
                      </m:rPr>
                      <a:rPr lang="el-GR" altLang="ja-JP" b="0" i="1" smtClean="0">
                        <a:latin typeface="Cambria Math"/>
                        <a:ea typeface="Cambria Math"/>
                      </a:rPr>
                      <m:t>α</m:t>
                    </m:r>
                    <m:r>
                      <a:rPr lang="en-US" altLang="ja-JP" b="0" i="1" smtClean="0">
                        <a:latin typeface="Cambria Math"/>
                      </a:rPr>
                      <m:t> </m:t>
                    </m:r>
                  </m:oMath>
                </a14:m>
                <a:r>
                  <a:rPr lang="ja-JP" altLang="en-US"/>
                  <a:t>で，勝てば </a:t>
                </a:r>
                <a:r>
                  <a:rPr lang="en-US" altLang="ja-JP"/>
                  <a:t>$1 </a:t>
                </a:r>
                <a:r>
                  <a:rPr lang="ja-JP" altLang="en-US"/>
                  <a:t>を獲得し，負ける確率は </a:t>
                </a:r>
                <a14:m>
                  <m:oMath xmlns:m="http://schemas.openxmlformats.org/officeDocument/2006/math">
                    <m:r>
                      <a:rPr lang="ja-JP" altLang="en-US" i="1" smtClean="0">
                        <a:latin typeface="Cambria Math"/>
                      </a:rPr>
                      <m:t>𝛽</m:t>
                    </m:r>
                    <m:r>
                      <a:rPr lang="en-US" altLang="ja-JP" b="0" i="1" smtClean="0">
                        <a:latin typeface="Cambria Math"/>
                      </a:rPr>
                      <m:t>=1−</m:t>
                    </m:r>
                    <m:r>
                      <a:rPr lang="ja-JP" altLang="en-US" b="0" i="1" smtClean="0">
                        <a:latin typeface="Cambria Math"/>
                      </a:rPr>
                      <m:t>𝛼</m:t>
                    </m:r>
                  </m:oMath>
                </a14:m>
                <a:r>
                  <a:rPr lang="ja-JP" altLang="en-US"/>
                  <a:t> で </a:t>
                </a:r>
                <a:r>
                  <a:rPr lang="en-US" altLang="ja-JP"/>
                  <a:t>$1 </a:t>
                </a:r>
                <a:r>
                  <a:rPr lang="ja-JP" altLang="en-US"/>
                  <a:t> を失う</a:t>
                </a:r>
                <a14:m>
                  <m:oMath xmlns:m="http://schemas.openxmlformats.org/officeDocument/2006/math">
                    <m:r>
                      <a:rPr lang="en-US" altLang="ja-JP" b="0" i="0" smtClean="0">
                        <a:latin typeface="Cambria Math"/>
                        <a:ea typeface="Cambria Math"/>
                      </a:rPr>
                      <m:t>.</m:t>
                    </m:r>
                  </m:oMath>
                </a14:m>
                <a:endParaRPr lang="en-US" altLang="ja-JP" b="0" i="0">
                  <a:latin typeface="Cambria Math"/>
                  <a:ea typeface="Cambria Math"/>
                </a:endParaRPr>
              </a:p>
              <a:p>
                <a14:m>
                  <m:oMath xmlns:m="http://schemas.openxmlformats.org/officeDocument/2006/math">
                    <m:r>
                      <a:rPr lang="en-US" altLang="ja-JP" b="0" i="1" smtClean="0">
                        <a:latin typeface="Cambria Math"/>
                        <a:ea typeface="Cambria Math"/>
                      </a:rPr>
                      <m:t> </m:t>
                    </m:r>
                  </m:oMath>
                </a14:m>
                <a:r>
                  <a:rPr lang="ja-JP" altLang="en-US"/>
                  <a:t>このとき，破産する前に持ち金が </a:t>
                </a:r>
                <a14:m>
                  <m:oMath xmlns:m="http://schemas.openxmlformats.org/officeDocument/2006/math">
                    <m:r>
                      <a:rPr lang="en-US" altLang="ja-JP" i="1" dirty="0" smtClean="0">
                        <a:latin typeface="Cambria Math"/>
                      </a:rPr>
                      <m:t>$</m:t>
                    </m:r>
                    <m:r>
                      <a:rPr lang="en-US" altLang="ja-JP" b="0" i="1" dirty="0" smtClean="0">
                        <a:latin typeface="Cambria Math"/>
                      </a:rPr>
                      <m:t>(</m:t>
                    </m:r>
                    <m:r>
                      <a:rPr lang="en-US" altLang="ja-JP" b="0" i="1" dirty="0" smtClean="0">
                        <a:latin typeface="Cambria Math"/>
                      </a:rPr>
                      <m:t>𝑚</m:t>
                    </m:r>
                    <m:r>
                      <a:rPr lang="en-US" altLang="ja-JP" b="0" i="1" dirty="0" smtClean="0">
                        <a:latin typeface="Cambria Math"/>
                      </a:rPr>
                      <m:t>+</m:t>
                    </m:r>
                    <m:r>
                      <a:rPr lang="en-US" altLang="ja-JP" i="1" dirty="0" smtClean="0">
                        <a:latin typeface="Cambria Math"/>
                      </a:rPr>
                      <m:t>𝑛</m:t>
                    </m:r>
                    <m:r>
                      <a:rPr lang="en-US" altLang="ja-JP" b="0" i="1" dirty="0" smtClean="0">
                        <a:latin typeface="Cambria Math"/>
                      </a:rPr>
                      <m:t>)</m:t>
                    </m:r>
                  </m:oMath>
                </a14:m>
                <a:r>
                  <a:rPr lang="en-US" altLang="ja-JP"/>
                  <a:t> </a:t>
                </a:r>
                <a:r>
                  <a:rPr lang="ja-JP" altLang="en-US"/>
                  <a:t>になる確率は，</a:t>
                </a:r>
                <a:endParaRPr lang="en-US" altLang="ja-JP"/>
              </a:p>
              <a:p>
                <a:endParaRPr lang="en-US" altLang="ja-JP"/>
              </a:p>
            </p:txBody>
          </p:sp>
        </mc:Choice>
        <mc:Fallback xmlns="">
          <p:sp>
            <p:nvSpPr>
              <p:cNvPr id="5" name="コンテンツ プレースホルダ 2"/>
              <p:cNvSpPr txBox="1">
                <a:spLocks noRot="1" noChangeAspect="1" noMove="1" noResize="1" noEditPoints="1" noAdjustHandles="1" noChangeArrowheads="1" noChangeShapeType="1" noTextEdit="1"/>
              </p:cNvSpPr>
              <p:nvPr/>
            </p:nvSpPr>
            <p:spPr>
              <a:xfrm>
                <a:off x="179512" y="1556792"/>
                <a:ext cx="8712968" cy="3168352"/>
              </a:xfrm>
              <a:prstGeom prst="rect">
                <a:avLst/>
              </a:prstGeom>
              <a:blipFill rotWithShape="1">
                <a:blip r:embed="rId2"/>
                <a:stretch>
                  <a:fillRect l="-1538" t="-5000" r="-1189"/>
                </a:stretch>
              </a:blipFill>
            </p:spPr>
            <p:txBody>
              <a:bodyPr/>
              <a:lstStyle/>
              <a:p>
                <a:r>
                  <a:rPr lang="ja-JP" altLang="en-US">
                    <a:noFill/>
                  </a:rPr>
                  <a:t> </a:t>
                </a:r>
              </a:p>
            </p:txBody>
          </p:sp>
        </mc:Fallback>
      </mc:AlternateContent>
      <p:pic>
        <p:nvPicPr>
          <p:cNvPr id="2093"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3113" y="4348728"/>
            <a:ext cx="4525765" cy="210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887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ルーレットの賭け方</a:t>
            </a:r>
            <a:br>
              <a:rPr kumimoji="1" lang="en-US" altLang="ja-JP"/>
            </a:br>
            <a:r>
              <a:rPr kumimoji="1" lang="ja-JP" altLang="en-US"/>
              <a:t>（ダズン：</a:t>
            </a:r>
            <a:r>
              <a:rPr lang="en-US" altLang="ja-JP"/>
              <a:t>12</a:t>
            </a:r>
            <a:r>
              <a:rPr lang="ja-JP" altLang="en-US"/>
              <a:t>個の数字に賭ける</a:t>
            </a:r>
            <a:r>
              <a:rPr kumimoji="1" lang="ja-JP" altLang="en-US"/>
              <a:t>）</a:t>
            </a:r>
          </a:p>
        </p:txBody>
      </p:sp>
      <p:sp>
        <p:nvSpPr>
          <p:cNvPr id="3" name="コンテンツ プレースホルダー 2"/>
          <p:cNvSpPr>
            <a:spLocks noGrp="1"/>
          </p:cNvSpPr>
          <p:nvPr>
            <p:ph idx="1"/>
          </p:nvPr>
        </p:nvSpPr>
        <p:spPr>
          <a:xfrm>
            <a:off x="457200" y="1600200"/>
            <a:ext cx="8229600" cy="3052935"/>
          </a:xfrm>
        </p:spPr>
        <p:txBody>
          <a:bodyPr>
            <a:normAutofit lnSpcReduction="10000"/>
          </a:bodyPr>
          <a:lstStyle/>
          <a:p>
            <a:r>
              <a:rPr kumimoji="1" lang="ja-JP" altLang="en-US"/>
              <a:t>「ダズン」： </a:t>
            </a:r>
            <a:r>
              <a:rPr kumimoji="1" lang="en-US" altLang="ja-JP"/>
              <a:t>1</a:t>
            </a:r>
            <a:r>
              <a:rPr kumimoji="1" lang="ja-JP" altLang="en-US"/>
              <a:t>～</a:t>
            </a:r>
            <a:r>
              <a:rPr kumimoji="1" lang="en-US" altLang="ja-JP"/>
              <a:t>12, 13</a:t>
            </a:r>
            <a:r>
              <a:rPr kumimoji="1" lang="ja-JP" altLang="en-US"/>
              <a:t>～</a:t>
            </a:r>
            <a:r>
              <a:rPr kumimoji="1" lang="en-US" altLang="ja-JP"/>
              <a:t>24, 25</a:t>
            </a:r>
            <a:r>
              <a:rPr kumimoji="1" lang="ja-JP" altLang="en-US"/>
              <a:t>～</a:t>
            </a:r>
            <a:r>
              <a:rPr kumimoji="1" lang="en-US" altLang="ja-JP"/>
              <a:t>36</a:t>
            </a:r>
            <a:r>
              <a:rPr kumimoji="1" lang="ja-JP" altLang="en-US"/>
              <a:t>のいずれかに賭ける方式．</a:t>
            </a:r>
            <a:endParaRPr kumimoji="1" lang="en-US" altLang="ja-JP"/>
          </a:p>
          <a:p>
            <a:r>
              <a:rPr lang="ja-JP" altLang="en-US"/>
              <a:t>勝てば掛け金が戻りさらに掛け金の </a:t>
            </a:r>
            <a:r>
              <a:rPr lang="en-US" altLang="ja-JP"/>
              <a:t>2</a:t>
            </a:r>
            <a:r>
              <a:rPr lang="ja-JP" altLang="en-US"/>
              <a:t> 倍を受け取る，負ければ掛け金が没収される．</a:t>
            </a:r>
            <a:endParaRPr lang="en-US" altLang="ja-JP"/>
          </a:p>
          <a:p>
            <a:r>
              <a:rPr lang="ja-JP" altLang="en-US"/>
              <a:t>この賭けで，</a:t>
            </a:r>
            <a:r>
              <a:rPr kumimoji="1" lang="ja-JP" altLang="en-US"/>
              <a:t>一回あたり </a:t>
            </a:r>
            <a:r>
              <a:rPr kumimoji="1" lang="en-US" altLang="ja-JP"/>
              <a:t>$1 </a:t>
            </a:r>
            <a:r>
              <a:rPr kumimoji="1" lang="ja-JP" altLang="en-US"/>
              <a:t>をかけるときの期待値は，</a:t>
            </a:r>
            <a:endParaRPr kumimoji="1" lang="en-US" altLang="ja-JP"/>
          </a:p>
          <a:p>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711006404"/>
              </p:ext>
            </p:extLst>
          </p:nvPr>
        </p:nvGraphicFramePr>
        <p:xfrm>
          <a:off x="1714500" y="4797425"/>
          <a:ext cx="5818188" cy="1152525"/>
        </p:xfrm>
        <a:graphic>
          <a:graphicData uri="http://schemas.openxmlformats.org/presentationml/2006/ole">
            <mc:AlternateContent xmlns:mc="http://schemas.openxmlformats.org/markup-compatibility/2006">
              <mc:Choice xmlns:v="urn:schemas-microsoft-com:vml" Requires="v">
                <p:oleObj name="数式" r:id="rId2" imgW="2120760" imgH="393480" progId="Equation.3">
                  <p:embed/>
                </p:oleObj>
              </mc:Choice>
              <mc:Fallback>
                <p:oleObj name="数式" r:id="rId2" imgW="2120760" imgH="393480" progId="Equation.3">
                  <p:embed/>
                  <p:pic>
                    <p:nvPicPr>
                      <p:cNvPr id="4" name="オブジェクト 3"/>
                      <p:cNvPicPr/>
                      <p:nvPr/>
                    </p:nvPicPr>
                    <p:blipFill>
                      <a:blip r:embed="rId3"/>
                      <a:stretch>
                        <a:fillRect/>
                      </a:stretch>
                    </p:blipFill>
                    <p:spPr>
                      <a:xfrm>
                        <a:off x="1714500" y="4797425"/>
                        <a:ext cx="5818188" cy="1152525"/>
                      </a:xfrm>
                      <a:prstGeom prst="rect">
                        <a:avLst/>
                      </a:prstGeom>
                    </p:spPr>
                  </p:pic>
                </p:oleObj>
              </mc:Fallback>
            </mc:AlternateContent>
          </a:graphicData>
        </a:graphic>
      </p:graphicFrame>
    </p:spTree>
    <p:extLst>
      <p:ext uri="{BB962C8B-B14F-4D97-AF65-F5344CB8AC3E}">
        <p14:creationId xmlns:p14="http://schemas.microsoft.com/office/powerpoint/2010/main" val="380991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ルーレットの賭け方</a:t>
            </a:r>
            <a:br>
              <a:rPr kumimoji="1" lang="en-US" altLang="ja-JP"/>
            </a:br>
            <a:r>
              <a:rPr kumimoji="1" lang="ja-JP" altLang="en-US"/>
              <a:t>（シングル：１個の数に賭ける）</a:t>
            </a:r>
          </a:p>
        </p:txBody>
      </p:sp>
      <p:sp>
        <p:nvSpPr>
          <p:cNvPr id="3" name="コンテンツ プレースホルダー 2"/>
          <p:cNvSpPr>
            <a:spLocks noGrp="1"/>
          </p:cNvSpPr>
          <p:nvPr>
            <p:ph idx="1"/>
          </p:nvPr>
        </p:nvSpPr>
        <p:spPr>
          <a:xfrm>
            <a:off x="457200" y="1600200"/>
            <a:ext cx="8229600" cy="3052935"/>
          </a:xfrm>
        </p:spPr>
        <p:txBody>
          <a:bodyPr>
            <a:normAutofit/>
          </a:bodyPr>
          <a:lstStyle/>
          <a:p>
            <a:r>
              <a:rPr kumimoji="1" lang="ja-JP" altLang="en-US"/>
              <a:t>「シングル」： </a:t>
            </a:r>
            <a:r>
              <a:rPr kumimoji="1" lang="en-US" altLang="ja-JP"/>
              <a:t>1</a:t>
            </a:r>
            <a:r>
              <a:rPr kumimoji="1" lang="ja-JP" altLang="en-US"/>
              <a:t>～</a:t>
            </a:r>
            <a:r>
              <a:rPr kumimoji="1" lang="en-US" altLang="ja-JP"/>
              <a:t>36</a:t>
            </a:r>
            <a:r>
              <a:rPr kumimoji="1" lang="ja-JP" altLang="en-US"/>
              <a:t>のいずれかに賭ける方式。</a:t>
            </a:r>
            <a:endParaRPr kumimoji="1" lang="en-US" altLang="ja-JP"/>
          </a:p>
          <a:p>
            <a:r>
              <a:rPr lang="ja-JP" altLang="en-US"/>
              <a:t>勝てば掛け金が戻り、さらに掛け金の </a:t>
            </a:r>
            <a:r>
              <a:rPr lang="en-US" altLang="ja-JP"/>
              <a:t>35</a:t>
            </a:r>
            <a:r>
              <a:rPr lang="ja-JP" altLang="en-US"/>
              <a:t> 倍を受け取る。負ければ掛け金が没収される。</a:t>
            </a:r>
            <a:endParaRPr lang="en-US" altLang="ja-JP"/>
          </a:p>
          <a:p>
            <a:r>
              <a:rPr lang="ja-JP" altLang="en-US"/>
              <a:t>この賭けで、</a:t>
            </a:r>
            <a:r>
              <a:rPr kumimoji="1" lang="ja-JP" altLang="en-US"/>
              <a:t>一回あたり </a:t>
            </a:r>
            <a:r>
              <a:rPr kumimoji="1" lang="en-US" altLang="ja-JP"/>
              <a:t>$1 </a:t>
            </a:r>
            <a:r>
              <a:rPr kumimoji="1" lang="ja-JP" altLang="en-US"/>
              <a:t>をかけるときの期待値は、</a:t>
            </a:r>
            <a:endParaRPr kumimoji="1" lang="en-US" altLang="ja-JP"/>
          </a:p>
          <a:p>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524377234"/>
              </p:ext>
            </p:extLst>
          </p:nvPr>
        </p:nvGraphicFramePr>
        <p:xfrm>
          <a:off x="1627188" y="4797425"/>
          <a:ext cx="5992812" cy="1152525"/>
        </p:xfrm>
        <a:graphic>
          <a:graphicData uri="http://schemas.openxmlformats.org/presentationml/2006/ole">
            <mc:AlternateContent xmlns:mc="http://schemas.openxmlformats.org/markup-compatibility/2006">
              <mc:Choice xmlns:v="urn:schemas-microsoft-com:vml" Requires="v">
                <p:oleObj name="数式" r:id="rId2" imgW="2184120" imgH="393480" progId="Equation.3">
                  <p:embed/>
                </p:oleObj>
              </mc:Choice>
              <mc:Fallback>
                <p:oleObj name="数式" r:id="rId2" imgW="2184120" imgH="393480" progId="Equation.3">
                  <p:embed/>
                  <p:pic>
                    <p:nvPicPr>
                      <p:cNvPr id="4" name="オブジェクト 3"/>
                      <p:cNvPicPr/>
                      <p:nvPr/>
                    </p:nvPicPr>
                    <p:blipFill>
                      <a:blip r:embed="rId3"/>
                      <a:stretch>
                        <a:fillRect/>
                      </a:stretch>
                    </p:blipFill>
                    <p:spPr>
                      <a:xfrm>
                        <a:off x="1627188" y="4797425"/>
                        <a:ext cx="5992812" cy="1152525"/>
                      </a:xfrm>
                      <a:prstGeom prst="rect">
                        <a:avLst/>
                      </a:prstGeom>
                    </p:spPr>
                  </p:pic>
                </p:oleObj>
              </mc:Fallback>
            </mc:AlternateContent>
          </a:graphicData>
        </a:graphic>
      </p:graphicFrame>
    </p:spTree>
    <p:extLst>
      <p:ext uri="{BB962C8B-B14F-4D97-AF65-F5344CB8AC3E}">
        <p14:creationId xmlns:p14="http://schemas.microsoft.com/office/powerpoint/2010/main" val="273232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カジノは少しだけ有利な賭けを数多く行うことにより安定的に儲ける</a:t>
            </a:r>
          </a:p>
        </p:txBody>
      </p:sp>
      <p:sp>
        <p:nvSpPr>
          <p:cNvPr id="3" name="コンテンツ プレースホルダー 2"/>
          <p:cNvSpPr>
            <a:spLocks noGrp="1"/>
          </p:cNvSpPr>
          <p:nvPr>
            <p:ph idx="1"/>
          </p:nvPr>
        </p:nvSpPr>
        <p:spPr>
          <a:xfrm>
            <a:off x="457200" y="1600200"/>
            <a:ext cx="8229600" cy="4637112"/>
          </a:xfrm>
        </p:spPr>
        <p:txBody>
          <a:bodyPr>
            <a:normAutofit fontScale="92500" lnSpcReduction="20000"/>
          </a:bodyPr>
          <a:lstStyle/>
          <a:p>
            <a:r>
              <a:rPr lang="ja-JP" altLang="en-US"/>
              <a:t>様々な客が集まって、期待値が </a:t>
            </a:r>
            <a:r>
              <a:rPr lang="en-US" altLang="ja-JP"/>
              <a:t>$1 </a:t>
            </a:r>
            <a:r>
              <a:rPr lang="ja-JP" altLang="en-US"/>
              <a:t>あたりマイナス</a:t>
            </a:r>
            <a:r>
              <a:rPr lang="en-US" altLang="ja-JP"/>
              <a:t>$ 0.0526  </a:t>
            </a:r>
            <a:r>
              <a:rPr lang="ja-JP" altLang="en-US"/>
              <a:t>の勝負を、膨大な回数を行ってくれれば、カジノの一勝負あたりの平均利益は、プラス </a:t>
            </a:r>
            <a:r>
              <a:rPr lang="en-US" altLang="ja-JP"/>
              <a:t>$0.0526  </a:t>
            </a:r>
            <a:r>
              <a:rPr lang="ja-JP" altLang="en-US"/>
              <a:t>に近づいてゆく。</a:t>
            </a:r>
            <a:endParaRPr kumimoji="1" lang="en-US" altLang="ja-JP"/>
          </a:p>
          <a:p>
            <a:r>
              <a:rPr lang="ja-JP" altLang="en-US"/>
              <a:t>この勝負を膨大な回数行えば、カジノの利益は、ほぼ、（賭け金の総和「＄」）</a:t>
            </a:r>
            <a:r>
              <a:rPr lang="en-US" altLang="ja-JP"/>
              <a:t>×</a:t>
            </a:r>
            <a:r>
              <a:rPr lang="ja-JP" altLang="en-US"/>
              <a:t> </a:t>
            </a:r>
            <a:r>
              <a:rPr lang="en-US" altLang="ja-JP"/>
              <a:t>0.0526</a:t>
            </a:r>
            <a:r>
              <a:rPr lang="ja-JP" altLang="en-US"/>
              <a:t> となる。</a:t>
            </a:r>
            <a:endParaRPr lang="en-US" altLang="ja-JP"/>
          </a:p>
          <a:p>
            <a:r>
              <a:rPr lang="ja-JP" altLang="en-US"/>
              <a:t>要点は、少しだけ有利な賭けを、膨大な数こなすことなのだ。これは賭けの、元締め一般に言えることだ（競馬で儲けたサラリーマンの話）。</a:t>
            </a:r>
            <a:endParaRPr lang="en-US" altLang="ja-JP"/>
          </a:p>
          <a:p>
            <a:r>
              <a:rPr lang="ja-JP" altLang="en-US"/>
              <a:t>カジノで賭けに勝つ唯一の方法は、賭けの胴元になることである。</a:t>
            </a:r>
            <a:endParaRPr lang="en-US" altLang="ja-JP"/>
          </a:p>
          <a:p>
            <a:endParaRPr lang="en-US" altLang="ja-JP"/>
          </a:p>
          <a:p>
            <a:endParaRPr lang="en-US" altLang="ja-JP"/>
          </a:p>
        </p:txBody>
      </p:sp>
    </p:spTree>
    <p:extLst>
      <p:ext uri="{BB962C8B-B14F-4D97-AF65-F5344CB8AC3E}">
        <p14:creationId xmlns:p14="http://schemas.microsoft.com/office/powerpoint/2010/main" val="7054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a:t>イソップ寓話</a:t>
            </a:r>
            <a:r>
              <a:rPr lang="ja-JP" altLang="en-US"/>
              <a:t> </a:t>
            </a:r>
            <a:r>
              <a:rPr kumimoji="1" lang="ja-JP" altLang="en-US"/>
              <a:t>「ウサギとカメ」</a:t>
            </a:r>
          </a:p>
        </p:txBody>
      </p:sp>
      <p:sp>
        <p:nvSpPr>
          <p:cNvPr id="3" name="コンテンツ プレースホルダー 2"/>
          <p:cNvSpPr>
            <a:spLocks noGrp="1"/>
          </p:cNvSpPr>
          <p:nvPr>
            <p:ph idx="1"/>
          </p:nvPr>
        </p:nvSpPr>
        <p:spPr>
          <a:xfrm>
            <a:off x="421250" y="1196752"/>
            <a:ext cx="8229600" cy="5069160"/>
          </a:xfrm>
        </p:spPr>
        <p:txBody>
          <a:bodyPr>
            <a:normAutofit fontScale="92500" lnSpcReduction="10000"/>
          </a:bodyPr>
          <a:lstStyle/>
          <a:p>
            <a:r>
              <a:rPr lang="ja-JP" altLang="en-US" dirty="0"/>
              <a:t>ウサギとカメが</a:t>
            </a:r>
            <a:r>
              <a:rPr lang="en-US" altLang="ja-JP" dirty="0"/>
              <a:t>5km</a:t>
            </a:r>
            <a:r>
              <a:rPr lang="ja-JP" altLang="en-US" dirty="0"/>
              <a:t>競争をする。</a:t>
            </a:r>
            <a:endParaRPr lang="en-US" altLang="ja-JP" dirty="0"/>
          </a:p>
          <a:p>
            <a:r>
              <a:rPr lang="ja-JP" altLang="en-US" dirty="0"/>
              <a:t>鮮やかなダッシュで差を広げたウサギは、途中で昼寝をしてしまう。</a:t>
            </a:r>
            <a:endParaRPr lang="en-US" altLang="ja-JP" dirty="0"/>
          </a:p>
          <a:p>
            <a:r>
              <a:rPr lang="ja-JP" altLang="en-US" dirty="0"/>
              <a:t>その間にカメは休まず歩き続け、ウサギを抑えてゴールインする。</a:t>
            </a:r>
            <a:endParaRPr lang="en-US" altLang="ja-JP" dirty="0"/>
          </a:p>
          <a:p>
            <a:r>
              <a:rPr lang="ja-JP" altLang="en-US" dirty="0"/>
              <a:t>ウサギは時速</a:t>
            </a:r>
            <a:r>
              <a:rPr lang="en-US" altLang="ja-JP" dirty="0"/>
              <a:t>4</a:t>
            </a:r>
            <a:r>
              <a:rPr lang="ja-JP" altLang="en-US" dirty="0"/>
              <a:t>キロメーター、カメは時速</a:t>
            </a:r>
            <a:r>
              <a:rPr lang="en-US" altLang="ja-JP" dirty="0"/>
              <a:t>1</a:t>
            </a:r>
            <a:r>
              <a:rPr lang="ja-JP" altLang="en-US" dirty="0"/>
              <a:t>キロメーターとする。</a:t>
            </a:r>
            <a:endParaRPr lang="en-US" altLang="ja-JP" dirty="0"/>
          </a:p>
          <a:p>
            <a:pPr lvl="1"/>
            <a:r>
              <a:rPr lang="ja-JP" altLang="en-US" dirty="0"/>
              <a:t>ウサギは平均で</a:t>
            </a:r>
            <a:r>
              <a:rPr lang="en-US" altLang="ja-JP" dirty="0"/>
              <a:t>5</a:t>
            </a:r>
            <a:r>
              <a:rPr lang="ja-JP" altLang="en-US" dirty="0"/>
              <a:t>時間のうち</a:t>
            </a:r>
            <a:r>
              <a:rPr lang="en-US" altLang="ja-JP" dirty="0"/>
              <a:t>4</a:t>
            </a:r>
            <a:r>
              <a:rPr lang="ja-JP" altLang="en-US" dirty="0"/>
              <a:t>時間昼寝するとすれば、カメの勝ち。</a:t>
            </a:r>
            <a:endParaRPr lang="en-US" altLang="ja-JP" dirty="0"/>
          </a:p>
          <a:p>
            <a:pPr lvl="1"/>
            <a:r>
              <a:rPr lang="ja-JP" altLang="en-US" dirty="0"/>
              <a:t>ウサギは平均で与えられた時間の半分だけ昼寝するならば、ウサギの勝ち。</a:t>
            </a:r>
            <a:endParaRPr lang="en-US" altLang="ja-JP" dirty="0"/>
          </a:p>
        </p:txBody>
      </p:sp>
    </p:spTree>
    <p:extLst>
      <p:ext uri="{BB962C8B-B14F-4D97-AF65-F5344CB8AC3E}">
        <p14:creationId xmlns:p14="http://schemas.microsoft.com/office/powerpoint/2010/main" val="386471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4857"/>
            <a:ext cx="8229600" cy="1143000"/>
          </a:xfrm>
        </p:spPr>
        <p:txBody>
          <a:bodyPr>
            <a:normAutofit/>
          </a:bodyPr>
          <a:lstStyle/>
          <a:p>
            <a:r>
              <a:rPr kumimoji="1" lang="ja-JP" altLang="en-US" dirty="0"/>
              <a:t>イソップ寓話</a:t>
            </a:r>
            <a:r>
              <a:rPr lang="ja-JP" altLang="en-US" dirty="0"/>
              <a:t> </a:t>
            </a:r>
            <a:r>
              <a:rPr kumimoji="1" lang="ja-JP" altLang="en-US" dirty="0"/>
              <a:t>「ウサギとカメ」</a:t>
            </a:r>
          </a:p>
        </p:txBody>
      </p:sp>
      <p:sp>
        <p:nvSpPr>
          <p:cNvPr id="3" name="コンテンツ プレースホルダー 2"/>
          <p:cNvSpPr>
            <a:spLocks noGrp="1"/>
          </p:cNvSpPr>
          <p:nvPr>
            <p:ph idx="1"/>
          </p:nvPr>
        </p:nvSpPr>
        <p:spPr>
          <a:xfrm>
            <a:off x="457200" y="1052424"/>
            <a:ext cx="8229600" cy="5073740"/>
          </a:xfrm>
        </p:spPr>
        <p:txBody>
          <a:bodyPr>
            <a:normAutofit fontScale="92500" lnSpcReduction="10000"/>
          </a:bodyPr>
          <a:lstStyle/>
          <a:p>
            <a:r>
              <a:rPr lang="ja-JP" altLang="en-US" dirty="0"/>
              <a:t>事実のみに目を向ければ、要するにウサギとカメの平均速度の問題である。</a:t>
            </a:r>
            <a:endParaRPr lang="en-US" altLang="ja-JP" dirty="0"/>
          </a:p>
          <a:p>
            <a:r>
              <a:rPr lang="ja-JP" altLang="en-US" dirty="0"/>
              <a:t>言い換えれば、走る時間と昼寝の時間の兼ね合いをどう図るか、という話になる。</a:t>
            </a:r>
            <a:endParaRPr lang="en-US" altLang="ja-JP" dirty="0"/>
          </a:p>
          <a:p>
            <a:r>
              <a:rPr lang="ja-JP" altLang="en-US" dirty="0"/>
              <a:t>「道徳的な問題として扱うのはいかがなものか」、と著者は言っている。</a:t>
            </a:r>
            <a:endParaRPr lang="en-US" altLang="ja-JP" dirty="0"/>
          </a:p>
          <a:p>
            <a:r>
              <a:rPr lang="ja-JP" altLang="en-US" dirty="0">
                <a:solidFill>
                  <a:srgbClr val="FF0000"/>
                </a:solidFill>
              </a:rPr>
              <a:t>繰り返すが、平均速度が速い方の勝ちである．</a:t>
            </a:r>
            <a:endParaRPr lang="en-US" altLang="ja-JP" dirty="0">
              <a:solidFill>
                <a:srgbClr val="FF0000"/>
              </a:solidFill>
            </a:endParaRPr>
          </a:p>
          <a:p>
            <a:r>
              <a:rPr lang="ja-JP" altLang="en-US" dirty="0"/>
              <a:t>道徳的な解釈は露骨で有害で不公平な差別にほかならない、ランダム性自体にたいして。（ランダム性のない確実な現象というのは考えにくい。この問題は立派な確率の問題だ。）</a:t>
            </a:r>
            <a:endParaRPr lang="en-US" altLang="ja-JP" dirty="0"/>
          </a:p>
        </p:txBody>
      </p:sp>
      <p:sp>
        <p:nvSpPr>
          <p:cNvPr id="4" name="スライド番号プレースホルダー 3">
            <a:extLst>
              <a:ext uri="{FF2B5EF4-FFF2-40B4-BE49-F238E27FC236}">
                <a16:creationId xmlns:a16="http://schemas.microsoft.com/office/drawing/2014/main" id="{30C41CA2-7CD3-55D3-6F0E-6497F04EEC4E}"/>
              </a:ext>
            </a:extLst>
          </p:cNvPr>
          <p:cNvSpPr>
            <a:spLocks noGrp="1"/>
          </p:cNvSpPr>
          <p:nvPr>
            <p:ph type="sldNum" sz="quarter" idx="12"/>
          </p:nvPr>
        </p:nvSpPr>
        <p:spPr/>
        <p:txBody>
          <a:bodyPr/>
          <a:lstStyle/>
          <a:p>
            <a:fld id="{7CB7DF4A-B8D0-4E60-A9BE-209B2686B196}" type="slidenum">
              <a:rPr kumimoji="1" lang="ja-JP" altLang="en-US" smtClean="0"/>
              <a:pPr/>
              <a:t>18</a:t>
            </a:fld>
            <a:endParaRPr kumimoji="1" lang="ja-JP" altLang="en-US"/>
          </a:p>
        </p:txBody>
      </p:sp>
    </p:spTree>
    <p:extLst>
      <p:ext uri="{BB962C8B-B14F-4D97-AF65-F5344CB8AC3E}">
        <p14:creationId xmlns:p14="http://schemas.microsoft.com/office/powerpoint/2010/main" val="404386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t>「キーノ：</a:t>
            </a:r>
            <a:r>
              <a:rPr lang="en-US" altLang="ja-JP"/>
              <a:t>Keno</a:t>
            </a:r>
            <a:r>
              <a:rPr lang="ja-JP" altLang="en-US"/>
              <a:t>」とは、</a:t>
            </a:r>
            <a:endParaRPr kumimoji="1" lang="ja-JP" altLang="en-US"/>
          </a:p>
        </p:txBody>
      </p:sp>
      <p:sp>
        <p:nvSpPr>
          <p:cNvPr id="3" name="コンテンツ プレースホルダー 2"/>
          <p:cNvSpPr>
            <a:spLocks noGrp="1"/>
          </p:cNvSpPr>
          <p:nvPr>
            <p:ph idx="1"/>
          </p:nvPr>
        </p:nvSpPr>
        <p:spPr/>
        <p:txBody>
          <a:bodyPr/>
          <a:lstStyle/>
          <a:p>
            <a:r>
              <a:rPr kumimoji="1" lang="ja-JP" altLang="en-US"/>
              <a:t>客は</a:t>
            </a:r>
            <a:r>
              <a:rPr lang="ja-JP" altLang="en-US"/>
              <a:t>、</a:t>
            </a:r>
            <a:r>
              <a:rPr lang="en-US" altLang="ja-JP"/>
              <a:t>1</a:t>
            </a:r>
            <a:r>
              <a:rPr lang="ja-JP" altLang="en-US"/>
              <a:t>～</a:t>
            </a:r>
            <a:r>
              <a:rPr lang="en-US" altLang="ja-JP"/>
              <a:t>80</a:t>
            </a:r>
            <a:r>
              <a:rPr lang="ja-JP" altLang="en-US"/>
              <a:t>　までの番号の中から、</a:t>
            </a:r>
            <a:r>
              <a:rPr lang="en-US" altLang="ja-JP"/>
              <a:t>10</a:t>
            </a:r>
            <a:r>
              <a:rPr lang="ja-JP" altLang="en-US"/>
              <a:t>個の番号を選ぶ。</a:t>
            </a:r>
            <a:endParaRPr lang="en-US" altLang="ja-JP"/>
          </a:p>
          <a:p>
            <a:r>
              <a:rPr kumimoji="1" lang="ja-JP" altLang="en-US"/>
              <a:t>客が選択し終えたら、カジノはブローアーという器具を使って、</a:t>
            </a:r>
            <a:r>
              <a:rPr kumimoji="1" lang="en-US" altLang="ja-JP"/>
              <a:t>20</a:t>
            </a:r>
            <a:r>
              <a:rPr kumimoji="1" lang="ja-JP" altLang="en-US"/>
              <a:t>個の番号をランダムに選ぶ。</a:t>
            </a:r>
            <a:endParaRPr kumimoji="1" lang="en-US" altLang="ja-JP"/>
          </a:p>
          <a:p>
            <a:r>
              <a:rPr lang="ja-JP" altLang="en-US"/>
              <a:t>ブローアーが選んだ</a:t>
            </a:r>
            <a:r>
              <a:rPr lang="en-US" altLang="ja-JP"/>
              <a:t>20</a:t>
            </a:r>
            <a:r>
              <a:rPr lang="ja-JP" altLang="en-US"/>
              <a:t>個の数字のうち、客が何個選んだか（マッチ数）で、客の賞金が決まる。</a:t>
            </a:r>
            <a:endParaRPr kumimoji="1" lang="en-US" altLang="ja-JP"/>
          </a:p>
        </p:txBody>
      </p:sp>
    </p:spTree>
    <p:extLst>
      <p:ext uri="{BB962C8B-B14F-4D97-AF65-F5344CB8AC3E}">
        <p14:creationId xmlns:p14="http://schemas.microsoft.com/office/powerpoint/2010/main" val="114383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48680"/>
            <a:ext cx="8229600" cy="1143000"/>
          </a:xfrm>
        </p:spPr>
        <p:txBody>
          <a:bodyPr/>
          <a:lstStyle/>
          <a:p>
            <a:r>
              <a:rPr kumimoji="1" lang="ja-JP" altLang="en-US"/>
              <a:t>カジノで勝負する客たち</a:t>
            </a:r>
          </a:p>
        </p:txBody>
      </p:sp>
      <p:sp>
        <p:nvSpPr>
          <p:cNvPr id="3" name="コンテンツ プレースホルダ 2"/>
          <p:cNvSpPr>
            <a:spLocks noGrp="1"/>
          </p:cNvSpPr>
          <p:nvPr>
            <p:ph idx="1"/>
          </p:nvPr>
        </p:nvSpPr>
        <p:spPr>
          <a:xfrm>
            <a:off x="457200" y="1600200"/>
            <a:ext cx="8229600" cy="5141168"/>
          </a:xfrm>
        </p:spPr>
        <p:txBody>
          <a:bodyPr>
            <a:normAutofit fontScale="92500"/>
          </a:bodyPr>
          <a:lstStyle/>
          <a:p>
            <a:r>
              <a:rPr kumimoji="1" lang="ja-JP" altLang="en-US"/>
              <a:t>一回一回の賭けでは、勝つ人もいれば、負ける人もいる</a:t>
            </a:r>
            <a:r>
              <a:rPr lang="ja-JP" altLang="en-US"/>
              <a:t>。</a:t>
            </a:r>
            <a:endParaRPr lang="en-US" altLang="ja-JP"/>
          </a:p>
          <a:p>
            <a:r>
              <a:rPr lang="ja-JP" altLang="en-US"/>
              <a:t>大金持ちになる人もいれば、破産する人もいる。</a:t>
            </a:r>
            <a:endParaRPr lang="en-US" altLang="ja-JP"/>
          </a:p>
          <a:p>
            <a:r>
              <a:rPr kumimoji="1" lang="ja-JP" altLang="en-US"/>
              <a:t>一日中賭け続ける人もいれば、ほんの数分で去ってゆく人も</a:t>
            </a:r>
            <a:r>
              <a:rPr lang="ja-JP" altLang="en-US"/>
              <a:t>いる。</a:t>
            </a:r>
            <a:endParaRPr lang="en-US" altLang="ja-JP"/>
          </a:p>
          <a:p>
            <a:r>
              <a:rPr kumimoji="1" lang="ja-JP" altLang="en-US"/>
              <a:t>ルーレット、ブラックジャック、キーノ、クラップス、スロットマシンなどの</a:t>
            </a:r>
            <a:r>
              <a:rPr lang="ja-JP" altLang="en-US"/>
              <a:t>カジノが提供する賭けに、客を全体として見ると、数えきれない回数の勝負が繰り返される。</a:t>
            </a:r>
            <a:endParaRPr lang="en-US" altLang="ja-JP"/>
          </a:p>
          <a:p>
            <a:r>
              <a:rPr kumimoji="1" lang="ja-JP" altLang="en-US"/>
              <a:t>カジノは、誰が勝とうが負けようが気にしない。</a:t>
            </a:r>
            <a:endParaRPr kumimoji="1" lang="en-US" altLang="ja-JP"/>
          </a:p>
          <a:p>
            <a:endParaRPr kumimoji="1" lang="ja-JP" altLang="en-US"/>
          </a:p>
        </p:txBody>
      </p:sp>
      <p:sp>
        <p:nvSpPr>
          <p:cNvPr id="4" name="フッター プレースホルダー 3">
            <a:extLst>
              <a:ext uri="{FF2B5EF4-FFF2-40B4-BE49-F238E27FC236}">
                <a16:creationId xmlns:a16="http://schemas.microsoft.com/office/drawing/2014/main" id="{FBDE79CE-2965-D597-D5C6-9D6AB88B186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F5CD482-6350-9F9E-C1FF-8B22855F80CA}"/>
              </a:ext>
            </a:extLst>
          </p:cNvPr>
          <p:cNvSpPr>
            <a:spLocks noGrp="1"/>
          </p:cNvSpPr>
          <p:nvPr>
            <p:ph type="sldNum" sz="quarter" idx="12"/>
          </p:nvPr>
        </p:nvSpPr>
        <p:spPr/>
        <p:txBody>
          <a:bodyPr/>
          <a:lstStyle/>
          <a:p>
            <a:fld id="{7CB7DF4A-B8D0-4E60-A9BE-209B2686B196}" type="slidenum">
              <a:rPr kumimoji="1" lang="ja-JP" altLang="en-US" smtClean="0"/>
              <a:pPr/>
              <a:t>2</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キーノの賞金</a:t>
            </a:r>
            <a:br>
              <a:rPr kumimoji="1" lang="en-US" altLang="ja-JP"/>
            </a:br>
            <a:r>
              <a:rPr lang="en-US" altLang="ja-JP"/>
              <a:t>$10 </a:t>
            </a:r>
            <a:r>
              <a:rPr lang="ja-JP" altLang="en-US"/>
              <a:t>を支払ったときの配当金</a:t>
            </a:r>
            <a:endParaRPr kumimoji="1" lang="ja-JP" altLang="en-US"/>
          </a:p>
        </p:txBody>
      </p:sp>
      <p:sp>
        <p:nvSpPr>
          <p:cNvPr id="3" name="コンテンツ プレースホルダー 2"/>
          <p:cNvSpPr>
            <a:spLocks noGrp="1"/>
          </p:cNvSpPr>
          <p:nvPr>
            <p:ph idx="1"/>
          </p:nvPr>
        </p:nvSpPr>
        <p:spPr/>
        <p:txBody>
          <a:bodyPr>
            <a:normAutofit lnSpcReduction="10000"/>
          </a:bodyPr>
          <a:lstStyle/>
          <a:p>
            <a:r>
              <a:rPr kumimoji="1" lang="en-US" altLang="ja-JP"/>
              <a:t>10</a:t>
            </a:r>
            <a:r>
              <a:rPr kumimoji="1" lang="ja-JP" altLang="en-US"/>
              <a:t> 個マッチしたら： </a:t>
            </a:r>
            <a:r>
              <a:rPr kumimoji="1" lang="en-US" altLang="ja-JP"/>
              <a:t>$120</a:t>
            </a:r>
            <a:r>
              <a:rPr lang="en-US" altLang="ja-JP"/>
              <a:t>,</a:t>
            </a:r>
            <a:r>
              <a:rPr kumimoji="1" lang="en-US" altLang="ja-JP"/>
              <a:t>000 </a:t>
            </a:r>
          </a:p>
          <a:p>
            <a:r>
              <a:rPr lang="ja-JP" altLang="en-US"/>
              <a:t>  </a:t>
            </a:r>
            <a:r>
              <a:rPr lang="en-US" altLang="ja-JP"/>
              <a:t>9 </a:t>
            </a:r>
            <a:r>
              <a:rPr lang="ja-JP" altLang="en-US"/>
              <a:t>個マッチしたら： </a:t>
            </a:r>
            <a:r>
              <a:rPr lang="en-US" altLang="ja-JP"/>
              <a:t>   $50,000</a:t>
            </a:r>
          </a:p>
          <a:p>
            <a:r>
              <a:rPr kumimoji="1" lang="en-US" altLang="ja-JP"/>
              <a:t>  8</a:t>
            </a:r>
            <a:r>
              <a:rPr kumimoji="1" lang="ja-JP" altLang="en-US"/>
              <a:t> 個マッチしたら：      </a:t>
            </a:r>
            <a:r>
              <a:rPr kumimoji="1" lang="en-US" altLang="ja-JP"/>
              <a:t>$5,000</a:t>
            </a:r>
          </a:p>
          <a:p>
            <a:r>
              <a:rPr lang="en-US" altLang="ja-JP"/>
              <a:t>  7 </a:t>
            </a:r>
            <a:r>
              <a:rPr lang="ja-JP" altLang="en-US"/>
              <a:t>個マッチしたら：      </a:t>
            </a:r>
            <a:r>
              <a:rPr lang="en-US" altLang="ja-JP"/>
              <a:t>$1,050</a:t>
            </a:r>
          </a:p>
          <a:p>
            <a:r>
              <a:rPr kumimoji="1" lang="en-US" altLang="ja-JP"/>
              <a:t>  6 </a:t>
            </a:r>
            <a:r>
              <a:rPr lang="ja-JP" altLang="en-US"/>
              <a:t>個マッチしたら：         </a:t>
            </a:r>
            <a:r>
              <a:rPr lang="en-US" altLang="ja-JP"/>
              <a:t>$200</a:t>
            </a:r>
          </a:p>
          <a:p>
            <a:r>
              <a:rPr kumimoji="1" lang="en-US" altLang="ja-JP"/>
              <a:t>  5 </a:t>
            </a:r>
            <a:r>
              <a:rPr kumimoji="1" lang="ja-JP" altLang="en-US"/>
              <a:t>個マッチしたら：           </a:t>
            </a:r>
            <a:r>
              <a:rPr kumimoji="1" lang="en-US" altLang="ja-JP"/>
              <a:t>$20</a:t>
            </a:r>
          </a:p>
          <a:p>
            <a:r>
              <a:rPr lang="en-US" altLang="ja-JP"/>
              <a:t>  4 </a:t>
            </a:r>
            <a:r>
              <a:rPr lang="ja-JP" altLang="en-US"/>
              <a:t>個マッチしたら：           </a:t>
            </a:r>
            <a:r>
              <a:rPr lang="en-US" altLang="ja-JP"/>
              <a:t>$10</a:t>
            </a:r>
          </a:p>
          <a:p>
            <a:r>
              <a:rPr lang="en-US" altLang="ja-JP"/>
              <a:t>  3 </a:t>
            </a:r>
            <a:r>
              <a:rPr lang="ja-JP" altLang="en-US"/>
              <a:t>個以下のマッチなら：    </a:t>
            </a:r>
            <a:r>
              <a:rPr lang="en-US" altLang="ja-JP"/>
              <a:t>$0</a:t>
            </a:r>
            <a:endParaRPr kumimoji="1" lang="en-US" altLang="ja-JP"/>
          </a:p>
        </p:txBody>
      </p:sp>
    </p:spTree>
    <p:extLst>
      <p:ext uri="{BB962C8B-B14F-4D97-AF65-F5344CB8AC3E}">
        <p14:creationId xmlns:p14="http://schemas.microsoft.com/office/powerpoint/2010/main" val="86290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マッチ数とその確率</a:t>
            </a:r>
            <a:endParaRPr kumimoji="1" lang="ja-JP" altLang="en-US"/>
          </a:p>
        </p:txBody>
      </p:sp>
      <p:sp>
        <p:nvSpPr>
          <p:cNvPr id="3" name="コンテンツ プレースホルダー 2"/>
          <p:cNvSpPr>
            <a:spLocks noGrp="1"/>
          </p:cNvSpPr>
          <p:nvPr>
            <p:ph idx="1"/>
          </p:nvPr>
        </p:nvSpPr>
        <p:spPr>
          <a:xfrm>
            <a:off x="395536" y="1340768"/>
            <a:ext cx="8229600" cy="1108720"/>
          </a:xfrm>
        </p:spPr>
        <p:txBody>
          <a:bodyPr>
            <a:normAutofit/>
          </a:bodyPr>
          <a:lstStyle/>
          <a:p>
            <a:r>
              <a:rPr lang="en-US" altLang="ja-JP"/>
              <a:t>1</a:t>
            </a:r>
            <a:r>
              <a:rPr lang="ja-JP" altLang="en-US"/>
              <a:t> ～</a:t>
            </a:r>
            <a:r>
              <a:rPr lang="en-US" altLang="ja-JP"/>
              <a:t>80 </a:t>
            </a:r>
            <a:r>
              <a:rPr lang="ja-JP" altLang="en-US" err="1"/>
              <a:t>までの</a:t>
            </a:r>
            <a:r>
              <a:rPr lang="ja-JP" altLang="en-US"/>
              <a:t>番号のうち，</a:t>
            </a:r>
            <a:r>
              <a:rPr lang="en-US" altLang="ja-JP"/>
              <a:t>20</a:t>
            </a:r>
            <a:r>
              <a:rPr lang="ja-JP" altLang="en-US"/>
              <a:t>個の番号が選ばれる組み合わせの数は，</a:t>
            </a:r>
            <a:endParaRPr kumimoji="1" lang="ja-JP" altLang="en-US"/>
          </a:p>
        </p:txBody>
      </p:sp>
      <mc:AlternateContent xmlns:mc="http://schemas.openxmlformats.org/markup-compatibility/2006" xmlns:a14="http://schemas.microsoft.com/office/drawing/2010/main">
        <mc:Choice Requires="a14">
          <p:sp>
            <p:nvSpPr>
              <p:cNvPr id="5" name="テキスト ボックス 4"/>
              <p:cNvSpPr txBox="1"/>
              <p:nvPr/>
            </p:nvSpPr>
            <p:spPr>
              <a:xfrm>
                <a:off x="1403648" y="3140968"/>
                <a:ext cx="6192688" cy="21421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sz="2800" i="1" smtClean="0">
                              <a:latin typeface="Cambria Math" panose="02040503050406030204" pitchFamily="18" charset="0"/>
                            </a:rPr>
                          </m:ctrlPr>
                        </m:dPr>
                        <m:e>
                          <m:eqArr>
                            <m:eqArrPr>
                              <m:ctrlPr>
                                <a:rPr kumimoji="1" lang="en-US" altLang="ja-JP" sz="2800" b="0" i="1" smtClean="0">
                                  <a:latin typeface="Cambria Math" panose="02040503050406030204" pitchFamily="18" charset="0"/>
                                </a:rPr>
                              </m:ctrlPr>
                            </m:eqArrPr>
                            <m:e>
                              <m:r>
                                <a:rPr kumimoji="1" lang="en-US" altLang="ja-JP" sz="2800" b="0" i="1" smtClean="0">
                                  <a:latin typeface="Cambria Math" panose="02040503050406030204" pitchFamily="18" charset="0"/>
                                </a:rPr>
                                <m:t>80</m:t>
                              </m:r>
                            </m:e>
                            <m:e>
                              <m:r>
                                <a:rPr kumimoji="1" lang="en-US" altLang="ja-JP" sz="2800" b="0" i="1" smtClean="0">
                                  <a:latin typeface="Cambria Math" panose="02040503050406030204" pitchFamily="18" charset="0"/>
                                </a:rPr>
                                <m:t>20</m:t>
                              </m:r>
                            </m:e>
                          </m:eqArr>
                        </m:e>
                      </m:d>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80!</m:t>
                          </m:r>
                        </m:num>
                        <m:den>
                          <m:r>
                            <a:rPr kumimoji="1" lang="en-US" altLang="ja-JP" sz="2800" b="0" i="1" smtClean="0">
                              <a:latin typeface="Cambria Math" panose="02040503050406030204" pitchFamily="18" charset="0"/>
                            </a:rPr>
                            <m:t>20!60!</m:t>
                          </m:r>
                        </m:den>
                      </m:f>
                      <m:r>
                        <a:rPr kumimoji="1" lang="en-US" altLang="ja-JP" sz="2800" b="0" i="0"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80</m:t>
                          </m:r>
                          <m:r>
                            <a:rPr kumimoji="1" lang="en-US" altLang="ja-JP" sz="2800" b="0" i="1" smtClean="0">
                              <a:latin typeface="Cambria Math" panose="02040503050406030204" pitchFamily="18" charset="0"/>
                              <a:ea typeface="Cambria Math" panose="02040503050406030204" pitchFamily="18" charset="0"/>
                            </a:rPr>
                            <m:t>×79×78×⋯×61</m:t>
                          </m:r>
                        </m:num>
                        <m:den>
                          <m:r>
                            <a:rPr kumimoji="1" lang="en-US" altLang="ja-JP" sz="2800" b="0" i="1" smtClean="0">
                              <a:latin typeface="Cambria Math" panose="02040503050406030204" pitchFamily="18" charset="0"/>
                            </a:rPr>
                            <m:t>20</m:t>
                          </m:r>
                          <m:r>
                            <a:rPr kumimoji="1" lang="en-US" altLang="ja-JP" sz="2800" b="0" i="1" smtClean="0">
                              <a:latin typeface="Cambria Math" panose="02040503050406030204" pitchFamily="18" charset="0"/>
                              <a:ea typeface="Cambria Math" panose="02040503050406030204" pitchFamily="18" charset="0"/>
                            </a:rPr>
                            <m:t>×19×⋯×3×2×1</m:t>
                          </m:r>
                        </m:den>
                      </m:f>
                      <m:r>
                        <a:rPr kumimoji="1" lang="en-US" altLang="ja-JP" sz="2800" b="0" i="0" smtClean="0">
                          <a:latin typeface="Cambria Math" panose="02040503050406030204" pitchFamily="18" charset="0"/>
                        </a:rPr>
                        <m:t>=3,535,316,142,212,174,320</m:t>
                      </m:r>
                    </m:oMath>
                  </m:oMathPara>
                </a14:m>
                <a:endParaRPr kumimoji="1" lang="en-US" altLang="ja-JP" sz="2800" b="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403648" y="3140968"/>
                <a:ext cx="6192688" cy="2142125"/>
              </a:xfrm>
              <a:prstGeom prst="rect">
                <a:avLst/>
              </a:prstGeom>
              <a:blipFill>
                <a:blip r:embed="rId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03996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マッチ数とその確率（</a:t>
            </a:r>
            <a:r>
              <a:rPr lang="en-US" altLang="ja-JP"/>
              <a:t>10</a:t>
            </a:r>
            <a:r>
              <a:rPr lang="ja-JP" altLang="en-US"/>
              <a:t>個のとき）</a:t>
            </a:r>
            <a:endParaRPr kumimoji="1" lang="ja-JP" altLang="en-US"/>
          </a:p>
        </p:txBody>
      </p:sp>
      <p:sp>
        <p:nvSpPr>
          <p:cNvPr id="5" name="コンテンツ プレースホルダー 2"/>
          <p:cNvSpPr txBox="1">
            <a:spLocks/>
          </p:cNvSpPr>
          <p:nvPr/>
        </p:nvSpPr>
        <p:spPr>
          <a:xfrm>
            <a:off x="625877" y="1268760"/>
            <a:ext cx="8229600" cy="15121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a:t>ブローアーがある客の選んだ </a:t>
            </a:r>
            <a:r>
              <a:rPr lang="en-US" altLang="ja-JP"/>
              <a:t>10</a:t>
            </a:r>
            <a:r>
              <a:rPr lang="ja-JP" altLang="en-US"/>
              <a:t> 個の番号の中から </a:t>
            </a:r>
            <a:r>
              <a:rPr lang="en-US" altLang="ja-JP"/>
              <a:t>10</a:t>
            </a:r>
            <a:r>
              <a:rPr lang="ja-JP" altLang="en-US"/>
              <a:t> 個選び，残りの</a:t>
            </a:r>
            <a:r>
              <a:rPr lang="en-US" altLang="ja-JP"/>
              <a:t>70</a:t>
            </a:r>
            <a:r>
              <a:rPr lang="ja-JP" altLang="en-US"/>
              <a:t>個の番号の中から </a:t>
            </a:r>
            <a:r>
              <a:rPr lang="en-US" altLang="ja-JP"/>
              <a:t>10</a:t>
            </a:r>
            <a:r>
              <a:rPr lang="ja-JP" altLang="en-US"/>
              <a:t> 個選ぶ組合せの数は，</a:t>
            </a: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062671217"/>
              </p:ext>
            </p:extLst>
          </p:nvPr>
        </p:nvGraphicFramePr>
        <p:xfrm>
          <a:off x="1158875" y="2667000"/>
          <a:ext cx="6786563" cy="1019175"/>
        </p:xfrm>
        <a:graphic>
          <a:graphicData uri="http://schemas.openxmlformats.org/presentationml/2006/ole">
            <mc:AlternateContent xmlns:mc="http://schemas.openxmlformats.org/markup-compatibility/2006">
              <mc:Choice xmlns:v="urn:schemas-microsoft-com:vml" Requires="v">
                <p:oleObj name="数式" r:id="rId2" imgW="2730240" imgH="431640" progId="Equation.3">
                  <p:embed/>
                </p:oleObj>
              </mc:Choice>
              <mc:Fallback>
                <p:oleObj name="数式" r:id="rId2" imgW="2730240" imgH="431640" progId="Equation.3">
                  <p:embed/>
                  <p:pic>
                    <p:nvPicPr>
                      <p:cNvPr id="6" name="オブジェクト 5"/>
                      <p:cNvPicPr>
                        <a:picLocks noChangeAspect="1" noChangeArrowheads="1"/>
                      </p:cNvPicPr>
                      <p:nvPr/>
                    </p:nvPicPr>
                    <p:blipFill>
                      <a:blip r:embed="rId3"/>
                      <a:srcRect/>
                      <a:stretch>
                        <a:fillRect/>
                      </a:stretch>
                    </p:blipFill>
                    <p:spPr bwMode="auto">
                      <a:xfrm>
                        <a:off x="1158875" y="2667000"/>
                        <a:ext cx="6786563" cy="1019175"/>
                      </a:xfrm>
                      <a:prstGeom prst="rect">
                        <a:avLst/>
                      </a:prstGeom>
                      <a:noFill/>
                      <a:ln>
                        <a:noFill/>
                      </a:ln>
                    </p:spPr>
                  </p:pic>
                </p:oleObj>
              </mc:Fallback>
            </mc:AlternateContent>
          </a:graphicData>
        </a:graphic>
      </p:graphicFrame>
      <p:sp>
        <p:nvSpPr>
          <p:cNvPr id="8" name="コンテンツ プレースホルダー 2"/>
          <p:cNvSpPr txBox="1">
            <a:spLocks/>
          </p:cNvSpPr>
          <p:nvPr/>
        </p:nvSpPr>
        <p:spPr>
          <a:xfrm>
            <a:off x="762917" y="3861048"/>
            <a:ext cx="8229600" cy="15121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a:t>客が選んだ </a:t>
            </a:r>
            <a:r>
              <a:rPr lang="en-US" altLang="ja-JP"/>
              <a:t>10</a:t>
            </a:r>
            <a:r>
              <a:rPr lang="ja-JP" altLang="en-US"/>
              <a:t> 個の番号の中から </a:t>
            </a:r>
            <a:r>
              <a:rPr lang="en-US" altLang="ja-JP"/>
              <a:t>10</a:t>
            </a:r>
            <a:r>
              <a:rPr lang="ja-JP" altLang="en-US"/>
              <a:t>個全部が選ばれ，残りの</a:t>
            </a:r>
            <a:r>
              <a:rPr lang="en-US" altLang="ja-JP"/>
              <a:t>70</a:t>
            </a:r>
            <a:r>
              <a:rPr lang="ja-JP" altLang="en-US"/>
              <a:t>個の番号の中から </a:t>
            </a:r>
            <a:r>
              <a:rPr lang="en-US" altLang="ja-JP"/>
              <a:t>10</a:t>
            </a:r>
            <a:r>
              <a:rPr lang="ja-JP" altLang="en-US"/>
              <a:t>個選ばれる確率は，</a:t>
            </a: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3341258976"/>
              </p:ext>
            </p:extLst>
          </p:nvPr>
        </p:nvGraphicFramePr>
        <p:xfrm>
          <a:off x="373800" y="5373216"/>
          <a:ext cx="8733754" cy="1019014"/>
        </p:xfrm>
        <a:graphic>
          <a:graphicData uri="http://schemas.openxmlformats.org/presentationml/2006/ole">
            <mc:AlternateContent xmlns:mc="http://schemas.openxmlformats.org/markup-compatibility/2006">
              <mc:Choice xmlns:v="urn:schemas-microsoft-com:vml" Requires="v">
                <p:oleObj name="数式" r:id="rId4" imgW="3517560" imgH="431640" progId="Equation.3">
                  <p:embed/>
                </p:oleObj>
              </mc:Choice>
              <mc:Fallback>
                <p:oleObj name="数式" r:id="rId4" imgW="3517560" imgH="431640" progId="Equation.3">
                  <p:embed/>
                  <p:pic>
                    <p:nvPicPr>
                      <p:cNvPr id="9" name="オブジェクト 8"/>
                      <p:cNvPicPr>
                        <a:picLocks noChangeAspect="1" noChangeArrowheads="1"/>
                      </p:cNvPicPr>
                      <p:nvPr/>
                    </p:nvPicPr>
                    <p:blipFill>
                      <a:blip r:embed="rId5"/>
                      <a:srcRect/>
                      <a:stretch>
                        <a:fillRect/>
                      </a:stretch>
                    </p:blipFill>
                    <p:spPr bwMode="auto">
                      <a:xfrm>
                        <a:off x="373800" y="5373216"/>
                        <a:ext cx="8733754" cy="101901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3273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マッチ数とその確率（４個のとき）</a:t>
            </a:r>
            <a:endParaRPr kumimoji="1" lang="ja-JP" altLang="en-US"/>
          </a:p>
        </p:txBody>
      </p:sp>
      <p:sp>
        <p:nvSpPr>
          <p:cNvPr id="5" name="コンテンツ プレースホルダー 2"/>
          <p:cNvSpPr txBox="1">
            <a:spLocks/>
          </p:cNvSpPr>
          <p:nvPr/>
        </p:nvSpPr>
        <p:spPr>
          <a:xfrm>
            <a:off x="625877" y="1268760"/>
            <a:ext cx="8229600" cy="15121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a:t>ブローアーがある客の選んだ </a:t>
            </a:r>
            <a:r>
              <a:rPr lang="en-US" altLang="ja-JP"/>
              <a:t>10</a:t>
            </a:r>
            <a:r>
              <a:rPr lang="ja-JP" altLang="en-US"/>
              <a:t> 個の番号の中から </a:t>
            </a:r>
            <a:r>
              <a:rPr lang="en-US" altLang="ja-JP"/>
              <a:t>4</a:t>
            </a:r>
            <a:r>
              <a:rPr lang="ja-JP" altLang="en-US"/>
              <a:t> 個が選び，残りの</a:t>
            </a:r>
            <a:r>
              <a:rPr lang="en-US" altLang="ja-JP"/>
              <a:t>70</a:t>
            </a:r>
            <a:r>
              <a:rPr lang="ja-JP" altLang="en-US"/>
              <a:t>個の番号の中から </a:t>
            </a:r>
            <a:r>
              <a:rPr lang="en-US" altLang="ja-JP"/>
              <a:t>16</a:t>
            </a:r>
            <a:r>
              <a:rPr lang="ja-JP" altLang="en-US"/>
              <a:t> 個が選ばれる組合せの数は，</a:t>
            </a: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4244778536"/>
              </p:ext>
            </p:extLst>
          </p:nvPr>
        </p:nvGraphicFramePr>
        <p:xfrm>
          <a:off x="336550" y="2667000"/>
          <a:ext cx="8431213" cy="1019175"/>
        </p:xfrm>
        <a:graphic>
          <a:graphicData uri="http://schemas.openxmlformats.org/presentationml/2006/ole">
            <mc:AlternateContent xmlns:mc="http://schemas.openxmlformats.org/markup-compatibility/2006">
              <mc:Choice xmlns:v="urn:schemas-microsoft-com:vml" Requires="v">
                <p:oleObj name="数式" r:id="rId3" imgW="3390840" imgH="431640" progId="Equation.3">
                  <p:embed/>
                </p:oleObj>
              </mc:Choice>
              <mc:Fallback>
                <p:oleObj name="数式" r:id="rId3" imgW="3390840" imgH="431640" progId="Equation.3">
                  <p:embed/>
                  <p:pic>
                    <p:nvPicPr>
                      <p:cNvPr id="6" name="オブジェクト 5"/>
                      <p:cNvPicPr>
                        <a:picLocks noChangeAspect="1" noChangeArrowheads="1"/>
                      </p:cNvPicPr>
                      <p:nvPr/>
                    </p:nvPicPr>
                    <p:blipFill>
                      <a:blip r:embed="rId4"/>
                      <a:srcRect/>
                      <a:stretch>
                        <a:fillRect/>
                      </a:stretch>
                    </p:blipFill>
                    <p:spPr bwMode="auto">
                      <a:xfrm>
                        <a:off x="336550" y="2667000"/>
                        <a:ext cx="8431213" cy="1019175"/>
                      </a:xfrm>
                      <a:prstGeom prst="rect">
                        <a:avLst/>
                      </a:prstGeom>
                      <a:noFill/>
                      <a:ln>
                        <a:noFill/>
                      </a:ln>
                    </p:spPr>
                  </p:pic>
                </p:oleObj>
              </mc:Fallback>
            </mc:AlternateContent>
          </a:graphicData>
        </a:graphic>
      </p:graphicFrame>
      <p:sp>
        <p:nvSpPr>
          <p:cNvPr id="8" name="コンテンツ プレースホルダー 2"/>
          <p:cNvSpPr txBox="1">
            <a:spLocks/>
          </p:cNvSpPr>
          <p:nvPr/>
        </p:nvSpPr>
        <p:spPr>
          <a:xfrm>
            <a:off x="762917" y="3861048"/>
            <a:ext cx="8229600" cy="15121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a:t>客が選んだ </a:t>
            </a:r>
            <a:r>
              <a:rPr lang="en-US" altLang="ja-JP"/>
              <a:t>10</a:t>
            </a:r>
            <a:r>
              <a:rPr lang="ja-JP" altLang="en-US"/>
              <a:t> 個の番号の中から </a:t>
            </a:r>
            <a:r>
              <a:rPr lang="en-US" altLang="ja-JP"/>
              <a:t>4</a:t>
            </a:r>
            <a:r>
              <a:rPr lang="ja-JP" altLang="en-US"/>
              <a:t> 個が選ばれ，残りの</a:t>
            </a:r>
            <a:r>
              <a:rPr lang="en-US" altLang="ja-JP"/>
              <a:t>70</a:t>
            </a:r>
            <a:r>
              <a:rPr lang="ja-JP" altLang="en-US"/>
              <a:t>個の番号の中から </a:t>
            </a:r>
            <a:r>
              <a:rPr lang="en-US" altLang="ja-JP"/>
              <a:t>16</a:t>
            </a:r>
            <a:r>
              <a:rPr lang="ja-JP" altLang="en-US"/>
              <a:t> 個が選ばれる確率は，</a:t>
            </a: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880832176"/>
              </p:ext>
            </p:extLst>
          </p:nvPr>
        </p:nvGraphicFramePr>
        <p:xfrm>
          <a:off x="614362" y="5387975"/>
          <a:ext cx="8271041" cy="1065361"/>
        </p:xfrm>
        <a:graphic>
          <a:graphicData uri="http://schemas.openxmlformats.org/presentationml/2006/ole">
            <mc:AlternateContent xmlns:mc="http://schemas.openxmlformats.org/markup-compatibility/2006">
              <mc:Choice xmlns:v="urn:schemas-microsoft-com:vml" Requires="v">
                <p:oleObj name="数式" r:id="rId5" imgW="3187440" imgH="431640" progId="Equation.3">
                  <p:embed/>
                </p:oleObj>
              </mc:Choice>
              <mc:Fallback>
                <p:oleObj name="数式" r:id="rId5" imgW="3187440" imgH="431640" progId="Equation.3">
                  <p:embed/>
                  <p:pic>
                    <p:nvPicPr>
                      <p:cNvPr id="9" name="オブジェクト 8"/>
                      <p:cNvPicPr>
                        <a:picLocks noChangeAspect="1" noChangeArrowheads="1"/>
                      </p:cNvPicPr>
                      <p:nvPr/>
                    </p:nvPicPr>
                    <p:blipFill>
                      <a:blip r:embed="rId6"/>
                      <a:srcRect/>
                      <a:stretch>
                        <a:fillRect/>
                      </a:stretch>
                    </p:blipFill>
                    <p:spPr bwMode="auto">
                      <a:xfrm>
                        <a:off x="614362" y="5387975"/>
                        <a:ext cx="8271041" cy="106536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8498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マッチ数とその確率（</a:t>
            </a:r>
            <a:r>
              <a:rPr lang="en-US" altLang="ja-JP"/>
              <a:t>8</a:t>
            </a:r>
            <a:r>
              <a:rPr lang="ja-JP" altLang="en-US"/>
              <a:t>個のとき）</a:t>
            </a:r>
            <a:endParaRPr kumimoji="1" lang="ja-JP" altLang="en-US"/>
          </a:p>
        </p:txBody>
      </p:sp>
      <p:sp>
        <p:nvSpPr>
          <p:cNvPr id="5" name="コンテンツ プレースホルダー 2"/>
          <p:cNvSpPr txBox="1">
            <a:spLocks/>
          </p:cNvSpPr>
          <p:nvPr/>
        </p:nvSpPr>
        <p:spPr>
          <a:xfrm>
            <a:off x="251520" y="1268760"/>
            <a:ext cx="8229600" cy="15121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a:t>ひとりの客が選んだ </a:t>
            </a:r>
            <a:r>
              <a:rPr lang="en-US" altLang="ja-JP"/>
              <a:t>10</a:t>
            </a:r>
            <a:r>
              <a:rPr lang="ja-JP" altLang="en-US"/>
              <a:t> 個の番号の中から </a:t>
            </a:r>
            <a:r>
              <a:rPr lang="en-US" altLang="ja-JP"/>
              <a:t>8 </a:t>
            </a:r>
            <a:r>
              <a:rPr lang="ja-JP" altLang="en-US"/>
              <a:t>個が選ばれ，残りの</a:t>
            </a:r>
            <a:r>
              <a:rPr lang="en-US" altLang="ja-JP"/>
              <a:t>70</a:t>
            </a:r>
            <a:r>
              <a:rPr lang="ja-JP" altLang="en-US"/>
              <a:t>個の番号の中から </a:t>
            </a:r>
            <a:r>
              <a:rPr lang="en-US" altLang="ja-JP"/>
              <a:t>12</a:t>
            </a:r>
            <a:r>
              <a:rPr lang="ja-JP" altLang="en-US"/>
              <a:t> 個が選ばれる組合せの数は，</a:t>
            </a: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640628329"/>
              </p:ext>
            </p:extLst>
          </p:nvPr>
        </p:nvGraphicFramePr>
        <p:xfrm>
          <a:off x="434975" y="2625725"/>
          <a:ext cx="7862888" cy="1019175"/>
        </p:xfrm>
        <a:graphic>
          <a:graphicData uri="http://schemas.openxmlformats.org/presentationml/2006/ole">
            <mc:AlternateContent xmlns:mc="http://schemas.openxmlformats.org/markup-compatibility/2006">
              <mc:Choice xmlns:v="urn:schemas-microsoft-com:vml" Requires="v">
                <p:oleObj name="数式" r:id="rId2" imgW="3162240" imgH="431640" progId="Equation.3">
                  <p:embed/>
                </p:oleObj>
              </mc:Choice>
              <mc:Fallback>
                <p:oleObj name="数式" r:id="rId2" imgW="3162240" imgH="431640" progId="Equation.3">
                  <p:embed/>
                  <p:pic>
                    <p:nvPicPr>
                      <p:cNvPr id="6" name="オブジェクト 5"/>
                      <p:cNvPicPr>
                        <a:picLocks noChangeAspect="1" noChangeArrowheads="1"/>
                      </p:cNvPicPr>
                      <p:nvPr/>
                    </p:nvPicPr>
                    <p:blipFill>
                      <a:blip r:embed="rId3"/>
                      <a:srcRect/>
                      <a:stretch>
                        <a:fillRect/>
                      </a:stretch>
                    </p:blipFill>
                    <p:spPr bwMode="auto">
                      <a:xfrm>
                        <a:off x="434975" y="2625725"/>
                        <a:ext cx="7862888" cy="1019175"/>
                      </a:xfrm>
                      <a:prstGeom prst="rect">
                        <a:avLst/>
                      </a:prstGeom>
                      <a:noFill/>
                      <a:ln>
                        <a:noFill/>
                      </a:ln>
                    </p:spPr>
                  </p:pic>
                </p:oleObj>
              </mc:Fallback>
            </mc:AlternateContent>
          </a:graphicData>
        </a:graphic>
      </p:graphicFrame>
      <p:sp>
        <p:nvSpPr>
          <p:cNvPr id="8" name="コンテンツ プレースホルダー 2"/>
          <p:cNvSpPr txBox="1">
            <a:spLocks/>
          </p:cNvSpPr>
          <p:nvPr/>
        </p:nvSpPr>
        <p:spPr>
          <a:xfrm>
            <a:off x="278281" y="3645024"/>
            <a:ext cx="8229600" cy="15121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a:t>その確率は，</a:t>
            </a: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81873754"/>
              </p:ext>
            </p:extLst>
          </p:nvPr>
        </p:nvGraphicFramePr>
        <p:xfrm>
          <a:off x="234156" y="4146308"/>
          <a:ext cx="8675687" cy="2408237"/>
        </p:xfrm>
        <a:graphic>
          <a:graphicData uri="http://schemas.openxmlformats.org/presentationml/2006/ole">
            <mc:AlternateContent xmlns:mc="http://schemas.openxmlformats.org/markup-compatibility/2006">
              <mc:Choice xmlns:v="urn:schemas-microsoft-com:vml" Requires="v">
                <p:oleObj name="数式" r:id="rId4" imgW="2958840" imgH="863280" progId="Equation.3">
                  <p:embed/>
                </p:oleObj>
              </mc:Choice>
              <mc:Fallback>
                <p:oleObj name="数式" r:id="rId4" imgW="2958840" imgH="863280" progId="Equation.3">
                  <p:embed/>
                  <p:pic>
                    <p:nvPicPr>
                      <p:cNvPr id="9" name="オブジェクト 8"/>
                      <p:cNvPicPr>
                        <a:picLocks noChangeAspect="1" noChangeArrowheads="1"/>
                      </p:cNvPicPr>
                      <p:nvPr/>
                    </p:nvPicPr>
                    <p:blipFill>
                      <a:blip r:embed="rId5"/>
                      <a:srcRect/>
                      <a:stretch>
                        <a:fillRect/>
                      </a:stretch>
                    </p:blipFill>
                    <p:spPr bwMode="auto">
                      <a:xfrm>
                        <a:off x="234156" y="4146308"/>
                        <a:ext cx="8675687" cy="24082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8356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16632"/>
            <a:ext cx="8280920" cy="634082"/>
          </a:xfrm>
        </p:spPr>
        <p:txBody>
          <a:bodyPr>
            <a:normAutofit fontScale="90000"/>
          </a:bodyPr>
          <a:lstStyle/>
          <a:p>
            <a:r>
              <a:rPr lang="ja-JP" altLang="en-US"/>
              <a:t>マッチ数とその確率（</a:t>
            </a:r>
            <a:r>
              <a:rPr lang="en-US" altLang="ja-JP"/>
              <a:t>$10</a:t>
            </a:r>
            <a:r>
              <a:rPr lang="ja-JP" altLang="en-US"/>
              <a:t>支払って）</a:t>
            </a:r>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2381399106"/>
              </p:ext>
            </p:extLst>
          </p:nvPr>
        </p:nvGraphicFramePr>
        <p:xfrm>
          <a:off x="179512" y="908721"/>
          <a:ext cx="8496945" cy="5916667"/>
        </p:xfrm>
        <a:graphic>
          <a:graphicData uri="http://schemas.openxmlformats.org/drawingml/2006/table">
            <a:tbl>
              <a:tblPr firstRow="1" bandRow="1">
                <a:tableStyleId>{BDBED569-4797-4DF1-A0F4-6AAB3CD982D8}</a:tableStyleId>
              </a:tblPr>
              <a:tblGrid>
                <a:gridCol w="1433301">
                  <a:extLst>
                    <a:ext uri="{9D8B030D-6E8A-4147-A177-3AD203B41FA5}">
                      <a16:colId xmlns:a16="http://schemas.microsoft.com/office/drawing/2014/main" val="20000"/>
                    </a:ext>
                  </a:extLst>
                </a:gridCol>
                <a:gridCol w="2046400">
                  <a:extLst>
                    <a:ext uri="{9D8B030D-6E8A-4147-A177-3AD203B41FA5}">
                      <a16:colId xmlns:a16="http://schemas.microsoft.com/office/drawing/2014/main" val="20001"/>
                    </a:ext>
                  </a:extLst>
                </a:gridCol>
                <a:gridCol w="1618466">
                  <a:extLst>
                    <a:ext uri="{9D8B030D-6E8A-4147-A177-3AD203B41FA5}">
                      <a16:colId xmlns:a16="http://schemas.microsoft.com/office/drawing/2014/main" val="20002"/>
                    </a:ext>
                  </a:extLst>
                </a:gridCol>
                <a:gridCol w="3398778">
                  <a:extLst>
                    <a:ext uri="{9D8B030D-6E8A-4147-A177-3AD203B41FA5}">
                      <a16:colId xmlns:a16="http://schemas.microsoft.com/office/drawing/2014/main" val="20003"/>
                    </a:ext>
                  </a:extLst>
                </a:gridCol>
              </a:tblGrid>
              <a:tr h="430267">
                <a:tc>
                  <a:txBody>
                    <a:bodyPr/>
                    <a:lstStyle/>
                    <a:p>
                      <a:pPr algn="ctr"/>
                      <a:r>
                        <a:rPr kumimoji="1" lang="ja-JP" altLang="en-US" sz="2000"/>
                        <a:t>マッチ数</a:t>
                      </a:r>
                    </a:p>
                  </a:txBody>
                  <a:tcPr anchor="ctr"/>
                </a:tc>
                <a:tc>
                  <a:txBody>
                    <a:bodyPr/>
                    <a:lstStyle/>
                    <a:p>
                      <a:pPr algn="ctr"/>
                      <a:r>
                        <a:rPr kumimoji="1" lang="ja-JP" altLang="en-US" sz="2000"/>
                        <a:t>確率</a:t>
                      </a:r>
                    </a:p>
                  </a:txBody>
                  <a:tcPr anchor="ctr"/>
                </a:tc>
                <a:tc>
                  <a:txBody>
                    <a:bodyPr/>
                    <a:lstStyle/>
                    <a:p>
                      <a:pPr algn="ctr"/>
                      <a:r>
                        <a:rPr kumimoji="1" lang="ja-JP" altLang="en-US" sz="2000"/>
                        <a:t>払い戻し金</a:t>
                      </a:r>
                    </a:p>
                  </a:txBody>
                  <a:tcPr anchor="ctr"/>
                </a:tc>
                <a:tc>
                  <a:txBody>
                    <a:bodyPr/>
                    <a:lstStyle/>
                    <a:p>
                      <a:pPr algn="ctr"/>
                      <a:r>
                        <a:rPr kumimoji="1" lang="ja-JP" altLang="en-US" sz="2000"/>
                        <a:t>戻ってくる金額の期待値</a:t>
                      </a:r>
                    </a:p>
                  </a:txBody>
                  <a:tcPr anchor="ctr"/>
                </a:tc>
                <a:extLst>
                  <a:ext uri="{0D108BD9-81ED-4DB2-BD59-A6C34878D82A}">
                    <a16:rowId xmlns:a16="http://schemas.microsoft.com/office/drawing/2014/main" val="10000"/>
                  </a:ext>
                </a:extLst>
              </a:tr>
              <a:tr h="444198">
                <a:tc>
                  <a:txBody>
                    <a:bodyPr/>
                    <a:lstStyle/>
                    <a:p>
                      <a:pPr algn="ctr"/>
                      <a:r>
                        <a:rPr kumimoji="1" lang="en-US" altLang="ja-JP" sz="2400"/>
                        <a:t>0</a:t>
                      </a:r>
                    </a:p>
                  </a:txBody>
                  <a:tcPr/>
                </a:tc>
                <a:tc>
                  <a:txBody>
                    <a:bodyPr/>
                    <a:lstStyle/>
                    <a:p>
                      <a:pPr algn="r"/>
                      <a:r>
                        <a:rPr kumimoji="1" lang="en-US" altLang="ja-JP" sz="2400"/>
                        <a:t>4.58%</a:t>
                      </a:r>
                      <a:endParaRPr kumimoji="1" lang="ja-JP" altLang="en-US" sz="2400"/>
                    </a:p>
                  </a:txBody>
                  <a:tcPr/>
                </a:tc>
                <a:tc>
                  <a:txBody>
                    <a:bodyPr/>
                    <a:lstStyle/>
                    <a:p>
                      <a:pPr algn="r"/>
                      <a:r>
                        <a:rPr kumimoji="1" lang="en-US" altLang="ja-JP" sz="2400"/>
                        <a:t>$ 0</a:t>
                      </a:r>
                      <a:endParaRPr kumimoji="1" lang="ja-JP" altLang="en-US" sz="2400"/>
                    </a:p>
                  </a:txBody>
                  <a:tcPr/>
                </a:tc>
                <a:tc>
                  <a:txBody>
                    <a:bodyPr/>
                    <a:lstStyle/>
                    <a:p>
                      <a:pPr marL="0" algn="r" defTabSz="914400" rtl="0" eaLnBrk="1" latinLnBrk="0" hangingPunct="1"/>
                      <a:r>
                        <a:rPr kumimoji="1" lang="en-US" altLang="ja-JP" sz="2400" kern="1200">
                          <a:solidFill>
                            <a:schemeClr val="tx1"/>
                          </a:solidFill>
                          <a:latin typeface="+mn-lt"/>
                          <a:ea typeface="+mn-ea"/>
                          <a:cs typeface="+mn-cs"/>
                        </a:rPr>
                        <a:t>$ 0</a:t>
                      </a:r>
                      <a:endParaRPr kumimoji="1" lang="ja-JP" altLang="en-US" sz="2400" kern="1200">
                        <a:solidFill>
                          <a:schemeClr val="tx1"/>
                        </a:solidFill>
                        <a:latin typeface="+mn-lt"/>
                        <a:ea typeface="+mn-ea"/>
                        <a:cs typeface="+mn-cs"/>
                      </a:endParaRPr>
                    </a:p>
                  </a:txBody>
                  <a:tcPr/>
                </a:tc>
                <a:extLst>
                  <a:ext uri="{0D108BD9-81ED-4DB2-BD59-A6C34878D82A}">
                    <a16:rowId xmlns:a16="http://schemas.microsoft.com/office/drawing/2014/main" val="10001"/>
                  </a:ext>
                </a:extLst>
              </a:tr>
              <a:tr h="444198">
                <a:tc>
                  <a:txBody>
                    <a:bodyPr/>
                    <a:lstStyle/>
                    <a:p>
                      <a:pPr algn="ctr"/>
                      <a:r>
                        <a:rPr kumimoji="1" lang="en-US" altLang="ja-JP" sz="2400"/>
                        <a:t>1</a:t>
                      </a:r>
                      <a:endParaRPr kumimoji="1" lang="ja-JP" altLang="en-US" sz="2400"/>
                    </a:p>
                  </a:txBody>
                  <a:tcPr/>
                </a:tc>
                <a:tc>
                  <a:txBody>
                    <a:bodyPr/>
                    <a:lstStyle/>
                    <a:p>
                      <a:pPr algn="r"/>
                      <a:r>
                        <a:rPr kumimoji="1" lang="en-US" altLang="ja-JP" sz="2400"/>
                        <a:t>17.90%</a:t>
                      </a:r>
                      <a:endParaRPr kumimoji="1" lang="ja-JP" altLang="en-US" sz="2400"/>
                    </a:p>
                  </a:txBody>
                  <a:tcPr/>
                </a:tc>
                <a:tc>
                  <a:txBody>
                    <a:bodyPr/>
                    <a:lstStyle/>
                    <a:p>
                      <a:pPr algn="r"/>
                      <a:r>
                        <a:rPr kumimoji="1" lang="en-US" altLang="ja-JP" sz="2400"/>
                        <a:t>$ 0</a:t>
                      </a:r>
                      <a:endParaRPr kumimoji="1" lang="ja-JP" altLang="en-US" sz="2400"/>
                    </a:p>
                  </a:txBody>
                  <a:tcPr/>
                </a:tc>
                <a:tc>
                  <a:txBody>
                    <a:bodyPr/>
                    <a:lstStyle/>
                    <a:p>
                      <a:pPr marL="0" algn="r" defTabSz="914400" rtl="0" eaLnBrk="1" latinLnBrk="0" hangingPunct="1"/>
                      <a:r>
                        <a:rPr kumimoji="1" lang="en-US" altLang="ja-JP" sz="2400" kern="1200">
                          <a:solidFill>
                            <a:schemeClr val="tx1"/>
                          </a:solidFill>
                          <a:latin typeface="+mn-lt"/>
                          <a:ea typeface="+mn-ea"/>
                          <a:cs typeface="+mn-cs"/>
                        </a:rPr>
                        <a:t>$ 0</a:t>
                      </a:r>
                      <a:endParaRPr kumimoji="1" lang="ja-JP" altLang="en-US" sz="2400" kern="1200">
                        <a:solidFill>
                          <a:schemeClr val="tx1"/>
                        </a:solidFill>
                        <a:latin typeface="+mn-lt"/>
                        <a:ea typeface="+mn-ea"/>
                        <a:cs typeface="+mn-cs"/>
                      </a:endParaRPr>
                    </a:p>
                  </a:txBody>
                  <a:tcPr/>
                </a:tc>
                <a:extLst>
                  <a:ext uri="{0D108BD9-81ED-4DB2-BD59-A6C34878D82A}">
                    <a16:rowId xmlns:a16="http://schemas.microsoft.com/office/drawing/2014/main" val="10002"/>
                  </a:ext>
                </a:extLst>
              </a:tr>
              <a:tr h="444198">
                <a:tc>
                  <a:txBody>
                    <a:bodyPr/>
                    <a:lstStyle/>
                    <a:p>
                      <a:pPr algn="ctr"/>
                      <a:r>
                        <a:rPr kumimoji="1" lang="en-US" altLang="ja-JP" sz="2400"/>
                        <a:t>2</a:t>
                      </a:r>
                    </a:p>
                  </a:txBody>
                  <a:tcPr/>
                </a:tc>
                <a:tc>
                  <a:txBody>
                    <a:bodyPr/>
                    <a:lstStyle/>
                    <a:p>
                      <a:pPr algn="r"/>
                      <a:r>
                        <a:rPr kumimoji="1" lang="en-US" altLang="ja-JP" sz="2400"/>
                        <a:t>29.53%</a:t>
                      </a:r>
                      <a:endParaRPr kumimoji="1" lang="ja-JP" altLang="en-US" sz="2400"/>
                    </a:p>
                  </a:txBody>
                  <a:tcPr/>
                </a:tc>
                <a:tc>
                  <a:txBody>
                    <a:bodyPr/>
                    <a:lstStyle/>
                    <a:p>
                      <a:pPr algn="r"/>
                      <a:r>
                        <a:rPr kumimoji="1" lang="en-US" altLang="ja-JP" sz="2400"/>
                        <a:t>$ 0</a:t>
                      </a:r>
                      <a:endParaRPr kumimoji="1" lang="ja-JP" altLang="en-US" sz="2400"/>
                    </a:p>
                  </a:txBody>
                  <a:tcPr/>
                </a:tc>
                <a:tc>
                  <a:txBody>
                    <a:bodyPr/>
                    <a:lstStyle/>
                    <a:p>
                      <a:pPr marL="0" algn="r" defTabSz="914400" rtl="0" eaLnBrk="1" latinLnBrk="0" hangingPunct="1"/>
                      <a:r>
                        <a:rPr kumimoji="1" lang="en-US" altLang="ja-JP" sz="2400" kern="1200">
                          <a:solidFill>
                            <a:schemeClr val="tx1"/>
                          </a:solidFill>
                          <a:latin typeface="+mn-lt"/>
                          <a:ea typeface="+mn-ea"/>
                          <a:cs typeface="+mn-cs"/>
                        </a:rPr>
                        <a:t>$ 0</a:t>
                      </a:r>
                      <a:endParaRPr kumimoji="1" lang="ja-JP" altLang="en-US" sz="2400" kern="1200">
                        <a:solidFill>
                          <a:schemeClr val="tx1"/>
                        </a:solidFill>
                        <a:latin typeface="+mn-lt"/>
                        <a:ea typeface="+mn-ea"/>
                        <a:cs typeface="+mn-cs"/>
                      </a:endParaRPr>
                    </a:p>
                  </a:txBody>
                  <a:tcPr/>
                </a:tc>
                <a:extLst>
                  <a:ext uri="{0D108BD9-81ED-4DB2-BD59-A6C34878D82A}">
                    <a16:rowId xmlns:a16="http://schemas.microsoft.com/office/drawing/2014/main" val="10003"/>
                  </a:ext>
                </a:extLst>
              </a:tr>
              <a:tr h="444198">
                <a:tc>
                  <a:txBody>
                    <a:bodyPr/>
                    <a:lstStyle/>
                    <a:p>
                      <a:pPr algn="ctr"/>
                      <a:r>
                        <a:rPr kumimoji="1" lang="en-US" altLang="ja-JP" sz="2400"/>
                        <a:t>3</a:t>
                      </a:r>
                    </a:p>
                  </a:txBody>
                  <a:tcPr/>
                </a:tc>
                <a:tc>
                  <a:txBody>
                    <a:bodyPr/>
                    <a:lstStyle/>
                    <a:p>
                      <a:pPr algn="r"/>
                      <a:r>
                        <a:rPr kumimoji="1" lang="en-US" altLang="ja-JP" sz="2400"/>
                        <a:t>26.74%</a:t>
                      </a:r>
                      <a:endParaRPr kumimoji="1" lang="ja-JP" altLang="en-US" sz="2400"/>
                    </a:p>
                  </a:txBody>
                  <a:tcPr/>
                </a:tc>
                <a:tc>
                  <a:txBody>
                    <a:bodyPr/>
                    <a:lstStyle/>
                    <a:p>
                      <a:pPr algn="r"/>
                      <a:r>
                        <a:rPr kumimoji="1" lang="en-US" altLang="ja-JP" sz="2400"/>
                        <a:t>$ 0</a:t>
                      </a:r>
                      <a:endParaRPr kumimoji="1" lang="ja-JP" altLang="en-US" sz="2400"/>
                    </a:p>
                  </a:txBody>
                  <a:tcPr/>
                </a:tc>
                <a:tc>
                  <a:txBody>
                    <a:bodyPr/>
                    <a:lstStyle/>
                    <a:p>
                      <a:pPr marL="0" algn="r" defTabSz="914400" rtl="0" eaLnBrk="1" latinLnBrk="0" hangingPunct="1"/>
                      <a:r>
                        <a:rPr kumimoji="1" lang="en-US" altLang="ja-JP" sz="2400" kern="1200">
                          <a:solidFill>
                            <a:schemeClr val="tx1"/>
                          </a:solidFill>
                          <a:latin typeface="+mn-lt"/>
                          <a:ea typeface="+mn-ea"/>
                          <a:cs typeface="+mn-cs"/>
                        </a:rPr>
                        <a:t>$ 0</a:t>
                      </a:r>
                      <a:endParaRPr kumimoji="1" lang="ja-JP" altLang="en-US" sz="2400" kern="1200">
                        <a:solidFill>
                          <a:schemeClr val="tx1"/>
                        </a:solidFill>
                        <a:latin typeface="+mn-lt"/>
                        <a:ea typeface="+mn-ea"/>
                        <a:cs typeface="+mn-cs"/>
                      </a:endParaRPr>
                    </a:p>
                  </a:txBody>
                  <a:tcPr/>
                </a:tc>
                <a:extLst>
                  <a:ext uri="{0D108BD9-81ED-4DB2-BD59-A6C34878D82A}">
                    <a16:rowId xmlns:a16="http://schemas.microsoft.com/office/drawing/2014/main" val="10004"/>
                  </a:ext>
                </a:extLst>
              </a:tr>
              <a:tr h="444198">
                <a:tc>
                  <a:txBody>
                    <a:bodyPr/>
                    <a:lstStyle/>
                    <a:p>
                      <a:pPr algn="ctr"/>
                      <a:r>
                        <a:rPr kumimoji="1" lang="en-US" altLang="ja-JP" sz="2400"/>
                        <a:t>4</a:t>
                      </a:r>
                    </a:p>
                  </a:txBody>
                  <a:tcPr/>
                </a:tc>
                <a:tc>
                  <a:txBody>
                    <a:bodyPr/>
                    <a:lstStyle/>
                    <a:p>
                      <a:pPr algn="r"/>
                      <a:r>
                        <a:rPr kumimoji="1" lang="en-US" altLang="ja-JP" sz="2400"/>
                        <a:t>14.73%</a:t>
                      </a:r>
                      <a:endParaRPr kumimoji="1" lang="ja-JP" altLang="en-US" sz="2400"/>
                    </a:p>
                  </a:txBody>
                  <a:tcPr/>
                </a:tc>
                <a:tc>
                  <a:txBody>
                    <a:bodyPr/>
                    <a:lstStyle/>
                    <a:p>
                      <a:pPr algn="r"/>
                      <a:r>
                        <a:rPr kumimoji="1" lang="en-US" altLang="ja-JP" sz="2400"/>
                        <a:t>$ 10</a:t>
                      </a:r>
                      <a:endParaRPr kumimoji="1" lang="ja-JP" altLang="en-US" sz="2400"/>
                    </a:p>
                  </a:txBody>
                  <a:tcPr/>
                </a:tc>
                <a:tc>
                  <a:txBody>
                    <a:bodyPr/>
                    <a:lstStyle/>
                    <a:p>
                      <a:pPr marL="0" algn="r" defTabSz="914400" rtl="0" eaLnBrk="1" latinLnBrk="0" hangingPunct="1"/>
                      <a:r>
                        <a:rPr kumimoji="1" lang="en-US" altLang="ja-JP" sz="2400" kern="1200">
                          <a:solidFill>
                            <a:schemeClr val="tx1"/>
                          </a:solidFill>
                          <a:latin typeface="+mn-lt"/>
                          <a:ea typeface="+mn-ea"/>
                          <a:cs typeface="+mn-cs"/>
                        </a:rPr>
                        <a:t>$ 1.47</a:t>
                      </a:r>
                      <a:endParaRPr kumimoji="1" lang="ja-JP" altLang="en-US" sz="2400" kern="1200">
                        <a:solidFill>
                          <a:schemeClr val="tx1"/>
                        </a:solidFill>
                        <a:latin typeface="+mn-lt"/>
                        <a:ea typeface="+mn-ea"/>
                        <a:cs typeface="+mn-cs"/>
                      </a:endParaRPr>
                    </a:p>
                  </a:txBody>
                  <a:tcPr/>
                </a:tc>
                <a:extLst>
                  <a:ext uri="{0D108BD9-81ED-4DB2-BD59-A6C34878D82A}">
                    <a16:rowId xmlns:a16="http://schemas.microsoft.com/office/drawing/2014/main" val="10005"/>
                  </a:ext>
                </a:extLst>
              </a:tr>
              <a:tr h="444198">
                <a:tc>
                  <a:txBody>
                    <a:bodyPr/>
                    <a:lstStyle/>
                    <a:p>
                      <a:pPr algn="ctr"/>
                      <a:r>
                        <a:rPr kumimoji="1" lang="en-US" altLang="ja-JP" sz="2400"/>
                        <a:t>5</a:t>
                      </a:r>
                      <a:endParaRPr kumimoji="1" lang="ja-JP" altLang="en-US" sz="2400"/>
                    </a:p>
                  </a:txBody>
                  <a:tcPr/>
                </a:tc>
                <a:tc>
                  <a:txBody>
                    <a:bodyPr/>
                    <a:lstStyle/>
                    <a:p>
                      <a:pPr algn="r"/>
                      <a:r>
                        <a:rPr kumimoji="1" lang="en-US" altLang="ja-JP" sz="2400"/>
                        <a:t>5.14%</a:t>
                      </a:r>
                      <a:endParaRPr kumimoji="1" lang="ja-JP" altLang="en-US" sz="2400"/>
                    </a:p>
                  </a:txBody>
                  <a:tcPr/>
                </a:tc>
                <a:tc>
                  <a:txBody>
                    <a:bodyPr/>
                    <a:lstStyle/>
                    <a:p>
                      <a:pPr algn="r"/>
                      <a:r>
                        <a:rPr kumimoji="1" lang="en-US" altLang="ja-JP" sz="2400"/>
                        <a:t>$ 20</a:t>
                      </a:r>
                      <a:endParaRPr kumimoji="1" lang="ja-JP" altLang="en-US" sz="2400"/>
                    </a:p>
                  </a:txBody>
                  <a:tcPr/>
                </a:tc>
                <a:tc>
                  <a:txBody>
                    <a:bodyPr/>
                    <a:lstStyle/>
                    <a:p>
                      <a:pPr marL="0" algn="r" defTabSz="914400" rtl="0" eaLnBrk="1" latinLnBrk="0" hangingPunct="1"/>
                      <a:r>
                        <a:rPr kumimoji="1" lang="en-US" altLang="ja-JP" sz="2400" kern="1200">
                          <a:solidFill>
                            <a:schemeClr val="tx1"/>
                          </a:solidFill>
                          <a:latin typeface="+mn-lt"/>
                          <a:ea typeface="+mn-ea"/>
                          <a:cs typeface="+mn-cs"/>
                        </a:rPr>
                        <a:t>$1.03</a:t>
                      </a:r>
                      <a:endParaRPr kumimoji="1" lang="ja-JP" altLang="en-US" sz="2400" kern="1200">
                        <a:solidFill>
                          <a:schemeClr val="tx1"/>
                        </a:solidFill>
                        <a:latin typeface="+mn-lt"/>
                        <a:ea typeface="+mn-ea"/>
                        <a:cs typeface="+mn-cs"/>
                      </a:endParaRPr>
                    </a:p>
                  </a:txBody>
                  <a:tcPr/>
                </a:tc>
                <a:extLst>
                  <a:ext uri="{0D108BD9-81ED-4DB2-BD59-A6C34878D82A}">
                    <a16:rowId xmlns:a16="http://schemas.microsoft.com/office/drawing/2014/main" val="10006"/>
                  </a:ext>
                </a:extLst>
              </a:tr>
              <a:tr h="444198">
                <a:tc>
                  <a:txBody>
                    <a:bodyPr/>
                    <a:lstStyle/>
                    <a:p>
                      <a:pPr algn="ctr"/>
                      <a:r>
                        <a:rPr kumimoji="1" lang="en-US" altLang="ja-JP" sz="2400"/>
                        <a:t>6</a:t>
                      </a:r>
                      <a:endParaRPr kumimoji="1" lang="ja-JP" altLang="en-US" sz="2400"/>
                    </a:p>
                  </a:txBody>
                  <a:tcPr/>
                </a:tc>
                <a:tc>
                  <a:txBody>
                    <a:bodyPr/>
                    <a:lstStyle/>
                    <a:p>
                      <a:pPr algn="r"/>
                      <a:r>
                        <a:rPr kumimoji="1" lang="en-US" altLang="ja-JP" sz="2400"/>
                        <a:t>1.15%</a:t>
                      </a:r>
                      <a:endParaRPr kumimoji="1" lang="ja-JP" altLang="en-US" sz="2400"/>
                    </a:p>
                  </a:txBody>
                  <a:tcPr/>
                </a:tc>
                <a:tc>
                  <a:txBody>
                    <a:bodyPr/>
                    <a:lstStyle/>
                    <a:p>
                      <a:pPr algn="r"/>
                      <a:r>
                        <a:rPr kumimoji="1" lang="en-US" altLang="ja-JP" sz="2400"/>
                        <a:t>$ 200</a:t>
                      </a:r>
                      <a:endParaRPr kumimoji="1" lang="ja-JP" altLang="en-US" sz="2400"/>
                    </a:p>
                  </a:txBody>
                  <a:tcPr/>
                </a:tc>
                <a:tc>
                  <a:txBody>
                    <a:bodyPr/>
                    <a:lstStyle/>
                    <a:p>
                      <a:pPr marL="0" algn="r" defTabSz="914400" rtl="0" eaLnBrk="1" latinLnBrk="0" hangingPunct="1"/>
                      <a:r>
                        <a:rPr kumimoji="1" lang="en-US" altLang="ja-JP" sz="2400" kern="1200">
                          <a:solidFill>
                            <a:schemeClr val="tx1"/>
                          </a:solidFill>
                          <a:latin typeface="+mn-lt"/>
                          <a:ea typeface="+mn-ea"/>
                          <a:cs typeface="+mn-cs"/>
                        </a:rPr>
                        <a:t>$ 2.30</a:t>
                      </a:r>
                      <a:endParaRPr kumimoji="1" lang="ja-JP" altLang="en-US" sz="2400" kern="1200">
                        <a:solidFill>
                          <a:schemeClr val="tx1"/>
                        </a:solidFill>
                        <a:latin typeface="+mn-lt"/>
                        <a:ea typeface="+mn-ea"/>
                        <a:cs typeface="+mn-cs"/>
                      </a:endParaRPr>
                    </a:p>
                  </a:txBody>
                  <a:tcPr/>
                </a:tc>
                <a:extLst>
                  <a:ext uri="{0D108BD9-81ED-4DB2-BD59-A6C34878D82A}">
                    <a16:rowId xmlns:a16="http://schemas.microsoft.com/office/drawing/2014/main" val="10007"/>
                  </a:ext>
                </a:extLst>
              </a:tr>
              <a:tr h="444198">
                <a:tc>
                  <a:txBody>
                    <a:bodyPr/>
                    <a:lstStyle/>
                    <a:p>
                      <a:pPr algn="ctr"/>
                      <a:r>
                        <a:rPr kumimoji="1" lang="en-US" altLang="ja-JP" sz="2400"/>
                        <a:t>7</a:t>
                      </a:r>
                      <a:endParaRPr kumimoji="1" lang="ja-JP" altLang="en-US" sz="2400"/>
                    </a:p>
                  </a:txBody>
                  <a:tcPr/>
                </a:tc>
                <a:tc>
                  <a:txBody>
                    <a:bodyPr/>
                    <a:lstStyle/>
                    <a:p>
                      <a:pPr algn="r"/>
                      <a:r>
                        <a:rPr kumimoji="1" lang="en-US" altLang="ja-JP" sz="2400"/>
                        <a:t>0.16%</a:t>
                      </a:r>
                      <a:endParaRPr kumimoji="1" lang="ja-JP" altLang="en-US" sz="2400"/>
                    </a:p>
                  </a:txBody>
                  <a:tcPr/>
                </a:tc>
                <a:tc>
                  <a:txBody>
                    <a:bodyPr/>
                    <a:lstStyle/>
                    <a:p>
                      <a:pPr algn="r"/>
                      <a:r>
                        <a:rPr kumimoji="1" lang="en-US" altLang="ja-JP" sz="2400"/>
                        <a:t>$1,050</a:t>
                      </a:r>
                      <a:endParaRPr kumimoji="1" lang="ja-JP" altLang="en-US" sz="2400"/>
                    </a:p>
                  </a:txBody>
                  <a:tcPr/>
                </a:tc>
                <a:tc>
                  <a:txBody>
                    <a:bodyPr/>
                    <a:lstStyle/>
                    <a:p>
                      <a:pPr marL="0" algn="r" defTabSz="914400" rtl="0" eaLnBrk="1" latinLnBrk="0" hangingPunct="1"/>
                      <a:r>
                        <a:rPr kumimoji="1" lang="en-US" altLang="ja-JP" sz="2400" kern="1200">
                          <a:solidFill>
                            <a:schemeClr val="tx1"/>
                          </a:solidFill>
                          <a:latin typeface="+mn-lt"/>
                          <a:ea typeface="+mn-ea"/>
                          <a:cs typeface="+mn-cs"/>
                        </a:rPr>
                        <a:t>$ 1.69</a:t>
                      </a:r>
                      <a:endParaRPr kumimoji="1" lang="ja-JP" altLang="en-US" sz="2400" kern="1200">
                        <a:solidFill>
                          <a:schemeClr val="tx1"/>
                        </a:solidFill>
                        <a:latin typeface="+mn-lt"/>
                        <a:ea typeface="+mn-ea"/>
                        <a:cs typeface="+mn-cs"/>
                      </a:endParaRPr>
                    </a:p>
                  </a:txBody>
                  <a:tcPr/>
                </a:tc>
                <a:extLst>
                  <a:ext uri="{0D108BD9-81ED-4DB2-BD59-A6C34878D82A}">
                    <a16:rowId xmlns:a16="http://schemas.microsoft.com/office/drawing/2014/main" val="10008"/>
                  </a:ext>
                </a:extLst>
              </a:tr>
              <a:tr h="444198">
                <a:tc>
                  <a:txBody>
                    <a:bodyPr/>
                    <a:lstStyle/>
                    <a:p>
                      <a:pPr algn="ctr"/>
                      <a:r>
                        <a:rPr kumimoji="1" lang="en-US" altLang="ja-JP" sz="2400"/>
                        <a:t>8</a:t>
                      </a:r>
                      <a:endParaRPr kumimoji="1" lang="ja-JP" altLang="en-US" sz="2400"/>
                    </a:p>
                  </a:txBody>
                  <a:tcPr/>
                </a:tc>
                <a:tc>
                  <a:txBody>
                    <a:bodyPr/>
                    <a:lstStyle/>
                    <a:p>
                      <a:pPr algn="r"/>
                      <a:r>
                        <a:rPr kumimoji="1" lang="en-US" altLang="ja-JP" sz="2400"/>
                        <a:t>0.014%</a:t>
                      </a:r>
                      <a:endParaRPr kumimoji="1" lang="ja-JP" altLang="en-US" sz="2400"/>
                    </a:p>
                  </a:txBody>
                  <a:tcPr/>
                </a:tc>
                <a:tc>
                  <a:txBody>
                    <a:bodyPr/>
                    <a:lstStyle/>
                    <a:p>
                      <a:pPr algn="r"/>
                      <a:r>
                        <a:rPr kumimoji="1" lang="en-US" altLang="ja-JP" sz="2400"/>
                        <a:t>$ 5,000</a:t>
                      </a:r>
                      <a:endParaRPr kumimoji="1" lang="ja-JP" altLang="en-US" sz="2400"/>
                    </a:p>
                  </a:txBody>
                  <a:tcPr/>
                </a:tc>
                <a:tc>
                  <a:txBody>
                    <a:bodyPr/>
                    <a:lstStyle/>
                    <a:p>
                      <a:pPr marL="0" algn="r" defTabSz="914400" rtl="0" eaLnBrk="1" latinLnBrk="0" hangingPunct="1"/>
                      <a:r>
                        <a:rPr kumimoji="1" lang="en-US" altLang="ja-JP" sz="2400" kern="1200">
                          <a:solidFill>
                            <a:schemeClr val="tx1"/>
                          </a:solidFill>
                          <a:latin typeface="+mn-lt"/>
                          <a:ea typeface="+mn-ea"/>
                          <a:cs typeface="+mn-cs"/>
                        </a:rPr>
                        <a:t>$ 0.68</a:t>
                      </a:r>
                      <a:endParaRPr kumimoji="1" lang="ja-JP" altLang="en-US" sz="2400" kern="1200">
                        <a:solidFill>
                          <a:schemeClr val="tx1"/>
                        </a:solidFill>
                        <a:latin typeface="+mn-lt"/>
                        <a:ea typeface="+mn-ea"/>
                        <a:cs typeface="+mn-cs"/>
                      </a:endParaRPr>
                    </a:p>
                  </a:txBody>
                  <a:tcPr/>
                </a:tc>
                <a:extLst>
                  <a:ext uri="{0D108BD9-81ED-4DB2-BD59-A6C34878D82A}">
                    <a16:rowId xmlns:a16="http://schemas.microsoft.com/office/drawing/2014/main" val="10009"/>
                  </a:ext>
                </a:extLst>
              </a:tr>
              <a:tr h="444198">
                <a:tc>
                  <a:txBody>
                    <a:bodyPr/>
                    <a:lstStyle/>
                    <a:p>
                      <a:pPr algn="ctr"/>
                      <a:r>
                        <a:rPr kumimoji="1" lang="en-US" altLang="ja-JP" sz="2400"/>
                        <a:t>9</a:t>
                      </a:r>
                      <a:endParaRPr kumimoji="1" lang="ja-JP" altLang="en-US" sz="2400"/>
                    </a:p>
                  </a:txBody>
                  <a:tcPr/>
                </a:tc>
                <a:tc>
                  <a:txBody>
                    <a:bodyPr/>
                    <a:lstStyle/>
                    <a:p>
                      <a:pPr algn="r"/>
                      <a:r>
                        <a:rPr kumimoji="1" lang="en-US" altLang="ja-JP" sz="2400"/>
                        <a:t>0.00061%</a:t>
                      </a:r>
                      <a:endParaRPr kumimoji="1" lang="ja-JP" altLang="en-US" sz="2400"/>
                    </a:p>
                  </a:txBody>
                  <a:tcPr/>
                </a:tc>
                <a:tc>
                  <a:txBody>
                    <a:bodyPr/>
                    <a:lstStyle/>
                    <a:p>
                      <a:pPr algn="r"/>
                      <a:r>
                        <a:rPr kumimoji="1" lang="en-US" altLang="ja-JP" sz="2400"/>
                        <a:t>$50,000</a:t>
                      </a:r>
                      <a:endParaRPr kumimoji="1" lang="ja-JP" altLang="en-US" sz="2400"/>
                    </a:p>
                  </a:txBody>
                  <a:tcPr/>
                </a:tc>
                <a:tc>
                  <a:txBody>
                    <a:bodyPr/>
                    <a:lstStyle/>
                    <a:p>
                      <a:pPr marL="0" algn="r" defTabSz="914400" rtl="0" eaLnBrk="1" latinLnBrk="0" hangingPunct="1"/>
                      <a:r>
                        <a:rPr kumimoji="1" lang="en-US" altLang="ja-JP" sz="2400" kern="1200">
                          <a:solidFill>
                            <a:schemeClr val="tx1"/>
                          </a:solidFill>
                          <a:latin typeface="+mn-lt"/>
                          <a:ea typeface="+mn-ea"/>
                          <a:cs typeface="+mn-cs"/>
                        </a:rPr>
                        <a:t>$ 0.31</a:t>
                      </a:r>
                      <a:endParaRPr kumimoji="1" lang="ja-JP" altLang="en-US" sz="2400" kern="1200">
                        <a:solidFill>
                          <a:schemeClr val="tx1"/>
                        </a:solidFill>
                        <a:latin typeface="+mn-lt"/>
                        <a:ea typeface="+mn-ea"/>
                        <a:cs typeface="+mn-cs"/>
                      </a:endParaRPr>
                    </a:p>
                  </a:txBody>
                  <a:tcPr/>
                </a:tc>
                <a:extLst>
                  <a:ext uri="{0D108BD9-81ED-4DB2-BD59-A6C34878D82A}">
                    <a16:rowId xmlns:a16="http://schemas.microsoft.com/office/drawing/2014/main" val="10010"/>
                  </a:ext>
                </a:extLst>
              </a:tr>
              <a:tr h="444198">
                <a:tc>
                  <a:txBody>
                    <a:bodyPr/>
                    <a:lstStyle/>
                    <a:p>
                      <a:pPr algn="ctr"/>
                      <a:r>
                        <a:rPr kumimoji="1" lang="en-US" altLang="ja-JP" sz="2400"/>
                        <a:t>10</a:t>
                      </a:r>
                      <a:endParaRPr kumimoji="1" lang="ja-JP" altLang="en-US" sz="2400"/>
                    </a:p>
                  </a:txBody>
                  <a:tcPr/>
                </a:tc>
                <a:tc>
                  <a:txBody>
                    <a:bodyPr/>
                    <a:lstStyle/>
                    <a:p>
                      <a:pPr algn="r"/>
                      <a:r>
                        <a:rPr kumimoji="1" lang="en-US" altLang="ja-JP" sz="2400"/>
                        <a:t>0.000011%</a:t>
                      </a:r>
                      <a:endParaRPr kumimoji="1" lang="ja-JP" altLang="en-US" sz="2400"/>
                    </a:p>
                  </a:txBody>
                  <a:tcPr/>
                </a:tc>
                <a:tc>
                  <a:txBody>
                    <a:bodyPr/>
                    <a:lstStyle/>
                    <a:p>
                      <a:pPr algn="r"/>
                      <a:r>
                        <a:rPr kumimoji="1" lang="en-US" altLang="ja-JP" sz="2400"/>
                        <a:t>$120,000</a:t>
                      </a:r>
                      <a:endParaRPr kumimoji="1" lang="ja-JP" altLang="en-US" sz="2400"/>
                    </a:p>
                  </a:txBody>
                  <a:tcPr/>
                </a:tc>
                <a:tc>
                  <a:txBody>
                    <a:bodyPr/>
                    <a:lstStyle/>
                    <a:p>
                      <a:pPr marL="0" algn="r" defTabSz="914400" rtl="0" eaLnBrk="1" latinLnBrk="0" hangingPunct="1"/>
                      <a:r>
                        <a:rPr kumimoji="1" lang="en-US" altLang="ja-JP" sz="2400" kern="1200">
                          <a:solidFill>
                            <a:schemeClr val="tx1"/>
                          </a:solidFill>
                          <a:latin typeface="+mn-lt"/>
                          <a:ea typeface="+mn-ea"/>
                          <a:cs typeface="+mn-cs"/>
                        </a:rPr>
                        <a:t>$0.01</a:t>
                      </a:r>
                      <a:endParaRPr kumimoji="1" lang="ja-JP" altLang="en-US" sz="2400" kern="1200">
                        <a:solidFill>
                          <a:schemeClr val="tx1"/>
                        </a:solidFill>
                        <a:latin typeface="+mn-lt"/>
                        <a:ea typeface="+mn-ea"/>
                        <a:cs typeface="+mn-cs"/>
                      </a:endParaRPr>
                    </a:p>
                  </a:txBody>
                  <a:tcPr/>
                </a:tc>
                <a:extLst>
                  <a:ext uri="{0D108BD9-81ED-4DB2-BD59-A6C34878D82A}">
                    <a16:rowId xmlns:a16="http://schemas.microsoft.com/office/drawing/2014/main" val="10011"/>
                  </a:ext>
                </a:extLst>
              </a:tr>
              <a:tr h="444198">
                <a:tc>
                  <a:txBody>
                    <a:bodyPr/>
                    <a:lstStyle/>
                    <a:p>
                      <a:pPr algn="ctr"/>
                      <a:r>
                        <a:rPr kumimoji="1" lang="ja-JP" altLang="en-US" sz="2400"/>
                        <a:t>合計</a:t>
                      </a:r>
                    </a:p>
                  </a:txBody>
                  <a:tcPr/>
                </a:tc>
                <a:tc>
                  <a:txBody>
                    <a:bodyPr/>
                    <a:lstStyle/>
                    <a:p>
                      <a:pPr algn="ctr"/>
                      <a:r>
                        <a:rPr kumimoji="1" lang="en-US" altLang="ja-JP" sz="2400"/>
                        <a:t>100%</a:t>
                      </a:r>
                      <a:endParaRPr kumimoji="1" lang="ja-JP" altLang="en-US" sz="2400"/>
                    </a:p>
                  </a:txBody>
                  <a:tcPr/>
                </a:tc>
                <a:tc>
                  <a:txBody>
                    <a:bodyPr/>
                    <a:lstStyle/>
                    <a:p>
                      <a:pPr algn="ctr"/>
                      <a:endParaRPr kumimoji="1" lang="ja-JP" altLang="en-US" sz="2400"/>
                    </a:p>
                  </a:txBody>
                  <a:tcPr/>
                </a:tc>
                <a:tc>
                  <a:txBody>
                    <a:bodyPr/>
                    <a:lstStyle/>
                    <a:p>
                      <a:pPr marL="0" algn="r" defTabSz="914400" rtl="0" eaLnBrk="1" latinLnBrk="0" hangingPunct="1"/>
                      <a:r>
                        <a:rPr kumimoji="1" lang="en-US" altLang="ja-JP" sz="2400" kern="1200">
                          <a:solidFill>
                            <a:schemeClr val="tx1"/>
                          </a:solidFill>
                          <a:latin typeface="+mn-lt"/>
                          <a:ea typeface="+mn-ea"/>
                          <a:cs typeface="+mn-cs"/>
                        </a:rPr>
                        <a:t>$ 7.49</a:t>
                      </a:r>
                      <a:endParaRPr kumimoji="1" lang="ja-JP" altLang="en-US" sz="2400" kern="1200">
                        <a:solidFill>
                          <a:schemeClr val="tx1"/>
                        </a:solidFill>
                        <a:latin typeface="+mn-lt"/>
                        <a:ea typeface="+mn-ea"/>
                        <a:cs typeface="+mn-cs"/>
                      </a:endParaRP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223433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ロト６の賞金</a:t>
            </a:r>
            <a:r>
              <a:rPr lang="ja-JP" altLang="en-US"/>
              <a:t>（ </a:t>
            </a:r>
            <a:r>
              <a:rPr lang="en-US" altLang="ja-JP"/>
              <a:t>200</a:t>
            </a:r>
            <a:r>
              <a:rPr lang="ja-JP" altLang="en-US"/>
              <a:t>円 支払って）</a:t>
            </a:r>
            <a:endParaRPr kumimoji="1" lang="ja-JP" altLang="en-US"/>
          </a:p>
        </p:txBody>
      </p:sp>
      <mc:AlternateContent xmlns:mc="http://schemas.openxmlformats.org/markup-compatibility/2006" xmlns:a14="http://schemas.microsoft.com/office/drawing/2010/main">
        <mc:Choice Requires="a14">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164321653"/>
                  </p:ext>
                </p:extLst>
              </p:nvPr>
            </p:nvGraphicFramePr>
            <p:xfrm>
              <a:off x="0" y="1268760"/>
              <a:ext cx="9143999" cy="5649762"/>
            </p:xfrm>
            <a:graphic>
              <a:graphicData uri="http://schemas.openxmlformats.org/drawingml/2006/table">
                <a:tbl>
                  <a:tblPr firstRow="1" bandRow="1">
                    <a:tableStyleId>{16D9F66E-5EB9-4882-86FB-DCBF35E3C3E4}</a:tableStyleId>
                  </a:tblPr>
                  <a:tblGrid>
                    <a:gridCol w="884960">
                      <a:extLst>
                        <a:ext uri="{9D8B030D-6E8A-4147-A177-3AD203B41FA5}">
                          <a16:colId xmlns:a16="http://schemas.microsoft.com/office/drawing/2014/main" val="20000"/>
                        </a:ext>
                      </a:extLst>
                    </a:gridCol>
                    <a:gridCol w="3038968">
                      <a:extLst>
                        <a:ext uri="{9D8B030D-6E8A-4147-A177-3AD203B41FA5}">
                          <a16:colId xmlns:a16="http://schemas.microsoft.com/office/drawing/2014/main" val="20001"/>
                        </a:ext>
                      </a:extLst>
                    </a:gridCol>
                    <a:gridCol w="1737192">
                      <a:extLst>
                        <a:ext uri="{9D8B030D-6E8A-4147-A177-3AD203B41FA5}">
                          <a16:colId xmlns:a16="http://schemas.microsoft.com/office/drawing/2014/main" val="20002"/>
                        </a:ext>
                      </a:extLst>
                    </a:gridCol>
                    <a:gridCol w="2089727">
                      <a:extLst>
                        <a:ext uri="{9D8B030D-6E8A-4147-A177-3AD203B41FA5}">
                          <a16:colId xmlns:a16="http://schemas.microsoft.com/office/drawing/2014/main" val="20003"/>
                        </a:ext>
                      </a:extLst>
                    </a:gridCol>
                    <a:gridCol w="1393152">
                      <a:extLst>
                        <a:ext uri="{9D8B030D-6E8A-4147-A177-3AD203B41FA5}">
                          <a16:colId xmlns:a16="http://schemas.microsoft.com/office/drawing/2014/main" val="20004"/>
                        </a:ext>
                      </a:extLst>
                    </a:gridCol>
                  </a:tblGrid>
                  <a:tr h="761114">
                    <a:tc>
                      <a:txBody>
                        <a:bodyPr/>
                        <a:lstStyle/>
                        <a:p>
                          <a:pPr algn="ctr"/>
                          <a:r>
                            <a:rPr kumimoji="1" lang="ja-JP" altLang="en-US" sz="2400"/>
                            <a:t>等数</a:t>
                          </a:r>
                        </a:p>
                      </a:txBody>
                      <a:tcPr anchor="ctr"/>
                    </a:tc>
                    <a:tc>
                      <a:txBody>
                        <a:bodyPr/>
                        <a:lstStyle/>
                        <a:p>
                          <a:pPr algn="ctr"/>
                          <a:r>
                            <a:rPr kumimoji="1" lang="ja-JP" altLang="en-US" sz="2400"/>
                            <a:t>当選条件</a:t>
                          </a:r>
                        </a:p>
                      </a:txBody>
                      <a:tcPr anchor="ctr"/>
                    </a:tc>
                    <a:tc>
                      <a:txBody>
                        <a:bodyPr/>
                        <a:lstStyle/>
                        <a:p>
                          <a:pPr algn="ctr"/>
                          <a:r>
                            <a:rPr kumimoji="1" lang="ja-JP" altLang="en-US" sz="2400"/>
                            <a:t>賞金額</a:t>
                          </a:r>
                        </a:p>
                      </a:txBody>
                      <a:tcPr anchor="ctr"/>
                    </a:tc>
                    <a:tc>
                      <a:txBody>
                        <a:bodyPr/>
                        <a:lstStyle/>
                        <a:p>
                          <a:pPr algn="ctr"/>
                          <a:r>
                            <a:rPr kumimoji="1" lang="ja-JP" altLang="en-US" sz="2400"/>
                            <a:t>確率</a:t>
                          </a:r>
                        </a:p>
                      </a:txBody>
                      <a:tcPr anchor="ctr"/>
                    </a:tc>
                    <a:tc>
                      <a:txBody>
                        <a:bodyPr/>
                        <a:lstStyle/>
                        <a:p>
                          <a:pPr algn="ctr"/>
                          <a:r>
                            <a:rPr kumimoji="1" lang="ja-JP" altLang="en-US" sz="2400"/>
                            <a:t>期待値</a:t>
                          </a:r>
                        </a:p>
                      </a:txBody>
                      <a:tcPr anchor="ctr"/>
                    </a:tc>
                    <a:extLst>
                      <a:ext uri="{0D108BD9-81ED-4DB2-BD59-A6C34878D82A}">
                        <a16:rowId xmlns:a16="http://schemas.microsoft.com/office/drawing/2014/main" val="10000"/>
                      </a:ext>
                    </a:extLst>
                  </a:tr>
                  <a:tr h="761114">
                    <a:tc>
                      <a:txBody>
                        <a:bodyPr/>
                        <a:lstStyle/>
                        <a:p>
                          <a:pPr marL="0" algn="ctr" defTabSz="914400" rtl="0" eaLnBrk="1" latinLnBrk="0" hangingPunct="1"/>
                          <a:r>
                            <a:rPr kumimoji="1" lang="en-US" altLang="ja-JP" sz="2400" b="1" kern="1200">
                              <a:solidFill>
                                <a:schemeClr val="dk1"/>
                              </a:solidFill>
                              <a:latin typeface="+mn-lt"/>
                              <a:ea typeface="+mn-ea"/>
                              <a:cs typeface="+mn-cs"/>
                            </a:rPr>
                            <a:t>1</a:t>
                          </a:r>
                          <a:r>
                            <a:rPr kumimoji="1" lang="ja-JP" altLang="en-US" sz="2400" b="1" kern="1200">
                              <a:solidFill>
                                <a:schemeClr val="dk1"/>
                              </a:solidFill>
                              <a:latin typeface="+mn-lt"/>
                              <a:ea typeface="+mn-ea"/>
                              <a:cs typeface="+mn-cs"/>
                            </a:rPr>
                            <a:t> 等</a:t>
                          </a:r>
                        </a:p>
                      </a:txBody>
                      <a:tcPr anchor="ctr"/>
                    </a:tc>
                    <a:tc>
                      <a:txBody>
                        <a:bodyPr/>
                        <a:lstStyle/>
                        <a:p>
                          <a:pPr algn="ctr"/>
                          <a:r>
                            <a:rPr kumimoji="1" lang="en-US" altLang="ja-JP" sz="2400" b="1"/>
                            <a:t>6</a:t>
                          </a:r>
                          <a:r>
                            <a:rPr kumimoji="1" lang="en-US" altLang="ja-JP" sz="2400" b="1" baseline="0"/>
                            <a:t> </a:t>
                          </a:r>
                          <a:r>
                            <a:rPr kumimoji="1" lang="ja-JP" altLang="en-US" sz="2400" b="1" baseline="0"/>
                            <a:t>個すべて一致</a:t>
                          </a:r>
                          <a:endParaRPr kumimoji="1" lang="ja-JP" altLang="en-US" sz="2400" b="1"/>
                        </a:p>
                      </a:txBody>
                      <a:tcPr anchor="ctr"/>
                    </a:tc>
                    <a:tc>
                      <a:txBody>
                        <a:bodyPr/>
                        <a:lstStyle/>
                        <a:p>
                          <a:pPr algn="ctr"/>
                          <a:r>
                            <a:rPr kumimoji="1" lang="ja-JP" altLang="en-US" sz="2400" b="1"/>
                            <a:t>約</a:t>
                          </a:r>
                          <a:r>
                            <a:rPr kumimoji="1" lang="en-US" altLang="ja-JP" sz="2400" b="1"/>
                            <a:t>200,000,000</a:t>
                          </a:r>
                          <a:endParaRPr kumimoji="1" lang="ja-JP" altLang="en-US" sz="2400" b="1"/>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1</m:t>
                                    </m:r>
                                  </m:num>
                                  <m:den>
                                    <m:r>
                                      <a:rPr kumimoji="1" lang="en-US" altLang="ja-JP" sz="2400" b="0" i="1" smtClean="0">
                                        <a:latin typeface="Cambria Math"/>
                                      </a:rPr>
                                      <m:t>6,096,454</m:t>
                                    </m:r>
                                  </m:den>
                                </m:f>
                              </m:oMath>
                            </m:oMathPara>
                          </a14:m>
                          <a:endParaRPr kumimoji="1" lang="ja-JP" altLang="en-US" sz="2000"/>
                        </a:p>
                      </a:txBody>
                      <a:tcPr anchor="ctr"/>
                    </a:tc>
                    <a:tc>
                      <a:txBody>
                        <a:bodyPr/>
                        <a:lstStyle/>
                        <a:p>
                          <a:pPr algn="ctr"/>
                          <a:r>
                            <a:rPr kumimoji="1" lang="en-US" altLang="ja-JP" sz="2800"/>
                            <a:t>32.805</a:t>
                          </a:r>
                          <a:endParaRPr kumimoji="1" lang="ja-JP" altLang="en-US" sz="2800"/>
                        </a:p>
                      </a:txBody>
                      <a:tcPr anchor="ctr"/>
                    </a:tc>
                    <a:extLst>
                      <a:ext uri="{0D108BD9-81ED-4DB2-BD59-A6C34878D82A}">
                        <a16:rowId xmlns:a16="http://schemas.microsoft.com/office/drawing/2014/main" val="10001"/>
                      </a:ext>
                    </a:extLst>
                  </a:tr>
                  <a:tr h="833916">
                    <a:tc>
                      <a:txBody>
                        <a:bodyPr/>
                        <a:lstStyle/>
                        <a:p>
                          <a:pPr marL="0" algn="ctr" defTabSz="914400" rtl="0" eaLnBrk="1" latinLnBrk="0" hangingPunct="1"/>
                          <a:r>
                            <a:rPr kumimoji="1" lang="en-US" altLang="ja-JP" sz="2400" b="1" kern="1200">
                              <a:solidFill>
                                <a:schemeClr val="dk1"/>
                              </a:solidFill>
                              <a:latin typeface="+mn-lt"/>
                              <a:ea typeface="+mn-ea"/>
                              <a:cs typeface="+mn-cs"/>
                            </a:rPr>
                            <a:t>2</a:t>
                          </a:r>
                          <a:r>
                            <a:rPr kumimoji="1" lang="ja-JP" altLang="en-US" sz="2400" b="1" kern="1200">
                              <a:solidFill>
                                <a:schemeClr val="dk1"/>
                              </a:solidFill>
                              <a:latin typeface="+mn-lt"/>
                              <a:ea typeface="+mn-ea"/>
                              <a:cs typeface="+mn-cs"/>
                            </a:rPr>
                            <a:t> 等</a:t>
                          </a:r>
                        </a:p>
                      </a:txBody>
                      <a:tcPr anchor="ctr"/>
                    </a:tc>
                    <a:tc>
                      <a:txBody>
                        <a:bodyPr/>
                        <a:lstStyle/>
                        <a:p>
                          <a:pPr algn="ctr"/>
                          <a:r>
                            <a:rPr kumimoji="1" lang="en-US" altLang="ja-JP" sz="2400" b="1"/>
                            <a:t>5 </a:t>
                          </a:r>
                          <a:r>
                            <a:rPr kumimoji="1" lang="ja-JP" altLang="en-US" sz="2400" b="1"/>
                            <a:t>個一致し，残りはボーナス番号と一致</a:t>
                          </a:r>
                        </a:p>
                      </a:txBody>
                      <a:tcPr anchor="ctr"/>
                    </a:tc>
                    <a:tc>
                      <a:txBody>
                        <a:bodyPr/>
                        <a:lstStyle/>
                        <a:p>
                          <a:pPr marL="0" algn="ctr" defTabSz="914400" rtl="0" eaLnBrk="1" latinLnBrk="0" hangingPunct="1"/>
                          <a:r>
                            <a:rPr kumimoji="1" lang="ja-JP" altLang="en-US" sz="2400" b="1" kern="1200">
                              <a:solidFill>
                                <a:schemeClr val="dk1"/>
                              </a:solidFill>
                              <a:latin typeface="+mn-lt"/>
                              <a:ea typeface="+mn-ea"/>
                              <a:cs typeface="+mn-cs"/>
                            </a:rPr>
                            <a:t>約</a:t>
                          </a:r>
                          <a:r>
                            <a:rPr kumimoji="1" lang="en-US" altLang="ja-JP" sz="2400" b="1" kern="1200">
                              <a:solidFill>
                                <a:schemeClr val="dk1"/>
                              </a:solidFill>
                              <a:latin typeface="+mn-lt"/>
                              <a:ea typeface="+mn-ea"/>
                              <a:cs typeface="+mn-cs"/>
                            </a:rPr>
                            <a:t>10,000,000</a:t>
                          </a:r>
                          <a:endParaRPr kumimoji="1" lang="ja-JP" altLang="en-US" sz="2400" b="1" kern="120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6</m:t>
                                    </m:r>
                                  </m:num>
                                  <m:den>
                                    <m:r>
                                      <a:rPr kumimoji="1" lang="en-US" altLang="ja-JP" sz="2400" b="0" i="1" smtClean="0">
                                        <a:latin typeface="Cambria Math"/>
                                      </a:rPr>
                                      <m:t>6,096,454</m:t>
                                    </m:r>
                                  </m:den>
                                </m:f>
                              </m:oMath>
                            </m:oMathPara>
                          </a14:m>
                          <a:endParaRPr kumimoji="1" lang="ja-JP" altLang="en-US" sz="1800"/>
                        </a:p>
                      </a:txBody>
                      <a:tcPr anchor="ctr"/>
                    </a:tc>
                    <a:tc>
                      <a:txBody>
                        <a:bodyPr/>
                        <a:lstStyle/>
                        <a:p>
                          <a:pPr algn="ctr"/>
                          <a:r>
                            <a:rPr kumimoji="1" lang="en-US" altLang="ja-JP" sz="2800"/>
                            <a:t>9.842</a:t>
                          </a:r>
                        </a:p>
                      </a:txBody>
                      <a:tcPr anchor="ctr"/>
                    </a:tc>
                    <a:extLst>
                      <a:ext uri="{0D108BD9-81ED-4DB2-BD59-A6C34878D82A}">
                        <a16:rowId xmlns:a16="http://schemas.microsoft.com/office/drawing/2014/main" val="10002"/>
                      </a:ext>
                    </a:extLst>
                  </a:tr>
                  <a:tr h="761114">
                    <a:tc>
                      <a:txBody>
                        <a:bodyPr/>
                        <a:lstStyle/>
                        <a:p>
                          <a:pPr marL="0" algn="ctr" defTabSz="914400" rtl="0" eaLnBrk="1" latinLnBrk="0" hangingPunct="1"/>
                          <a:r>
                            <a:rPr kumimoji="1" lang="en-US" altLang="ja-JP" sz="2400" b="1" kern="1200">
                              <a:solidFill>
                                <a:schemeClr val="dk1"/>
                              </a:solidFill>
                              <a:latin typeface="+mn-lt"/>
                              <a:ea typeface="+mn-ea"/>
                              <a:cs typeface="+mn-cs"/>
                            </a:rPr>
                            <a:t>3</a:t>
                          </a:r>
                          <a:r>
                            <a:rPr kumimoji="1" lang="ja-JP" altLang="en-US" sz="2400" b="1" kern="1200">
                              <a:solidFill>
                                <a:schemeClr val="dk1"/>
                              </a:solidFill>
                              <a:latin typeface="+mn-lt"/>
                              <a:ea typeface="+mn-ea"/>
                              <a:cs typeface="+mn-cs"/>
                            </a:rPr>
                            <a:t> 等</a:t>
                          </a:r>
                        </a:p>
                      </a:txBody>
                      <a:tcPr anchor="ctr"/>
                    </a:tc>
                    <a:tc>
                      <a:txBody>
                        <a:bodyPr/>
                        <a:lstStyle/>
                        <a:p>
                          <a:pPr algn="ctr"/>
                          <a:r>
                            <a:rPr kumimoji="1" lang="en-US" altLang="ja-JP" sz="2400" b="1"/>
                            <a:t>5</a:t>
                          </a:r>
                          <a:r>
                            <a:rPr kumimoji="1" lang="ja-JP" altLang="en-US" sz="2400" b="1"/>
                            <a:t> 個一致</a:t>
                          </a:r>
                        </a:p>
                      </a:txBody>
                      <a:tcPr anchor="ctr"/>
                    </a:tc>
                    <a:tc>
                      <a:txBody>
                        <a:bodyPr/>
                        <a:lstStyle/>
                        <a:p>
                          <a:pPr marL="0" algn="ctr" defTabSz="914400" rtl="0" eaLnBrk="1" latinLnBrk="0" hangingPunct="1"/>
                          <a:r>
                            <a:rPr kumimoji="1" lang="ja-JP" altLang="en-US" sz="2400" b="1" kern="1200">
                              <a:solidFill>
                                <a:schemeClr val="dk1"/>
                              </a:solidFill>
                              <a:latin typeface="+mn-lt"/>
                              <a:ea typeface="+mn-ea"/>
                              <a:cs typeface="+mn-cs"/>
                            </a:rPr>
                            <a:t>約</a:t>
                          </a:r>
                          <a:endParaRPr kumimoji="1" lang="en-US" altLang="ja-JP" sz="2400" b="1" kern="1200">
                            <a:solidFill>
                              <a:schemeClr val="dk1"/>
                            </a:solidFill>
                            <a:latin typeface="+mn-lt"/>
                            <a:ea typeface="+mn-ea"/>
                            <a:cs typeface="+mn-cs"/>
                          </a:endParaRPr>
                        </a:p>
                        <a:p>
                          <a:pPr marL="0" algn="ctr" defTabSz="914400" rtl="0" eaLnBrk="1" latinLnBrk="0" hangingPunct="1"/>
                          <a:r>
                            <a:rPr kumimoji="1" lang="en-US" altLang="ja-JP" sz="2400" b="1" kern="1200">
                              <a:solidFill>
                                <a:schemeClr val="dk1"/>
                              </a:solidFill>
                              <a:latin typeface="+mn-lt"/>
                              <a:ea typeface="+mn-ea"/>
                              <a:cs typeface="+mn-cs"/>
                            </a:rPr>
                            <a:t>300,000</a:t>
                          </a:r>
                          <a:endParaRPr kumimoji="1" lang="ja-JP" altLang="en-US" sz="2400" b="1" kern="120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216</m:t>
                                    </m:r>
                                  </m:num>
                                  <m:den>
                                    <m:r>
                                      <a:rPr kumimoji="1" lang="en-US" altLang="ja-JP" sz="2400" b="0" i="1" smtClean="0">
                                        <a:latin typeface="Cambria Math"/>
                                      </a:rPr>
                                      <m:t>6,096,454</m:t>
                                    </m:r>
                                  </m:den>
                                </m:f>
                              </m:oMath>
                            </m:oMathPara>
                          </a14:m>
                          <a:endParaRPr kumimoji="1" lang="ja-JP" altLang="en-US" sz="1800"/>
                        </a:p>
                      </a:txBody>
                      <a:tcPr anchor="ctr"/>
                    </a:tc>
                    <a:tc>
                      <a:txBody>
                        <a:bodyPr/>
                        <a:lstStyle/>
                        <a:p>
                          <a:pPr algn="ctr"/>
                          <a:r>
                            <a:rPr kumimoji="1" lang="en-US" altLang="ja-JP" sz="2800"/>
                            <a:t>10.629</a:t>
                          </a:r>
                          <a:endParaRPr kumimoji="1" lang="ja-JP" altLang="en-US" sz="2800"/>
                        </a:p>
                      </a:txBody>
                      <a:tcPr anchor="ctr"/>
                    </a:tc>
                    <a:extLst>
                      <a:ext uri="{0D108BD9-81ED-4DB2-BD59-A6C34878D82A}">
                        <a16:rowId xmlns:a16="http://schemas.microsoft.com/office/drawing/2014/main" val="10003"/>
                      </a:ext>
                    </a:extLst>
                  </a:tr>
                  <a:tr h="761114">
                    <a:tc>
                      <a:txBody>
                        <a:bodyPr/>
                        <a:lstStyle/>
                        <a:p>
                          <a:pPr marL="0" algn="ctr" defTabSz="914400" rtl="0" eaLnBrk="1" latinLnBrk="0" hangingPunct="1"/>
                          <a:r>
                            <a:rPr kumimoji="1" lang="en-US" altLang="ja-JP" sz="2400" b="1" kern="1200">
                              <a:solidFill>
                                <a:schemeClr val="dk1"/>
                              </a:solidFill>
                              <a:latin typeface="+mn-lt"/>
                              <a:ea typeface="+mn-ea"/>
                              <a:cs typeface="+mn-cs"/>
                            </a:rPr>
                            <a:t>4</a:t>
                          </a:r>
                          <a:r>
                            <a:rPr kumimoji="1" lang="ja-JP" altLang="en-US" sz="2400" b="1" kern="1200">
                              <a:solidFill>
                                <a:schemeClr val="dk1"/>
                              </a:solidFill>
                              <a:latin typeface="+mn-lt"/>
                              <a:ea typeface="+mn-ea"/>
                              <a:cs typeface="+mn-cs"/>
                            </a:rPr>
                            <a:t> 等</a:t>
                          </a:r>
                        </a:p>
                      </a:txBody>
                      <a:tcPr anchor="ctr"/>
                    </a:tc>
                    <a:tc>
                      <a:txBody>
                        <a:bodyPr/>
                        <a:lstStyle/>
                        <a:p>
                          <a:pPr algn="ctr"/>
                          <a:r>
                            <a:rPr kumimoji="1" lang="en-US" altLang="ja-JP" sz="2400" b="1"/>
                            <a:t>4</a:t>
                          </a:r>
                          <a:r>
                            <a:rPr kumimoji="1" lang="ja-JP" altLang="en-US" sz="2400" b="1"/>
                            <a:t> 個一致</a:t>
                          </a:r>
                        </a:p>
                      </a:txBody>
                      <a:tcPr anchor="ctr"/>
                    </a:tc>
                    <a:tc>
                      <a:txBody>
                        <a:bodyPr/>
                        <a:lstStyle/>
                        <a:p>
                          <a:pPr marL="0" algn="ctr" defTabSz="914400" rtl="0" eaLnBrk="1" latinLnBrk="0" hangingPunct="1"/>
                          <a:r>
                            <a:rPr kumimoji="1" lang="ja-JP" altLang="en-US" sz="2400" b="1" kern="1200">
                              <a:solidFill>
                                <a:schemeClr val="dk1"/>
                              </a:solidFill>
                              <a:latin typeface="+mn-lt"/>
                              <a:ea typeface="+mn-ea"/>
                              <a:cs typeface="+mn-cs"/>
                            </a:rPr>
                            <a:t>約</a:t>
                          </a:r>
                          <a:endParaRPr kumimoji="1" lang="en-US" altLang="ja-JP" sz="2400" b="1" kern="1200">
                            <a:solidFill>
                              <a:schemeClr val="dk1"/>
                            </a:solidFill>
                            <a:latin typeface="+mn-lt"/>
                            <a:ea typeface="+mn-ea"/>
                            <a:cs typeface="+mn-cs"/>
                          </a:endParaRPr>
                        </a:p>
                        <a:p>
                          <a:pPr marL="0" algn="ctr" defTabSz="914400" rtl="0" eaLnBrk="1" latinLnBrk="0" hangingPunct="1"/>
                          <a:r>
                            <a:rPr kumimoji="1" lang="en-US" altLang="ja-JP" sz="2400" b="1" kern="1200">
                              <a:solidFill>
                                <a:schemeClr val="dk1"/>
                              </a:solidFill>
                              <a:latin typeface="+mn-lt"/>
                              <a:ea typeface="+mn-ea"/>
                              <a:cs typeface="+mn-cs"/>
                            </a:rPr>
                            <a:t>6,800</a:t>
                          </a:r>
                          <a:endParaRPr kumimoji="1" lang="ja-JP" altLang="en-US" sz="2400" b="1" kern="120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9,990</m:t>
                                    </m:r>
                                  </m:num>
                                  <m:den>
                                    <m:r>
                                      <a:rPr kumimoji="1" lang="en-US" altLang="ja-JP" sz="2400" b="0" i="1" smtClean="0">
                                        <a:latin typeface="Cambria Math"/>
                                      </a:rPr>
                                      <m:t>6,096,454</m:t>
                                    </m:r>
                                  </m:den>
                                </m:f>
                              </m:oMath>
                            </m:oMathPara>
                          </a14:m>
                          <a:endParaRPr kumimoji="1" lang="ja-JP" altLang="en-US" sz="1800"/>
                        </a:p>
                      </a:txBody>
                      <a:tcPr anchor="ctr"/>
                    </a:tc>
                    <a:tc>
                      <a:txBody>
                        <a:bodyPr/>
                        <a:lstStyle/>
                        <a:p>
                          <a:pPr algn="ctr"/>
                          <a:r>
                            <a:rPr kumimoji="1" lang="en-US" altLang="ja-JP" sz="2800"/>
                            <a:t>11.142</a:t>
                          </a:r>
                          <a:endParaRPr kumimoji="1" lang="ja-JP" altLang="en-US" sz="2800"/>
                        </a:p>
                      </a:txBody>
                      <a:tcPr anchor="ctr"/>
                    </a:tc>
                    <a:extLst>
                      <a:ext uri="{0D108BD9-81ED-4DB2-BD59-A6C34878D82A}">
                        <a16:rowId xmlns:a16="http://schemas.microsoft.com/office/drawing/2014/main" val="10004"/>
                      </a:ext>
                    </a:extLst>
                  </a:tr>
                  <a:tr h="761114">
                    <a:tc>
                      <a:txBody>
                        <a:bodyPr/>
                        <a:lstStyle/>
                        <a:p>
                          <a:pPr marL="0" algn="ctr" defTabSz="914400" rtl="0" eaLnBrk="1" latinLnBrk="0" hangingPunct="1"/>
                          <a:r>
                            <a:rPr kumimoji="1" lang="en-US" altLang="ja-JP" sz="2400" b="1" kern="1200">
                              <a:solidFill>
                                <a:schemeClr val="dk1"/>
                              </a:solidFill>
                              <a:latin typeface="+mn-lt"/>
                              <a:ea typeface="+mn-ea"/>
                              <a:cs typeface="+mn-cs"/>
                            </a:rPr>
                            <a:t>5</a:t>
                          </a:r>
                          <a:r>
                            <a:rPr kumimoji="1" lang="ja-JP" altLang="en-US" sz="2400" b="1" kern="1200">
                              <a:solidFill>
                                <a:schemeClr val="dk1"/>
                              </a:solidFill>
                              <a:latin typeface="+mn-lt"/>
                              <a:ea typeface="+mn-ea"/>
                              <a:cs typeface="+mn-cs"/>
                            </a:rPr>
                            <a:t> 等</a:t>
                          </a:r>
                        </a:p>
                      </a:txBody>
                      <a:tcPr anchor="ctr"/>
                    </a:tc>
                    <a:tc>
                      <a:txBody>
                        <a:bodyPr/>
                        <a:lstStyle/>
                        <a:p>
                          <a:pPr algn="ctr"/>
                          <a:r>
                            <a:rPr kumimoji="1" lang="en-US" altLang="ja-JP" sz="2400" b="1"/>
                            <a:t>3</a:t>
                          </a:r>
                          <a:r>
                            <a:rPr kumimoji="1" lang="ja-JP" altLang="en-US" sz="2400" b="1"/>
                            <a:t> 個一致</a:t>
                          </a:r>
                        </a:p>
                      </a:txBody>
                      <a:tcPr anchor="ctr"/>
                    </a:tc>
                    <a:tc>
                      <a:txBody>
                        <a:bodyPr/>
                        <a:lstStyle/>
                        <a:p>
                          <a:pPr marL="0" algn="ctr" defTabSz="914400" rtl="0" eaLnBrk="1" latinLnBrk="0" hangingPunct="1"/>
                          <a:r>
                            <a:rPr kumimoji="1" lang="en-US" altLang="ja-JP" sz="2400" b="1" kern="1200">
                              <a:solidFill>
                                <a:schemeClr val="dk1"/>
                              </a:solidFill>
                              <a:latin typeface="+mn-lt"/>
                              <a:ea typeface="+mn-ea"/>
                              <a:cs typeface="+mn-cs"/>
                            </a:rPr>
                            <a:t>1,000</a:t>
                          </a:r>
                          <a:endParaRPr kumimoji="1" lang="ja-JP" altLang="en-US" sz="2400" b="1" kern="120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155,400</m:t>
                                    </m:r>
                                  </m:num>
                                  <m:den>
                                    <m:r>
                                      <a:rPr kumimoji="1" lang="en-US" altLang="ja-JP" sz="2400" b="0" i="1" smtClean="0">
                                        <a:latin typeface="Cambria Math"/>
                                      </a:rPr>
                                      <m:t>6,096,454</m:t>
                                    </m:r>
                                  </m:den>
                                </m:f>
                              </m:oMath>
                            </m:oMathPara>
                          </a14:m>
                          <a:endParaRPr kumimoji="1" lang="ja-JP" altLang="en-US" sz="1800"/>
                        </a:p>
                      </a:txBody>
                      <a:tcPr anchor="ctr"/>
                    </a:tc>
                    <a:tc>
                      <a:txBody>
                        <a:bodyPr/>
                        <a:lstStyle/>
                        <a:p>
                          <a:pPr algn="ctr"/>
                          <a:r>
                            <a:rPr kumimoji="1" lang="en-US" altLang="ja-JP" sz="2800"/>
                            <a:t>25.493</a:t>
                          </a:r>
                          <a:endParaRPr kumimoji="1" lang="ja-JP" altLang="en-US" sz="2800"/>
                        </a:p>
                      </a:txBody>
                      <a:tcPr anchor="ctr"/>
                    </a:tc>
                    <a:extLst>
                      <a:ext uri="{0D108BD9-81ED-4DB2-BD59-A6C34878D82A}">
                        <a16:rowId xmlns:a16="http://schemas.microsoft.com/office/drawing/2014/main" val="10005"/>
                      </a:ext>
                    </a:extLst>
                  </a:tr>
                  <a:tr h="761114">
                    <a:tc>
                      <a:txBody>
                        <a:bodyPr/>
                        <a:lstStyle/>
                        <a:p>
                          <a:pPr marL="0" algn="ctr" defTabSz="914400" rtl="0" eaLnBrk="1" latinLnBrk="0" hangingPunct="1"/>
                          <a:r>
                            <a:rPr kumimoji="1" lang="ja-JP" altLang="en-US" sz="2400" b="1" kern="1200">
                              <a:solidFill>
                                <a:schemeClr val="dk1"/>
                              </a:solidFill>
                              <a:latin typeface="+mn-lt"/>
                              <a:ea typeface="+mn-ea"/>
                              <a:cs typeface="+mn-cs"/>
                            </a:rPr>
                            <a:t>合計</a:t>
                          </a:r>
                        </a:p>
                      </a:txBody>
                      <a:tcPr anchor="ctr"/>
                    </a:tc>
                    <a:tc>
                      <a:txBody>
                        <a:bodyPr/>
                        <a:lstStyle/>
                        <a:p>
                          <a:pPr algn="ctr"/>
                          <a:endParaRPr kumimoji="1" lang="ja-JP" altLang="en-US" sz="2400"/>
                        </a:p>
                      </a:txBody>
                      <a:tcPr anchor="ctr"/>
                    </a:tc>
                    <a:tc>
                      <a:txBody>
                        <a:bodyPr/>
                        <a:lstStyle/>
                        <a:p>
                          <a:pPr marL="0" algn="ctr" defTabSz="914400" rtl="0" eaLnBrk="1" latinLnBrk="0" hangingPunct="1"/>
                          <a:endParaRPr kumimoji="1" lang="ja-JP" altLang="en-US" sz="2400" b="1" kern="1200">
                            <a:solidFill>
                              <a:schemeClr val="dk1"/>
                            </a:solidFill>
                            <a:latin typeface="+mn-lt"/>
                            <a:ea typeface="+mn-ea"/>
                            <a:cs typeface="+mn-cs"/>
                          </a:endParaRPr>
                        </a:p>
                      </a:txBody>
                      <a:tcPr anchor="ctr"/>
                    </a:tc>
                    <a:tc>
                      <a:txBody>
                        <a:bodyPr/>
                        <a:lstStyle/>
                        <a:p>
                          <a:pPr algn="ctr"/>
                          <a:endParaRPr kumimoji="1" lang="ja-JP" altLang="en-US" sz="2800" b="1" i="0"/>
                        </a:p>
                      </a:txBody>
                      <a:tcPr anchor="ctr"/>
                    </a:tc>
                    <a:tc>
                      <a:txBody>
                        <a:bodyPr/>
                        <a:lstStyle/>
                        <a:p>
                          <a:pPr algn="ctr"/>
                          <a:r>
                            <a:rPr kumimoji="1" lang="en-US" altLang="ja-JP" sz="2800"/>
                            <a:t>89.910</a:t>
                          </a:r>
                          <a:endParaRPr kumimoji="1" lang="ja-JP" altLang="en-US" sz="2800"/>
                        </a:p>
                      </a:txBody>
                      <a:tcPr anchor="ctr"/>
                    </a:tc>
                    <a:extLst>
                      <a:ext uri="{0D108BD9-81ED-4DB2-BD59-A6C34878D82A}">
                        <a16:rowId xmlns:a16="http://schemas.microsoft.com/office/drawing/2014/main" val="10006"/>
                      </a:ext>
                    </a:extLst>
                  </a:tr>
                </a:tbl>
              </a:graphicData>
            </a:graphic>
          </p:graphicFrame>
        </mc:Choice>
        <mc:Fallback xmlns="">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164321653"/>
                  </p:ext>
                </p:extLst>
              </p:nvPr>
            </p:nvGraphicFramePr>
            <p:xfrm>
              <a:off x="0" y="1268760"/>
              <a:ext cx="9143999" cy="5649762"/>
            </p:xfrm>
            <a:graphic>
              <a:graphicData uri="http://schemas.openxmlformats.org/drawingml/2006/table">
                <a:tbl>
                  <a:tblPr firstRow="1" bandRow="1">
                    <a:tableStyleId>{16D9F66E-5EB9-4882-86FB-DCBF35E3C3E4}</a:tableStyleId>
                  </a:tblPr>
                  <a:tblGrid>
                    <a:gridCol w="884960">
                      <a:extLst>
                        <a:ext uri="{9D8B030D-6E8A-4147-A177-3AD203B41FA5}">
                          <a16:colId xmlns:a16="http://schemas.microsoft.com/office/drawing/2014/main" val="20000"/>
                        </a:ext>
                      </a:extLst>
                    </a:gridCol>
                    <a:gridCol w="3038968">
                      <a:extLst>
                        <a:ext uri="{9D8B030D-6E8A-4147-A177-3AD203B41FA5}">
                          <a16:colId xmlns:a16="http://schemas.microsoft.com/office/drawing/2014/main" val="20001"/>
                        </a:ext>
                      </a:extLst>
                    </a:gridCol>
                    <a:gridCol w="1737192">
                      <a:extLst>
                        <a:ext uri="{9D8B030D-6E8A-4147-A177-3AD203B41FA5}">
                          <a16:colId xmlns:a16="http://schemas.microsoft.com/office/drawing/2014/main" val="20002"/>
                        </a:ext>
                      </a:extLst>
                    </a:gridCol>
                    <a:gridCol w="2089727">
                      <a:extLst>
                        <a:ext uri="{9D8B030D-6E8A-4147-A177-3AD203B41FA5}">
                          <a16:colId xmlns:a16="http://schemas.microsoft.com/office/drawing/2014/main" val="20003"/>
                        </a:ext>
                      </a:extLst>
                    </a:gridCol>
                    <a:gridCol w="1393152">
                      <a:extLst>
                        <a:ext uri="{9D8B030D-6E8A-4147-A177-3AD203B41FA5}">
                          <a16:colId xmlns:a16="http://schemas.microsoft.com/office/drawing/2014/main" val="20004"/>
                        </a:ext>
                      </a:extLst>
                    </a:gridCol>
                  </a:tblGrid>
                  <a:tr h="761114">
                    <a:tc>
                      <a:txBody>
                        <a:bodyPr/>
                        <a:lstStyle/>
                        <a:p>
                          <a:pPr algn="ctr"/>
                          <a:r>
                            <a:rPr kumimoji="1" lang="ja-JP" altLang="en-US" sz="2400" dirty="0"/>
                            <a:t>等数</a:t>
                          </a:r>
                        </a:p>
                      </a:txBody>
                      <a:tcPr anchor="ctr"/>
                    </a:tc>
                    <a:tc>
                      <a:txBody>
                        <a:bodyPr/>
                        <a:lstStyle/>
                        <a:p>
                          <a:pPr algn="ctr"/>
                          <a:r>
                            <a:rPr kumimoji="1" lang="ja-JP" altLang="en-US" sz="2400" dirty="0"/>
                            <a:t>当選条件</a:t>
                          </a:r>
                        </a:p>
                      </a:txBody>
                      <a:tcPr anchor="ctr"/>
                    </a:tc>
                    <a:tc>
                      <a:txBody>
                        <a:bodyPr/>
                        <a:lstStyle/>
                        <a:p>
                          <a:pPr algn="ctr"/>
                          <a:r>
                            <a:rPr kumimoji="1" lang="ja-JP" altLang="en-US" sz="2400" dirty="0"/>
                            <a:t>賞金額</a:t>
                          </a:r>
                        </a:p>
                      </a:txBody>
                      <a:tcPr anchor="ctr"/>
                    </a:tc>
                    <a:tc>
                      <a:txBody>
                        <a:bodyPr/>
                        <a:lstStyle/>
                        <a:p>
                          <a:pPr algn="ctr"/>
                          <a:r>
                            <a:rPr kumimoji="1" lang="ja-JP" altLang="en-US" sz="2400" dirty="0"/>
                            <a:t>確率</a:t>
                          </a:r>
                        </a:p>
                      </a:txBody>
                      <a:tcPr anchor="ctr"/>
                    </a:tc>
                    <a:tc>
                      <a:txBody>
                        <a:bodyPr/>
                        <a:lstStyle/>
                        <a:p>
                          <a:pPr algn="ctr"/>
                          <a:r>
                            <a:rPr kumimoji="1" lang="ja-JP" altLang="en-US" sz="2400" dirty="0"/>
                            <a:t>期待値</a:t>
                          </a:r>
                        </a:p>
                      </a:txBody>
                      <a:tcPr anchor="ctr"/>
                    </a:tc>
                    <a:extLst>
                      <a:ext uri="{0D108BD9-81ED-4DB2-BD59-A6C34878D82A}">
                        <a16:rowId xmlns:a16="http://schemas.microsoft.com/office/drawing/2014/main" val="10000"/>
                      </a:ext>
                    </a:extLst>
                  </a:tr>
                  <a:tr h="822960">
                    <a:tc>
                      <a:txBody>
                        <a:bodyPr/>
                        <a:lstStyle/>
                        <a:p>
                          <a:pPr marL="0" algn="ctr" defTabSz="914400" rtl="0" eaLnBrk="1" latinLnBrk="0" hangingPunct="1"/>
                          <a:r>
                            <a:rPr kumimoji="1" lang="en-US" altLang="ja-JP" sz="2400" b="1" kern="1200" dirty="0">
                              <a:solidFill>
                                <a:schemeClr val="dk1"/>
                              </a:solidFill>
                              <a:latin typeface="+mn-lt"/>
                              <a:ea typeface="+mn-ea"/>
                              <a:cs typeface="+mn-cs"/>
                            </a:rPr>
                            <a:t>1</a:t>
                          </a:r>
                          <a:r>
                            <a:rPr kumimoji="1" lang="ja-JP" altLang="en-US" sz="2400" b="1" kern="1200" dirty="0">
                              <a:solidFill>
                                <a:schemeClr val="dk1"/>
                              </a:solidFill>
                              <a:latin typeface="+mn-lt"/>
                              <a:ea typeface="+mn-ea"/>
                              <a:cs typeface="+mn-cs"/>
                            </a:rPr>
                            <a:t> 等</a:t>
                          </a:r>
                        </a:p>
                      </a:txBody>
                      <a:tcPr anchor="ctr"/>
                    </a:tc>
                    <a:tc>
                      <a:txBody>
                        <a:bodyPr/>
                        <a:lstStyle/>
                        <a:p>
                          <a:pPr algn="ctr"/>
                          <a:r>
                            <a:rPr kumimoji="1" lang="en-US" altLang="ja-JP" sz="2400" b="1" dirty="0"/>
                            <a:t>6</a:t>
                          </a:r>
                          <a:r>
                            <a:rPr kumimoji="1" lang="en-US" altLang="ja-JP" sz="2400" b="1" baseline="0" dirty="0"/>
                            <a:t> </a:t>
                          </a:r>
                          <a:r>
                            <a:rPr kumimoji="1" lang="ja-JP" altLang="en-US" sz="2400" b="1" baseline="0" dirty="0"/>
                            <a:t>個すべて一致</a:t>
                          </a:r>
                          <a:endParaRPr kumimoji="1" lang="ja-JP" altLang="en-US" sz="2400" b="1" dirty="0"/>
                        </a:p>
                      </a:txBody>
                      <a:tcPr anchor="ctr"/>
                    </a:tc>
                    <a:tc>
                      <a:txBody>
                        <a:bodyPr/>
                        <a:lstStyle/>
                        <a:p>
                          <a:pPr algn="ctr"/>
                          <a:r>
                            <a:rPr kumimoji="1" lang="ja-JP" altLang="en-US" sz="2400" b="1" dirty="0"/>
                            <a:t>約</a:t>
                          </a:r>
                          <a:r>
                            <a:rPr kumimoji="1" lang="en-US" altLang="ja-JP" sz="2400" b="1" dirty="0"/>
                            <a:t>200,000,000</a:t>
                          </a:r>
                          <a:endParaRPr kumimoji="1" lang="ja-JP" altLang="en-US" sz="2400" b="1" dirty="0"/>
                        </a:p>
                      </a:txBody>
                      <a:tcPr anchor="ctr"/>
                    </a:tc>
                    <a:tc>
                      <a:txBody>
                        <a:bodyPr/>
                        <a:lstStyle/>
                        <a:p>
                          <a:endParaRPr lang="ja-JP"/>
                        </a:p>
                      </a:txBody>
                      <a:tcPr anchor="ctr">
                        <a:blipFill>
                          <a:blip r:embed="rId3"/>
                          <a:stretch>
                            <a:fillRect l="-272222" t="-93333" r="-67836" b="-500741"/>
                          </a:stretch>
                        </a:blipFill>
                      </a:tcPr>
                    </a:tc>
                    <a:tc>
                      <a:txBody>
                        <a:bodyPr/>
                        <a:lstStyle/>
                        <a:p>
                          <a:pPr algn="ctr"/>
                          <a:r>
                            <a:rPr kumimoji="1" lang="en-US" altLang="ja-JP" sz="2800" dirty="0"/>
                            <a:t>32.805</a:t>
                          </a:r>
                          <a:endParaRPr kumimoji="1" lang="ja-JP" altLang="en-US" sz="2800" dirty="0"/>
                        </a:p>
                      </a:txBody>
                      <a:tcPr anchor="ctr"/>
                    </a:tc>
                    <a:extLst>
                      <a:ext uri="{0D108BD9-81ED-4DB2-BD59-A6C34878D82A}">
                        <a16:rowId xmlns:a16="http://schemas.microsoft.com/office/drawing/2014/main" val="10001"/>
                      </a:ext>
                    </a:extLst>
                  </a:tr>
                  <a:tr h="833916">
                    <a:tc>
                      <a:txBody>
                        <a:bodyPr/>
                        <a:lstStyle/>
                        <a:p>
                          <a:pPr marL="0" algn="ctr" defTabSz="914400" rtl="0" eaLnBrk="1" latinLnBrk="0" hangingPunct="1"/>
                          <a:r>
                            <a:rPr kumimoji="1" lang="en-US" altLang="ja-JP" sz="2400" b="1" kern="1200" dirty="0">
                              <a:solidFill>
                                <a:schemeClr val="dk1"/>
                              </a:solidFill>
                              <a:latin typeface="+mn-lt"/>
                              <a:ea typeface="+mn-ea"/>
                              <a:cs typeface="+mn-cs"/>
                            </a:rPr>
                            <a:t>2</a:t>
                          </a:r>
                          <a:r>
                            <a:rPr kumimoji="1" lang="ja-JP" altLang="en-US" sz="2400" b="1" kern="1200" dirty="0">
                              <a:solidFill>
                                <a:schemeClr val="dk1"/>
                              </a:solidFill>
                              <a:latin typeface="+mn-lt"/>
                              <a:ea typeface="+mn-ea"/>
                              <a:cs typeface="+mn-cs"/>
                            </a:rPr>
                            <a:t> 等</a:t>
                          </a:r>
                        </a:p>
                      </a:txBody>
                      <a:tcPr anchor="ctr"/>
                    </a:tc>
                    <a:tc>
                      <a:txBody>
                        <a:bodyPr/>
                        <a:lstStyle/>
                        <a:p>
                          <a:pPr algn="ctr"/>
                          <a:r>
                            <a:rPr kumimoji="1" lang="en-US" altLang="ja-JP" sz="2400" b="1" dirty="0"/>
                            <a:t>5 </a:t>
                          </a:r>
                          <a:r>
                            <a:rPr kumimoji="1" lang="ja-JP" altLang="en-US" sz="2400" b="1" dirty="0"/>
                            <a:t>個一致し，残りはボーナス番号と一致</a:t>
                          </a:r>
                        </a:p>
                      </a:txBody>
                      <a:tcPr anchor="ctr"/>
                    </a:tc>
                    <a:tc>
                      <a:txBody>
                        <a:bodyPr/>
                        <a:lstStyle/>
                        <a:p>
                          <a:pPr marL="0" algn="ctr" defTabSz="914400" rtl="0" eaLnBrk="1" latinLnBrk="0" hangingPunct="1"/>
                          <a:r>
                            <a:rPr kumimoji="1" lang="ja-JP" altLang="en-US" sz="2400" b="1" kern="1200" dirty="0">
                              <a:solidFill>
                                <a:schemeClr val="dk1"/>
                              </a:solidFill>
                              <a:latin typeface="+mn-lt"/>
                              <a:ea typeface="+mn-ea"/>
                              <a:cs typeface="+mn-cs"/>
                            </a:rPr>
                            <a:t>約</a:t>
                          </a:r>
                          <a:r>
                            <a:rPr kumimoji="1" lang="en-US" altLang="ja-JP" sz="2400" b="1" kern="1200" dirty="0">
                              <a:solidFill>
                                <a:schemeClr val="dk1"/>
                              </a:solidFill>
                              <a:latin typeface="+mn-lt"/>
                              <a:ea typeface="+mn-ea"/>
                              <a:cs typeface="+mn-cs"/>
                            </a:rPr>
                            <a:t>10,000,000</a:t>
                          </a:r>
                          <a:endParaRPr kumimoji="1" lang="ja-JP" altLang="en-US" sz="2400" b="1" kern="1200" dirty="0">
                            <a:solidFill>
                              <a:schemeClr val="dk1"/>
                            </a:solidFill>
                            <a:latin typeface="+mn-lt"/>
                            <a:ea typeface="+mn-ea"/>
                            <a:cs typeface="+mn-cs"/>
                          </a:endParaRPr>
                        </a:p>
                      </a:txBody>
                      <a:tcPr anchor="ctr"/>
                    </a:tc>
                    <a:tc>
                      <a:txBody>
                        <a:bodyPr/>
                        <a:lstStyle/>
                        <a:p>
                          <a:endParaRPr lang="ja-JP"/>
                        </a:p>
                      </a:txBody>
                      <a:tcPr anchor="ctr">
                        <a:blipFill>
                          <a:blip r:embed="rId3"/>
                          <a:stretch>
                            <a:fillRect l="-272222" t="-190511" r="-67836" b="-393431"/>
                          </a:stretch>
                        </a:blipFill>
                      </a:tcPr>
                    </a:tc>
                    <a:tc>
                      <a:txBody>
                        <a:bodyPr/>
                        <a:lstStyle/>
                        <a:p>
                          <a:pPr algn="ctr"/>
                          <a:r>
                            <a:rPr kumimoji="1" lang="en-US" altLang="ja-JP" sz="2800" dirty="0"/>
                            <a:t>9.842</a:t>
                          </a:r>
                        </a:p>
                      </a:txBody>
                      <a:tcPr anchor="ctr"/>
                    </a:tc>
                    <a:extLst>
                      <a:ext uri="{0D108BD9-81ED-4DB2-BD59-A6C34878D82A}">
                        <a16:rowId xmlns:a16="http://schemas.microsoft.com/office/drawing/2014/main" val="10002"/>
                      </a:ext>
                    </a:extLst>
                  </a:tr>
                  <a:tr h="822960">
                    <a:tc>
                      <a:txBody>
                        <a:bodyPr/>
                        <a:lstStyle/>
                        <a:p>
                          <a:pPr marL="0" algn="ctr" defTabSz="914400" rtl="0" eaLnBrk="1" latinLnBrk="0" hangingPunct="1"/>
                          <a:r>
                            <a:rPr kumimoji="1" lang="en-US" altLang="ja-JP" sz="2400" b="1" kern="1200" dirty="0">
                              <a:solidFill>
                                <a:schemeClr val="dk1"/>
                              </a:solidFill>
                              <a:latin typeface="+mn-lt"/>
                              <a:ea typeface="+mn-ea"/>
                              <a:cs typeface="+mn-cs"/>
                            </a:rPr>
                            <a:t>3</a:t>
                          </a:r>
                          <a:r>
                            <a:rPr kumimoji="1" lang="ja-JP" altLang="en-US" sz="2400" b="1" kern="1200" dirty="0">
                              <a:solidFill>
                                <a:schemeClr val="dk1"/>
                              </a:solidFill>
                              <a:latin typeface="+mn-lt"/>
                              <a:ea typeface="+mn-ea"/>
                              <a:cs typeface="+mn-cs"/>
                            </a:rPr>
                            <a:t> 等</a:t>
                          </a:r>
                        </a:p>
                      </a:txBody>
                      <a:tcPr anchor="ctr"/>
                    </a:tc>
                    <a:tc>
                      <a:txBody>
                        <a:bodyPr/>
                        <a:lstStyle/>
                        <a:p>
                          <a:pPr algn="ctr"/>
                          <a:r>
                            <a:rPr kumimoji="1" lang="en-US" altLang="ja-JP" sz="2400" b="1" dirty="0"/>
                            <a:t>5</a:t>
                          </a:r>
                          <a:r>
                            <a:rPr kumimoji="1" lang="ja-JP" altLang="en-US" sz="2400" b="1" dirty="0"/>
                            <a:t> 個一致</a:t>
                          </a:r>
                        </a:p>
                      </a:txBody>
                      <a:tcPr anchor="ctr"/>
                    </a:tc>
                    <a:tc>
                      <a:txBody>
                        <a:bodyPr/>
                        <a:lstStyle/>
                        <a:p>
                          <a:pPr marL="0" algn="ctr" defTabSz="914400" rtl="0" eaLnBrk="1" latinLnBrk="0" hangingPunct="1"/>
                          <a:r>
                            <a:rPr kumimoji="1" lang="ja-JP" altLang="en-US" sz="2400" b="1" kern="1200" dirty="0">
                              <a:solidFill>
                                <a:schemeClr val="dk1"/>
                              </a:solidFill>
                              <a:latin typeface="+mn-lt"/>
                              <a:ea typeface="+mn-ea"/>
                              <a:cs typeface="+mn-cs"/>
                            </a:rPr>
                            <a:t>約</a:t>
                          </a:r>
                          <a:endParaRPr kumimoji="1" lang="en-US" altLang="ja-JP" sz="2400" b="1" kern="1200" dirty="0">
                            <a:solidFill>
                              <a:schemeClr val="dk1"/>
                            </a:solidFill>
                            <a:latin typeface="+mn-lt"/>
                            <a:ea typeface="+mn-ea"/>
                            <a:cs typeface="+mn-cs"/>
                          </a:endParaRPr>
                        </a:p>
                        <a:p>
                          <a:pPr marL="0" algn="ctr" defTabSz="914400" rtl="0" eaLnBrk="1" latinLnBrk="0" hangingPunct="1"/>
                          <a:r>
                            <a:rPr kumimoji="1" lang="en-US" altLang="ja-JP" sz="2400" b="1" kern="1200" dirty="0">
                              <a:solidFill>
                                <a:schemeClr val="dk1"/>
                              </a:solidFill>
                              <a:latin typeface="+mn-lt"/>
                              <a:ea typeface="+mn-ea"/>
                              <a:cs typeface="+mn-cs"/>
                            </a:rPr>
                            <a:t>300,000</a:t>
                          </a:r>
                          <a:endParaRPr kumimoji="1" lang="ja-JP" altLang="en-US" sz="2400" b="1" kern="1200" dirty="0">
                            <a:solidFill>
                              <a:schemeClr val="dk1"/>
                            </a:solidFill>
                            <a:latin typeface="+mn-lt"/>
                            <a:ea typeface="+mn-ea"/>
                            <a:cs typeface="+mn-cs"/>
                          </a:endParaRPr>
                        </a:p>
                      </a:txBody>
                      <a:tcPr anchor="ctr"/>
                    </a:tc>
                    <a:tc>
                      <a:txBody>
                        <a:bodyPr/>
                        <a:lstStyle/>
                        <a:p>
                          <a:endParaRPr lang="ja-JP"/>
                        </a:p>
                      </a:txBody>
                      <a:tcPr anchor="ctr">
                        <a:blipFill>
                          <a:blip r:embed="rId3"/>
                          <a:stretch>
                            <a:fillRect l="-272222" t="-294815" r="-67836" b="-299259"/>
                          </a:stretch>
                        </a:blipFill>
                      </a:tcPr>
                    </a:tc>
                    <a:tc>
                      <a:txBody>
                        <a:bodyPr/>
                        <a:lstStyle/>
                        <a:p>
                          <a:pPr algn="ctr"/>
                          <a:r>
                            <a:rPr kumimoji="1" lang="en-US" altLang="ja-JP" sz="2800" dirty="0"/>
                            <a:t>10.629</a:t>
                          </a:r>
                          <a:endParaRPr kumimoji="1" lang="ja-JP" altLang="en-US" sz="2800" dirty="0"/>
                        </a:p>
                      </a:txBody>
                      <a:tcPr anchor="ctr"/>
                    </a:tc>
                    <a:extLst>
                      <a:ext uri="{0D108BD9-81ED-4DB2-BD59-A6C34878D82A}">
                        <a16:rowId xmlns:a16="http://schemas.microsoft.com/office/drawing/2014/main" val="10003"/>
                      </a:ext>
                    </a:extLst>
                  </a:tr>
                  <a:tr h="822960">
                    <a:tc>
                      <a:txBody>
                        <a:bodyPr/>
                        <a:lstStyle/>
                        <a:p>
                          <a:pPr marL="0" algn="ctr" defTabSz="914400" rtl="0" eaLnBrk="1" latinLnBrk="0" hangingPunct="1"/>
                          <a:r>
                            <a:rPr kumimoji="1" lang="en-US" altLang="ja-JP" sz="2400" b="1" kern="1200" dirty="0">
                              <a:solidFill>
                                <a:schemeClr val="dk1"/>
                              </a:solidFill>
                              <a:latin typeface="+mn-lt"/>
                              <a:ea typeface="+mn-ea"/>
                              <a:cs typeface="+mn-cs"/>
                            </a:rPr>
                            <a:t>4</a:t>
                          </a:r>
                          <a:r>
                            <a:rPr kumimoji="1" lang="ja-JP" altLang="en-US" sz="2400" b="1" kern="1200" dirty="0">
                              <a:solidFill>
                                <a:schemeClr val="dk1"/>
                              </a:solidFill>
                              <a:latin typeface="+mn-lt"/>
                              <a:ea typeface="+mn-ea"/>
                              <a:cs typeface="+mn-cs"/>
                            </a:rPr>
                            <a:t> 等</a:t>
                          </a:r>
                        </a:p>
                      </a:txBody>
                      <a:tcPr anchor="ctr"/>
                    </a:tc>
                    <a:tc>
                      <a:txBody>
                        <a:bodyPr/>
                        <a:lstStyle/>
                        <a:p>
                          <a:pPr algn="ctr"/>
                          <a:r>
                            <a:rPr kumimoji="1" lang="en-US" altLang="ja-JP" sz="2400" b="1" dirty="0"/>
                            <a:t>4</a:t>
                          </a:r>
                          <a:r>
                            <a:rPr kumimoji="1" lang="ja-JP" altLang="en-US" sz="2400" b="1" dirty="0"/>
                            <a:t> 個一致</a:t>
                          </a:r>
                        </a:p>
                      </a:txBody>
                      <a:tcPr anchor="ctr"/>
                    </a:tc>
                    <a:tc>
                      <a:txBody>
                        <a:bodyPr/>
                        <a:lstStyle/>
                        <a:p>
                          <a:pPr marL="0" algn="ctr" defTabSz="914400" rtl="0" eaLnBrk="1" latinLnBrk="0" hangingPunct="1"/>
                          <a:r>
                            <a:rPr kumimoji="1" lang="ja-JP" altLang="en-US" sz="2400" b="1" kern="1200" dirty="0">
                              <a:solidFill>
                                <a:schemeClr val="dk1"/>
                              </a:solidFill>
                              <a:latin typeface="+mn-lt"/>
                              <a:ea typeface="+mn-ea"/>
                              <a:cs typeface="+mn-cs"/>
                            </a:rPr>
                            <a:t>約</a:t>
                          </a:r>
                          <a:endParaRPr kumimoji="1" lang="en-US" altLang="ja-JP" sz="2400" b="1" kern="1200" dirty="0">
                            <a:solidFill>
                              <a:schemeClr val="dk1"/>
                            </a:solidFill>
                            <a:latin typeface="+mn-lt"/>
                            <a:ea typeface="+mn-ea"/>
                            <a:cs typeface="+mn-cs"/>
                          </a:endParaRPr>
                        </a:p>
                        <a:p>
                          <a:pPr marL="0" algn="ctr" defTabSz="914400" rtl="0" eaLnBrk="1" latinLnBrk="0" hangingPunct="1"/>
                          <a:r>
                            <a:rPr kumimoji="1" lang="en-US" altLang="ja-JP" sz="2400" b="1" kern="1200" dirty="0">
                              <a:solidFill>
                                <a:schemeClr val="dk1"/>
                              </a:solidFill>
                              <a:latin typeface="+mn-lt"/>
                              <a:ea typeface="+mn-ea"/>
                              <a:cs typeface="+mn-cs"/>
                            </a:rPr>
                            <a:t>6,800</a:t>
                          </a:r>
                          <a:endParaRPr kumimoji="1" lang="ja-JP" altLang="en-US" sz="2400" b="1" kern="1200" dirty="0">
                            <a:solidFill>
                              <a:schemeClr val="dk1"/>
                            </a:solidFill>
                            <a:latin typeface="+mn-lt"/>
                            <a:ea typeface="+mn-ea"/>
                            <a:cs typeface="+mn-cs"/>
                          </a:endParaRPr>
                        </a:p>
                      </a:txBody>
                      <a:tcPr anchor="ctr"/>
                    </a:tc>
                    <a:tc>
                      <a:txBody>
                        <a:bodyPr/>
                        <a:lstStyle/>
                        <a:p>
                          <a:endParaRPr lang="ja-JP"/>
                        </a:p>
                      </a:txBody>
                      <a:tcPr anchor="ctr">
                        <a:blipFill>
                          <a:blip r:embed="rId3"/>
                          <a:stretch>
                            <a:fillRect l="-272222" t="-394815" r="-67836" b="-199259"/>
                          </a:stretch>
                        </a:blipFill>
                      </a:tcPr>
                    </a:tc>
                    <a:tc>
                      <a:txBody>
                        <a:bodyPr/>
                        <a:lstStyle/>
                        <a:p>
                          <a:pPr algn="ctr"/>
                          <a:r>
                            <a:rPr kumimoji="1" lang="en-US" altLang="ja-JP" sz="2800" dirty="0"/>
                            <a:t>11.142</a:t>
                          </a:r>
                          <a:endParaRPr kumimoji="1" lang="ja-JP" altLang="en-US" sz="2800" dirty="0"/>
                        </a:p>
                      </a:txBody>
                      <a:tcPr anchor="ctr"/>
                    </a:tc>
                    <a:extLst>
                      <a:ext uri="{0D108BD9-81ED-4DB2-BD59-A6C34878D82A}">
                        <a16:rowId xmlns:a16="http://schemas.microsoft.com/office/drawing/2014/main" val="10004"/>
                      </a:ext>
                    </a:extLst>
                  </a:tr>
                  <a:tr h="824738">
                    <a:tc>
                      <a:txBody>
                        <a:bodyPr/>
                        <a:lstStyle/>
                        <a:p>
                          <a:pPr marL="0" algn="ctr" defTabSz="914400" rtl="0" eaLnBrk="1" latinLnBrk="0" hangingPunct="1"/>
                          <a:r>
                            <a:rPr kumimoji="1" lang="en-US" altLang="ja-JP" sz="2400" b="1" kern="1200" dirty="0">
                              <a:solidFill>
                                <a:schemeClr val="dk1"/>
                              </a:solidFill>
                              <a:latin typeface="+mn-lt"/>
                              <a:ea typeface="+mn-ea"/>
                              <a:cs typeface="+mn-cs"/>
                            </a:rPr>
                            <a:t>5</a:t>
                          </a:r>
                          <a:r>
                            <a:rPr kumimoji="1" lang="ja-JP" altLang="en-US" sz="2400" b="1" kern="1200" dirty="0">
                              <a:solidFill>
                                <a:schemeClr val="dk1"/>
                              </a:solidFill>
                              <a:latin typeface="+mn-lt"/>
                              <a:ea typeface="+mn-ea"/>
                              <a:cs typeface="+mn-cs"/>
                            </a:rPr>
                            <a:t> 等</a:t>
                          </a:r>
                        </a:p>
                      </a:txBody>
                      <a:tcPr anchor="ctr"/>
                    </a:tc>
                    <a:tc>
                      <a:txBody>
                        <a:bodyPr/>
                        <a:lstStyle/>
                        <a:p>
                          <a:pPr algn="ctr"/>
                          <a:r>
                            <a:rPr kumimoji="1" lang="en-US" altLang="ja-JP" sz="2400" b="1" dirty="0"/>
                            <a:t>3</a:t>
                          </a:r>
                          <a:r>
                            <a:rPr kumimoji="1" lang="ja-JP" altLang="en-US" sz="2400" b="1" dirty="0"/>
                            <a:t> 個一致</a:t>
                          </a:r>
                        </a:p>
                      </a:txBody>
                      <a:tcPr anchor="ctr"/>
                    </a:tc>
                    <a:tc>
                      <a:txBody>
                        <a:bodyPr/>
                        <a:lstStyle/>
                        <a:p>
                          <a:pPr marL="0" algn="ctr" defTabSz="914400" rtl="0" eaLnBrk="1" latinLnBrk="0" hangingPunct="1"/>
                          <a:r>
                            <a:rPr kumimoji="1" lang="en-US" altLang="ja-JP" sz="2400" b="1" kern="1200" dirty="0">
                              <a:solidFill>
                                <a:schemeClr val="dk1"/>
                              </a:solidFill>
                              <a:latin typeface="+mn-lt"/>
                              <a:ea typeface="+mn-ea"/>
                              <a:cs typeface="+mn-cs"/>
                            </a:rPr>
                            <a:t>1,000</a:t>
                          </a:r>
                          <a:endParaRPr kumimoji="1" lang="ja-JP" altLang="en-US" sz="2400" b="1" kern="1200" dirty="0">
                            <a:solidFill>
                              <a:schemeClr val="dk1"/>
                            </a:solidFill>
                            <a:latin typeface="+mn-lt"/>
                            <a:ea typeface="+mn-ea"/>
                            <a:cs typeface="+mn-cs"/>
                          </a:endParaRPr>
                        </a:p>
                      </a:txBody>
                      <a:tcPr anchor="ctr"/>
                    </a:tc>
                    <a:tc>
                      <a:txBody>
                        <a:bodyPr/>
                        <a:lstStyle/>
                        <a:p>
                          <a:endParaRPr lang="ja-JP"/>
                        </a:p>
                      </a:txBody>
                      <a:tcPr anchor="ctr">
                        <a:blipFill>
                          <a:blip r:embed="rId3"/>
                          <a:stretch>
                            <a:fillRect l="-272222" t="-494815" r="-67836" b="-99259"/>
                          </a:stretch>
                        </a:blipFill>
                      </a:tcPr>
                    </a:tc>
                    <a:tc>
                      <a:txBody>
                        <a:bodyPr/>
                        <a:lstStyle/>
                        <a:p>
                          <a:pPr algn="ctr"/>
                          <a:r>
                            <a:rPr kumimoji="1" lang="en-US" altLang="ja-JP" sz="2800" dirty="0"/>
                            <a:t>25.493</a:t>
                          </a:r>
                          <a:endParaRPr kumimoji="1" lang="ja-JP" altLang="en-US" sz="2800" dirty="0"/>
                        </a:p>
                      </a:txBody>
                      <a:tcPr anchor="ctr"/>
                    </a:tc>
                    <a:extLst>
                      <a:ext uri="{0D108BD9-81ED-4DB2-BD59-A6C34878D82A}">
                        <a16:rowId xmlns:a16="http://schemas.microsoft.com/office/drawing/2014/main" val="10005"/>
                      </a:ext>
                    </a:extLst>
                  </a:tr>
                  <a:tr h="761114">
                    <a:tc>
                      <a:txBody>
                        <a:bodyPr/>
                        <a:lstStyle/>
                        <a:p>
                          <a:pPr marL="0" algn="ctr" defTabSz="914400" rtl="0" eaLnBrk="1" latinLnBrk="0" hangingPunct="1"/>
                          <a:r>
                            <a:rPr kumimoji="1" lang="ja-JP" altLang="en-US" sz="2400" b="1" kern="1200" dirty="0">
                              <a:solidFill>
                                <a:schemeClr val="dk1"/>
                              </a:solidFill>
                              <a:latin typeface="+mn-lt"/>
                              <a:ea typeface="+mn-ea"/>
                              <a:cs typeface="+mn-cs"/>
                            </a:rPr>
                            <a:t>合計</a:t>
                          </a:r>
                        </a:p>
                      </a:txBody>
                      <a:tcPr anchor="ctr"/>
                    </a:tc>
                    <a:tc>
                      <a:txBody>
                        <a:bodyPr/>
                        <a:lstStyle/>
                        <a:p>
                          <a:pPr algn="ctr"/>
                          <a:endParaRPr kumimoji="1" lang="ja-JP" altLang="en-US" sz="2400" dirty="0"/>
                        </a:p>
                      </a:txBody>
                      <a:tcPr anchor="ctr"/>
                    </a:tc>
                    <a:tc>
                      <a:txBody>
                        <a:bodyPr/>
                        <a:lstStyle/>
                        <a:p>
                          <a:pPr marL="0" algn="ctr" defTabSz="914400" rtl="0" eaLnBrk="1" latinLnBrk="0" hangingPunct="1"/>
                          <a:endParaRPr kumimoji="1" lang="ja-JP" altLang="en-US" sz="2400" b="1" kern="1200" dirty="0">
                            <a:solidFill>
                              <a:schemeClr val="dk1"/>
                            </a:solidFill>
                            <a:latin typeface="+mn-lt"/>
                            <a:ea typeface="+mn-ea"/>
                            <a:cs typeface="+mn-cs"/>
                          </a:endParaRPr>
                        </a:p>
                      </a:txBody>
                      <a:tcPr anchor="ctr"/>
                    </a:tc>
                    <a:tc>
                      <a:txBody>
                        <a:bodyPr/>
                        <a:lstStyle/>
                        <a:p>
                          <a:pPr algn="ctr"/>
                          <a:endParaRPr kumimoji="1" lang="ja-JP" altLang="en-US" sz="2800" b="1" i="0" dirty="0"/>
                        </a:p>
                      </a:txBody>
                      <a:tcPr anchor="ctr"/>
                    </a:tc>
                    <a:tc>
                      <a:txBody>
                        <a:bodyPr/>
                        <a:lstStyle/>
                        <a:p>
                          <a:pPr algn="ctr"/>
                          <a:r>
                            <a:rPr kumimoji="1" lang="en-US" altLang="ja-JP" sz="2800" dirty="0"/>
                            <a:t>89.910</a:t>
                          </a:r>
                          <a:endParaRPr kumimoji="1" lang="ja-JP" altLang="en-US" sz="2800" dirty="0"/>
                        </a:p>
                      </a:txBody>
                      <a:tcPr anchor="ct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2425765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ミニ</a:t>
            </a:r>
            <a:r>
              <a:rPr lang="ja-JP" altLang="en-US"/>
              <a:t>ロトの場合</a:t>
            </a:r>
            <a:r>
              <a:rPr lang="en-US" altLang="ja-JP"/>
              <a:t>(1</a:t>
            </a:r>
            <a:r>
              <a:rPr lang="ja-JP" altLang="en-US"/>
              <a:t>枚　</a:t>
            </a:r>
            <a:r>
              <a:rPr lang="en-US" altLang="ja-JP"/>
              <a:t>200</a:t>
            </a:r>
            <a:r>
              <a:rPr lang="ja-JP" altLang="en-US"/>
              <a:t>円</a:t>
            </a:r>
            <a:r>
              <a:rPr lang="en-US" altLang="ja-JP"/>
              <a:t>)</a:t>
            </a:r>
            <a:endParaRPr kumimoji="1" lang="ja-JP" altLang="en-US"/>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609452324"/>
              </p:ext>
            </p:extLst>
          </p:nvPr>
        </p:nvGraphicFramePr>
        <p:xfrm>
          <a:off x="179512" y="1484784"/>
          <a:ext cx="8208911" cy="4850723"/>
        </p:xfrm>
        <a:graphic>
          <a:graphicData uri="http://schemas.openxmlformats.org/drawingml/2006/table">
            <a:tbl>
              <a:tblPr>
                <a:tableStyleId>{22838BEF-8BB2-4498-84A7-C5851F593DF1}</a:tableStyleId>
              </a:tblPr>
              <a:tblGrid>
                <a:gridCol w="1008112">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1805081">
                  <a:extLst>
                    <a:ext uri="{9D8B030D-6E8A-4147-A177-3AD203B41FA5}">
                      <a16:colId xmlns:a16="http://schemas.microsoft.com/office/drawing/2014/main" val="20002"/>
                    </a:ext>
                  </a:extLst>
                </a:gridCol>
                <a:gridCol w="1473723">
                  <a:extLst>
                    <a:ext uri="{9D8B030D-6E8A-4147-A177-3AD203B41FA5}">
                      <a16:colId xmlns:a16="http://schemas.microsoft.com/office/drawing/2014/main" val="20003"/>
                    </a:ext>
                  </a:extLst>
                </a:gridCol>
                <a:gridCol w="1473723">
                  <a:extLst>
                    <a:ext uri="{9D8B030D-6E8A-4147-A177-3AD203B41FA5}">
                      <a16:colId xmlns:a16="http://schemas.microsoft.com/office/drawing/2014/main" val="20004"/>
                    </a:ext>
                  </a:extLst>
                </a:gridCol>
              </a:tblGrid>
              <a:tr h="746265">
                <a:tc>
                  <a:txBody>
                    <a:bodyPr/>
                    <a:lstStyle/>
                    <a:p>
                      <a:pPr algn="ctr"/>
                      <a:r>
                        <a:rPr lang="ja-JP" altLang="en-US" sz="2000"/>
                        <a:t>等級</a:t>
                      </a:r>
                    </a:p>
                  </a:txBody>
                  <a:tcPr marL="0" marR="0" marT="0" marB="0" anchor="ctr"/>
                </a:tc>
                <a:tc>
                  <a:txBody>
                    <a:bodyPr/>
                    <a:lstStyle/>
                    <a:p>
                      <a:pPr algn="ctr"/>
                      <a:r>
                        <a:rPr lang="ja-JP" altLang="en-US" sz="2000"/>
                        <a:t>当せん条件</a:t>
                      </a:r>
                    </a:p>
                  </a:txBody>
                  <a:tcPr marL="0" marR="0" marT="0" marB="0" anchor="ctr"/>
                </a:tc>
                <a:tc>
                  <a:txBody>
                    <a:bodyPr/>
                    <a:lstStyle/>
                    <a:p>
                      <a:pPr algn="ctr"/>
                      <a:r>
                        <a:rPr lang="ja-JP" altLang="en-US" sz="2000"/>
                        <a:t>当せん確率</a:t>
                      </a:r>
                    </a:p>
                  </a:txBody>
                  <a:tcPr marL="0" marR="0" marT="0" marB="0" anchor="ctr"/>
                </a:tc>
                <a:tc>
                  <a:txBody>
                    <a:bodyPr/>
                    <a:lstStyle/>
                    <a:p>
                      <a:pPr algn="ctr"/>
                      <a:r>
                        <a:rPr lang="ja-JP" altLang="en-US" sz="2000"/>
                        <a:t>見込み当せん金</a:t>
                      </a:r>
                    </a:p>
                  </a:txBody>
                  <a:tcPr marL="0" marR="0" marT="0" marB="0" anchor="ctr"/>
                </a:tc>
                <a:tc>
                  <a:txBody>
                    <a:bodyPr/>
                    <a:lstStyle/>
                    <a:p>
                      <a:pPr algn="ctr"/>
                      <a:r>
                        <a:rPr lang="ja-JP" altLang="en-US" sz="2000"/>
                        <a:t>小計</a:t>
                      </a:r>
                      <a:endParaRPr lang="en-US" altLang="ja-JP" sz="2000"/>
                    </a:p>
                  </a:txBody>
                  <a:tcPr marL="0" marR="0" marT="0" marB="0" anchor="ctr"/>
                </a:tc>
                <a:extLst>
                  <a:ext uri="{0D108BD9-81ED-4DB2-BD59-A6C34878D82A}">
                    <a16:rowId xmlns:a16="http://schemas.microsoft.com/office/drawing/2014/main" val="10000"/>
                  </a:ext>
                </a:extLst>
              </a:tr>
              <a:tr h="746265">
                <a:tc>
                  <a:txBody>
                    <a:bodyPr/>
                    <a:lstStyle/>
                    <a:p>
                      <a:pPr algn="ctr"/>
                      <a:r>
                        <a:rPr lang="ja-JP" altLang="en-US" sz="2000"/>
                        <a:t>１等</a:t>
                      </a:r>
                      <a:endParaRPr lang="ja-JP" altLang="en-US" sz="2000" b="1"/>
                    </a:p>
                  </a:txBody>
                  <a:tcPr marL="0" marR="0" marT="0" marB="0" anchor="ctr"/>
                </a:tc>
                <a:tc>
                  <a:txBody>
                    <a:bodyPr/>
                    <a:lstStyle/>
                    <a:p>
                      <a:r>
                        <a:rPr lang="ja-JP" altLang="en-US" sz="2000"/>
                        <a:t>申込数字が本数字５個と全て一致</a:t>
                      </a:r>
                      <a:endParaRPr lang="ja-JP" altLang="en-US" sz="2000" b="1"/>
                    </a:p>
                  </a:txBody>
                  <a:tcPr marL="0" marR="0" marT="0" marB="0" anchor="ctr"/>
                </a:tc>
                <a:tc>
                  <a:txBody>
                    <a:bodyPr/>
                    <a:lstStyle/>
                    <a:p>
                      <a:pPr algn="r"/>
                      <a:r>
                        <a:rPr lang="en-US" altLang="ja-JP" sz="2000"/>
                        <a:t>1/169,911</a:t>
                      </a:r>
                    </a:p>
                  </a:txBody>
                  <a:tcPr marL="0" marR="0" marT="0" marB="0" anchor="ctr"/>
                </a:tc>
                <a:tc>
                  <a:txBody>
                    <a:bodyPr/>
                    <a:lstStyle/>
                    <a:p>
                      <a:pPr algn="r"/>
                      <a:r>
                        <a:rPr lang="en-US" altLang="ja-JP" sz="2000"/>
                        <a:t>10,046,800</a:t>
                      </a:r>
                      <a:r>
                        <a:rPr lang="ja-JP" altLang="en-US" sz="2000"/>
                        <a:t>円</a:t>
                      </a:r>
                    </a:p>
                  </a:txBody>
                  <a:tcPr marL="0" marR="0" marT="0" marB="0" anchor="ctr"/>
                </a:tc>
                <a:tc>
                  <a:txBody>
                    <a:bodyPr/>
                    <a:lstStyle/>
                    <a:p>
                      <a:pPr algn="r"/>
                      <a:r>
                        <a:rPr lang="en-US" altLang="ja-JP" sz="2000"/>
                        <a:t>52.13</a:t>
                      </a:r>
                      <a:r>
                        <a:rPr lang="ja-JP" altLang="en-US" sz="2000"/>
                        <a:t>円</a:t>
                      </a:r>
                    </a:p>
                  </a:txBody>
                  <a:tcPr marL="0" marR="0" marT="0" marB="0" anchor="ctr"/>
                </a:tc>
                <a:extLst>
                  <a:ext uri="{0D108BD9-81ED-4DB2-BD59-A6C34878D82A}">
                    <a16:rowId xmlns:a16="http://schemas.microsoft.com/office/drawing/2014/main" val="10001"/>
                  </a:ext>
                </a:extLst>
              </a:tr>
              <a:tr h="1119398">
                <a:tc>
                  <a:txBody>
                    <a:bodyPr/>
                    <a:lstStyle/>
                    <a:p>
                      <a:pPr algn="ctr"/>
                      <a:r>
                        <a:rPr lang="ja-JP" altLang="en-US" sz="2000"/>
                        <a:t>２等</a:t>
                      </a:r>
                      <a:endParaRPr lang="ja-JP" altLang="en-US" sz="2000" b="1"/>
                    </a:p>
                  </a:txBody>
                  <a:tcPr marL="0" marR="0" marT="0" marB="0" anchor="ctr"/>
                </a:tc>
                <a:tc>
                  <a:txBody>
                    <a:bodyPr/>
                    <a:lstStyle/>
                    <a:p>
                      <a:r>
                        <a:rPr lang="ja-JP" altLang="en-US" sz="2000"/>
                        <a:t>申込数字が本数字４個と一致し、更にボーナス数字１個と一致</a:t>
                      </a:r>
                      <a:endParaRPr lang="ja-JP" altLang="en-US" sz="2000" b="1"/>
                    </a:p>
                  </a:txBody>
                  <a:tcPr marL="0" marR="0" marT="0" marB="0" anchor="ctr"/>
                </a:tc>
                <a:tc>
                  <a:txBody>
                    <a:bodyPr/>
                    <a:lstStyle/>
                    <a:p>
                      <a:pPr algn="r"/>
                      <a:r>
                        <a:rPr lang="en-US" altLang="ja-JP" sz="2000"/>
                        <a:t>5/169,911</a:t>
                      </a:r>
                    </a:p>
                  </a:txBody>
                  <a:tcPr marL="0" marR="0" marT="0" marB="0" anchor="ctr"/>
                </a:tc>
                <a:tc>
                  <a:txBody>
                    <a:bodyPr/>
                    <a:lstStyle/>
                    <a:p>
                      <a:pPr algn="r"/>
                      <a:r>
                        <a:rPr lang="en-US" altLang="ja-JP" sz="2000"/>
                        <a:t>144,300</a:t>
                      </a:r>
                      <a:r>
                        <a:rPr lang="ja-JP" altLang="en-US" sz="2000"/>
                        <a:t>円</a:t>
                      </a:r>
                    </a:p>
                  </a:txBody>
                  <a:tcPr marL="0" marR="0" marT="0" marB="0" anchor="ctr"/>
                </a:tc>
                <a:tc>
                  <a:txBody>
                    <a:bodyPr/>
                    <a:lstStyle/>
                    <a:p>
                      <a:pPr algn="r"/>
                      <a:r>
                        <a:rPr lang="en-US" altLang="ja-JP" sz="2000"/>
                        <a:t>4.25</a:t>
                      </a:r>
                      <a:r>
                        <a:rPr lang="ja-JP" altLang="en-US" sz="2000"/>
                        <a:t>円</a:t>
                      </a:r>
                    </a:p>
                  </a:txBody>
                  <a:tcPr marL="0" marR="0" marT="0" marB="0" anchor="ctr"/>
                </a:tc>
                <a:extLst>
                  <a:ext uri="{0D108BD9-81ED-4DB2-BD59-A6C34878D82A}">
                    <a16:rowId xmlns:a16="http://schemas.microsoft.com/office/drawing/2014/main" val="10002"/>
                  </a:ext>
                </a:extLst>
              </a:tr>
              <a:tr h="746265">
                <a:tc>
                  <a:txBody>
                    <a:bodyPr/>
                    <a:lstStyle/>
                    <a:p>
                      <a:pPr algn="ctr"/>
                      <a:r>
                        <a:rPr lang="ja-JP" altLang="en-US" sz="2000"/>
                        <a:t>３等</a:t>
                      </a:r>
                      <a:endParaRPr lang="ja-JP" altLang="en-US" sz="2000" b="1"/>
                    </a:p>
                  </a:txBody>
                  <a:tcPr marL="0" marR="0" marT="0" marB="0" anchor="ctr"/>
                </a:tc>
                <a:tc>
                  <a:txBody>
                    <a:bodyPr/>
                    <a:lstStyle/>
                    <a:p>
                      <a:r>
                        <a:rPr lang="ja-JP" altLang="en-US" sz="2000"/>
                        <a:t>申込数字が本数字４個と一致</a:t>
                      </a:r>
                      <a:endParaRPr lang="ja-JP" altLang="en-US" sz="2000" b="1"/>
                    </a:p>
                  </a:txBody>
                  <a:tcPr marL="0" marR="0" marT="0" marB="0" anchor="ctr"/>
                </a:tc>
                <a:tc>
                  <a:txBody>
                    <a:bodyPr/>
                    <a:lstStyle/>
                    <a:p>
                      <a:pPr algn="r"/>
                      <a:r>
                        <a:rPr lang="en-US" altLang="ja-JP" sz="2000"/>
                        <a:t>125/169.911</a:t>
                      </a:r>
                    </a:p>
                  </a:txBody>
                  <a:tcPr marL="0" marR="0" marT="0" marB="0" anchor="ctr"/>
                </a:tc>
                <a:tc>
                  <a:txBody>
                    <a:bodyPr/>
                    <a:lstStyle/>
                    <a:p>
                      <a:pPr algn="r"/>
                      <a:r>
                        <a:rPr lang="en-US" altLang="ja-JP" sz="2000"/>
                        <a:t>10,000</a:t>
                      </a:r>
                      <a:r>
                        <a:rPr lang="ja-JP" altLang="en-US" sz="2000"/>
                        <a:t>円</a:t>
                      </a:r>
                    </a:p>
                  </a:txBody>
                  <a:tcPr marL="0" marR="0" marT="0" marB="0" anchor="ctr"/>
                </a:tc>
                <a:tc>
                  <a:txBody>
                    <a:bodyPr/>
                    <a:lstStyle/>
                    <a:p>
                      <a:pPr algn="r"/>
                      <a:r>
                        <a:rPr lang="en-US" altLang="ja-JP" sz="2000"/>
                        <a:t>7.36</a:t>
                      </a:r>
                      <a:r>
                        <a:rPr lang="ja-JP" altLang="en-US" sz="2000"/>
                        <a:t>円</a:t>
                      </a:r>
                      <a:endParaRPr lang="en-US" altLang="ja-JP" sz="2000"/>
                    </a:p>
                  </a:txBody>
                  <a:tcPr marL="0" marR="0" marT="0" marB="0" anchor="ctr"/>
                </a:tc>
                <a:extLst>
                  <a:ext uri="{0D108BD9-81ED-4DB2-BD59-A6C34878D82A}">
                    <a16:rowId xmlns:a16="http://schemas.microsoft.com/office/drawing/2014/main" val="10003"/>
                  </a:ext>
                </a:extLst>
              </a:tr>
              <a:tr h="746265">
                <a:tc>
                  <a:txBody>
                    <a:bodyPr/>
                    <a:lstStyle/>
                    <a:p>
                      <a:pPr algn="ctr"/>
                      <a:r>
                        <a:rPr lang="ja-JP" altLang="en-US" sz="2000"/>
                        <a:t>４等</a:t>
                      </a:r>
                      <a:endParaRPr lang="ja-JP" altLang="en-US" sz="2000" b="1"/>
                    </a:p>
                  </a:txBody>
                  <a:tcPr marL="0" marR="0" marT="0" marB="0" anchor="ctr"/>
                </a:tc>
                <a:tc>
                  <a:txBody>
                    <a:bodyPr/>
                    <a:lstStyle/>
                    <a:p>
                      <a:r>
                        <a:rPr lang="ja-JP" altLang="en-US" sz="2000"/>
                        <a:t>申込数字が本数字３個と一致</a:t>
                      </a:r>
                      <a:endParaRPr lang="ja-JP" altLang="en-US" sz="2000" b="1"/>
                    </a:p>
                  </a:txBody>
                  <a:tcPr marL="0" marR="0" marT="0" marB="0" anchor="ctr"/>
                </a:tc>
                <a:tc>
                  <a:txBody>
                    <a:bodyPr/>
                    <a:lstStyle/>
                    <a:p>
                      <a:pPr algn="r"/>
                      <a:r>
                        <a:rPr lang="en-US" altLang="ja-JP" sz="2000"/>
                        <a:t>3,250/169,911</a:t>
                      </a:r>
                    </a:p>
                  </a:txBody>
                  <a:tcPr marL="0" marR="0" marT="0" marB="0" anchor="ctr"/>
                </a:tc>
                <a:tc>
                  <a:txBody>
                    <a:bodyPr/>
                    <a:lstStyle/>
                    <a:p>
                      <a:pPr algn="r"/>
                      <a:r>
                        <a:rPr lang="en-US" altLang="ja-JP" sz="2000"/>
                        <a:t>1,000</a:t>
                      </a:r>
                      <a:r>
                        <a:rPr lang="ja-JP" altLang="en-US" sz="2000"/>
                        <a:t>円</a:t>
                      </a:r>
                    </a:p>
                  </a:txBody>
                  <a:tcPr marL="0" marR="0" marT="0" marB="0" anchor="ctr"/>
                </a:tc>
                <a:tc>
                  <a:txBody>
                    <a:bodyPr/>
                    <a:lstStyle/>
                    <a:p>
                      <a:pPr algn="r"/>
                      <a:r>
                        <a:rPr lang="en-US" altLang="ja-JP" sz="2000"/>
                        <a:t>19.13</a:t>
                      </a:r>
                      <a:r>
                        <a:rPr lang="ja-JP" altLang="en-US" sz="2000"/>
                        <a:t>円</a:t>
                      </a:r>
                    </a:p>
                  </a:txBody>
                  <a:tcPr marL="0" marR="0" marT="0" marB="0" anchor="ctr"/>
                </a:tc>
                <a:extLst>
                  <a:ext uri="{0D108BD9-81ED-4DB2-BD59-A6C34878D82A}">
                    <a16:rowId xmlns:a16="http://schemas.microsoft.com/office/drawing/2014/main" val="10004"/>
                  </a:ext>
                </a:extLst>
              </a:tr>
              <a:tr h="746265">
                <a:tc>
                  <a:txBody>
                    <a:bodyPr/>
                    <a:lstStyle/>
                    <a:p>
                      <a:pPr algn="ctr"/>
                      <a:r>
                        <a:rPr lang="ja-JP" altLang="en-US" sz="2000" b="1"/>
                        <a:t>合計</a:t>
                      </a:r>
                    </a:p>
                  </a:txBody>
                  <a:tcPr marL="0" marR="0" marT="0" marB="0" anchor="ctr"/>
                </a:tc>
                <a:tc>
                  <a:txBody>
                    <a:bodyPr/>
                    <a:lstStyle/>
                    <a:p>
                      <a:endParaRPr lang="ja-JP" altLang="en-US" sz="2000" b="1"/>
                    </a:p>
                  </a:txBody>
                  <a:tcPr marL="0" marR="0" marT="0" marB="0" anchor="ctr"/>
                </a:tc>
                <a:tc>
                  <a:txBody>
                    <a:bodyPr/>
                    <a:lstStyle/>
                    <a:p>
                      <a:pPr algn="r"/>
                      <a:r>
                        <a:rPr lang="en-US" altLang="ja-JP" sz="2000"/>
                        <a:t>3,381/169911</a:t>
                      </a:r>
                    </a:p>
                  </a:txBody>
                  <a:tcPr marL="0" marR="0" marT="0" marB="0" anchor="ctr"/>
                </a:tc>
                <a:tc>
                  <a:txBody>
                    <a:bodyPr/>
                    <a:lstStyle/>
                    <a:p>
                      <a:pPr algn="r"/>
                      <a:endParaRPr lang="ja-JP" altLang="en-US" sz="2000"/>
                    </a:p>
                  </a:txBody>
                  <a:tcPr marL="0" marR="0" marT="0" marB="0" anchor="ctr"/>
                </a:tc>
                <a:tc>
                  <a:txBody>
                    <a:bodyPr/>
                    <a:lstStyle/>
                    <a:p>
                      <a:pPr algn="r"/>
                      <a:r>
                        <a:rPr lang="en-US" altLang="ja-JP" sz="2000"/>
                        <a:t>89.86</a:t>
                      </a:r>
                      <a:r>
                        <a:rPr lang="ja-JP" altLang="en-US" sz="2000"/>
                        <a:t>円</a:t>
                      </a:r>
                    </a:p>
                  </a:txBody>
                  <a:tcPr marL="0" marR="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74130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２個のサイコロを投げるときの確率</a:t>
            </a:r>
          </a:p>
        </p:txBody>
      </p:sp>
      <p:sp>
        <p:nvSpPr>
          <p:cNvPr id="3" name="コンテンツ プレースホルダー 2"/>
          <p:cNvSpPr>
            <a:spLocks noGrp="1"/>
          </p:cNvSpPr>
          <p:nvPr>
            <p:ph idx="1"/>
          </p:nvPr>
        </p:nvSpPr>
        <p:spPr>
          <a:xfrm>
            <a:off x="259432" y="1268760"/>
            <a:ext cx="8697144" cy="1224136"/>
          </a:xfrm>
        </p:spPr>
        <p:txBody>
          <a:bodyPr/>
          <a:lstStyle/>
          <a:p>
            <a:r>
              <a:rPr lang="ja-JP" altLang="en-US"/>
              <a:t>起こりうるすべての結果は、以下の</a:t>
            </a:r>
            <a:r>
              <a:rPr lang="en-US" altLang="ja-JP"/>
              <a:t>36</a:t>
            </a:r>
            <a:r>
              <a:rPr lang="ja-JP" altLang="en-US"/>
              <a:t>通りで、どの結果も等しく起こりやすいと仮定して計算する．</a:t>
            </a:r>
            <a:endParaRPr kumimoji="1" lang="ja-JP" altLang="en-US"/>
          </a:p>
        </p:txBody>
      </p:sp>
      <p:pic>
        <p:nvPicPr>
          <p:cNvPr id="4" name="Picture 2"/>
          <p:cNvPicPr>
            <a:picLocks noChangeAspect="1" noChangeArrowheads="1"/>
          </p:cNvPicPr>
          <p:nvPr/>
        </p:nvPicPr>
        <p:blipFill>
          <a:blip r:embed="rId2"/>
          <a:srcRect/>
          <a:stretch>
            <a:fillRect/>
          </a:stretch>
        </p:blipFill>
        <p:spPr bwMode="auto">
          <a:xfrm>
            <a:off x="1187624" y="2708920"/>
            <a:ext cx="6840760" cy="3960441"/>
          </a:xfrm>
          <a:prstGeom prst="rect">
            <a:avLst/>
          </a:prstGeom>
          <a:noFill/>
          <a:ln w="9525">
            <a:noFill/>
            <a:miter lim="800000"/>
            <a:headEnd/>
            <a:tailEnd/>
          </a:ln>
          <a:effectLst/>
        </p:spPr>
      </p:pic>
    </p:spTree>
    <p:extLst>
      <p:ext uri="{BB962C8B-B14F-4D97-AF65-F5344CB8AC3E}">
        <p14:creationId xmlns:p14="http://schemas.microsoft.com/office/powerpoint/2010/main" val="199189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486" y="0"/>
            <a:ext cx="8579296" cy="850106"/>
          </a:xfrm>
        </p:spPr>
        <p:txBody>
          <a:bodyPr>
            <a:normAutofit fontScale="90000"/>
          </a:bodyPr>
          <a:lstStyle/>
          <a:p>
            <a:r>
              <a:rPr kumimoji="1" lang="ja-JP" altLang="en-US" b="1"/>
              <a:t>表</a:t>
            </a:r>
            <a:r>
              <a:rPr kumimoji="1" lang="en-US" altLang="ja-JP" b="1"/>
              <a:t>3</a:t>
            </a:r>
            <a:r>
              <a:rPr kumimoji="1" lang="ja-JP" altLang="en-US" b="1"/>
              <a:t>・</a:t>
            </a:r>
            <a:r>
              <a:rPr kumimoji="1" lang="en-US" altLang="ja-JP" b="1"/>
              <a:t>4</a:t>
            </a:r>
            <a:r>
              <a:rPr kumimoji="1" lang="en-US" altLang="ja-JP"/>
              <a:t> </a:t>
            </a:r>
            <a:r>
              <a:rPr kumimoji="1" lang="ja-JP" altLang="en-US"/>
              <a:t> </a:t>
            </a:r>
            <a:r>
              <a:rPr lang="ja-JP" altLang="en-US"/>
              <a:t>２個のサイコロの目の和の分布</a:t>
            </a:r>
            <a:endParaRPr kumimoji="1" lang="ja-JP" altLang="en-US"/>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010941302"/>
              </p:ext>
            </p:extLst>
          </p:nvPr>
        </p:nvGraphicFramePr>
        <p:xfrm>
          <a:off x="323528" y="764704"/>
          <a:ext cx="8568952" cy="5943600"/>
        </p:xfrm>
        <a:graphic>
          <a:graphicData uri="http://schemas.openxmlformats.org/drawingml/2006/table">
            <a:tbl>
              <a:tblPr firstRow="1" bandRow="1">
                <a:tableStyleId>{69CF1AB2-1976-4502-BF36-3FF5EA218861}</a:tableStyleId>
              </a:tblPr>
              <a:tblGrid>
                <a:gridCol w="2142238">
                  <a:extLst>
                    <a:ext uri="{9D8B030D-6E8A-4147-A177-3AD203B41FA5}">
                      <a16:colId xmlns:a16="http://schemas.microsoft.com/office/drawing/2014/main" val="20000"/>
                    </a:ext>
                  </a:extLst>
                </a:gridCol>
                <a:gridCol w="2142238">
                  <a:extLst>
                    <a:ext uri="{9D8B030D-6E8A-4147-A177-3AD203B41FA5}">
                      <a16:colId xmlns:a16="http://schemas.microsoft.com/office/drawing/2014/main" val="20001"/>
                    </a:ext>
                  </a:extLst>
                </a:gridCol>
                <a:gridCol w="2142238">
                  <a:extLst>
                    <a:ext uri="{9D8B030D-6E8A-4147-A177-3AD203B41FA5}">
                      <a16:colId xmlns:a16="http://schemas.microsoft.com/office/drawing/2014/main" val="20002"/>
                    </a:ext>
                  </a:extLst>
                </a:gridCol>
                <a:gridCol w="2142238">
                  <a:extLst>
                    <a:ext uri="{9D8B030D-6E8A-4147-A177-3AD203B41FA5}">
                      <a16:colId xmlns:a16="http://schemas.microsoft.com/office/drawing/2014/main" val="20003"/>
                    </a:ext>
                  </a:extLst>
                </a:gridCol>
              </a:tblGrid>
              <a:tr h="437587">
                <a:tc>
                  <a:txBody>
                    <a:bodyPr/>
                    <a:lstStyle/>
                    <a:p>
                      <a:pPr algn="ctr"/>
                      <a:r>
                        <a:rPr kumimoji="1" lang="ja-JP" altLang="en-US" sz="2400" b="1"/>
                        <a:t>目の合計</a:t>
                      </a:r>
                      <a:endParaRPr kumimoji="1" lang="ja-JP" altLang="en-US" sz="2400" b="1">
                        <a:solidFill>
                          <a:schemeClr val="tx1"/>
                        </a:solidFill>
                      </a:endParaRPr>
                    </a:p>
                  </a:txBody>
                  <a:tcPr anchor="ctr"/>
                </a:tc>
                <a:tc>
                  <a:txBody>
                    <a:bodyPr/>
                    <a:lstStyle/>
                    <a:p>
                      <a:pPr algn="ctr"/>
                      <a:r>
                        <a:rPr kumimoji="1" lang="ja-JP" altLang="en-US" sz="2400" b="1">
                          <a:solidFill>
                            <a:schemeClr val="tx1"/>
                          </a:solidFill>
                        </a:rPr>
                        <a:t>ペアの数</a:t>
                      </a:r>
                    </a:p>
                  </a:txBody>
                  <a:tcPr anchor="ctr"/>
                </a:tc>
                <a:tc>
                  <a:txBody>
                    <a:bodyPr/>
                    <a:lstStyle/>
                    <a:p>
                      <a:pPr algn="ctr"/>
                      <a:r>
                        <a:rPr kumimoji="1" lang="ja-JP" altLang="en-US" sz="2400" b="1">
                          <a:solidFill>
                            <a:schemeClr val="tx1"/>
                          </a:solidFill>
                        </a:rPr>
                        <a:t>確率</a:t>
                      </a:r>
                    </a:p>
                  </a:txBody>
                  <a:tcPr anchor="ctr"/>
                </a:tc>
                <a:tc>
                  <a:txBody>
                    <a:bodyPr/>
                    <a:lstStyle/>
                    <a:p>
                      <a:pPr algn="ctr"/>
                      <a:r>
                        <a:rPr kumimoji="1" lang="en-US" altLang="ja-JP" sz="2400" b="1">
                          <a:solidFill>
                            <a:schemeClr val="tx1"/>
                          </a:solidFill>
                        </a:rPr>
                        <a:t>%</a:t>
                      </a:r>
                      <a:endParaRPr kumimoji="1" lang="ja-JP" altLang="en-US" sz="2400" b="1">
                        <a:solidFill>
                          <a:schemeClr val="tx1"/>
                        </a:solidFill>
                      </a:endParaRPr>
                    </a:p>
                  </a:txBody>
                  <a:tcPr anchor="ctr"/>
                </a:tc>
                <a:extLst>
                  <a:ext uri="{0D108BD9-81ED-4DB2-BD59-A6C34878D82A}">
                    <a16:rowId xmlns:a16="http://schemas.microsoft.com/office/drawing/2014/main" val="10000"/>
                  </a:ext>
                </a:extLst>
              </a:tr>
              <a:tr h="437587">
                <a:tc>
                  <a:txBody>
                    <a:bodyPr/>
                    <a:lstStyle/>
                    <a:p>
                      <a:pPr algn="ctr"/>
                      <a:r>
                        <a:rPr kumimoji="1" lang="en-US" altLang="ja-JP" sz="2400" b="1">
                          <a:solidFill>
                            <a:schemeClr val="tx1"/>
                          </a:solidFill>
                        </a:rPr>
                        <a:t>2</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1</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1/36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2.78%</a:t>
                      </a:r>
                      <a:endParaRPr kumimoji="1" lang="ja-JP" altLang="en-US" sz="2400" b="1">
                        <a:solidFill>
                          <a:schemeClr val="tx1"/>
                        </a:solidFill>
                      </a:endParaRPr>
                    </a:p>
                  </a:txBody>
                  <a:tcPr anchor="ctr"/>
                </a:tc>
                <a:extLst>
                  <a:ext uri="{0D108BD9-81ED-4DB2-BD59-A6C34878D82A}">
                    <a16:rowId xmlns:a16="http://schemas.microsoft.com/office/drawing/2014/main" val="10001"/>
                  </a:ext>
                </a:extLst>
              </a:tr>
              <a:tr h="437587">
                <a:tc>
                  <a:txBody>
                    <a:bodyPr/>
                    <a:lstStyle/>
                    <a:p>
                      <a:pPr algn="ctr"/>
                      <a:r>
                        <a:rPr kumimoji="1" lang="en-US" altLang="ja-JP" sz="2400" b="1">
                          <a:solidFill>
                            <a:schemeClr val="tx1"/>
                          </a:solidFill>
                        </a:rPr>
                        <a:t>3</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2</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2/36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5.56%</a:t>
                      </a:r>
                      <a:endParaRPr kumimoji="1" lang="ja-JP" altLang="en-US" sz="2400" b="1">
                        <a:solidFill>
                          <a:schemeClr val="tx1"/>
                        </a:solidFill>
                      </a:endParaRPr>
                    </a:p>
                  </a:txBody>
                  <a:tcPr anchor="ctr"/>
                </a:tc>
                <a:extLst>
                  <a:ext uri="{0D108BD9-81ED-4DB2-BD59-A6C34878D82A}">
                    <a16:rowId xmlns:a16="http://schemas.microsoft.com/office/drawing/2014/main" val="10002"/>
                  </a:ext>
                </a:extLst>
              </a:tr>
              <a:tr h="437587">
                <a:tc>
                  <a:txBody>
                    <a:bodyPr/>
                    <a:lstStyle/>
                    <a:p>
                      <a:pPr algn="ctr"/>
                      <a:r>
                        <a:rPr kumimoji="1" lang="en-US" altLang="ja-JP" sz="2400" b="1">
                          <a:solidFill>
                            <a:schemeClr val="tx1"/>
                          </a:solidFill>
                        </a:rPr>
                        <a:t>4</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3</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3/36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8.33%</a:t>
                      </a:r>
                      <a:endParaRPr kumimoji="1" lang="ja-JP" altLang="en-US" sz="2400" b="1">
                        <a:solidFill>
                          <a:schemeClr val="tx1"/>
                        </a:solidFill>
                      </a:endParaRPr>
                    </a:p>
                  </a:txBody>
                  <a:tcPr anchor="ctr"/>
                </a:tc>
                <a:extLst>
                  <a:ext uri="{0D108BD9-81ED-4DB2-BD59-A6C34878D82A}">
                    <a16:rowId xmlns:a16="http://schemas.microsoft.com/office/drawing/2014/main" val="10003"/>
                  </a:ext>
                </a:extLst>
              </a:tr>
              <a:tr h="437587">
                <a:tc>
                  <a:txBody>
                    <a:bodyPr/>
                    <a:lstStyle/>
                    <a:p>
                      <a:pPr algn="ctr"/>
                      <a:r>
                        <a:rPr kumimoji="1" lang="en-US" altLang="ja-JP" sz="2400" b="1">
                          <a:solidFill>
                            <a:schemeClr val="tx1"/>
                          </a:solidFill>
                        </a:rPr>
                        <a:t>5</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4</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4/36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11.1%</a:t>
                      </a:r>
                      <a:endParaRPr kumimoji="1" lang="ja-JP" altLang="en-US" sz="2400" b="1">
                        <a:solidFill>
                          <a:schemeClr val="tx1"/>
                        </a:solidFill>
                      </a:endParaRPr>
                    </a:p>
                  </a:txBody>
                  <a:tcPr anchor="ctr"/>
                </a:tc>
                <a:extLst>
                  <a:ext uri="{0D108BD9-81ED-4DB2-BD59-A6C34878D82A}">
                    <a16:rowId xmlns:a16="http://schemas.microsoft.com/office/drawing/2014/main" val="10004"/>
                  </a:ext>
                </a:extLst>
              </a:tr>
              <a:tr h="437587">
                <a:tc>
                  <a:txBody>
                    <a:bodyPr/>
                    <a:lstStyle/>
                    <a:p>
                      <a:pPr algn="ctr"/>
                      <a:r>
                        <a:rPr kumimoji="1" lang="en-US" altLang="ja-JP" sz="2400" b="1">
                          <a:solidFill>
                            <a:schemeClr val="tx1"/>
                          </a:solidFill>
                        </a:rPr>
                        <a:t>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5</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5/36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13.9%</a:t>
                      </a:r>
                      <a:endParaRPr kumimoji="1" lang="ja-JP" altLang="en-US" sz="2400" b="1">
                        <a:solidFill>
                          <a:schemeClr val="tx1"/>
                        </a:solidFill>
                      </a:endParaRPr>
                    </a:p>
                  </a:txBody>
                  <a:tcPr anchor="ctr"/>
                </a:tc>
                <a:extLst>
                  <a:ext uri="{0D108BD9-81ED-4DB2-BD59-A6C34878D82A}">
                    <a16:rowId xmlns:a16="http://schemas.microsoft.com/office/drawing/2014/main" val="10005"/>
                  </a:ext>
                </a:extLst>
              </a:tr>
              <a:tr h="437587">
                <a:tc>
                  <a:txBody>
                    <a:bodyPr/>
                    <a:lstStyle/>
                    <a:p>
                      <a:pPr algn="ctr"/>
                      <a:r>
                        <a:rPr kumimoji="1" lang="en-US" altLang="ja-JP" sz="2400" b="1">
                          <a:solidFill>
                            <a:schemeClr val="tx1"/>
                          </a:solidFill>
                        </a:rPr>
                        <a:t>7</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6/36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16.7%</a:t>
                      </a:r>
                    </a:p>
                  </a:txBody>
                  <a:tcPr anchor="ctr"/>
                </a:tc>
                <a:extLst>
                  <a:ext uri="{0D108BD9-81ED-4DB2-BD59-A6C34878D82A}">
                    <a16:rowId xmlns:a16="http://schemas.microsoft.com/office/drawing/2014/main" val="10006"/>
                  </a:ext>
                </a:extLst>
              </a:tr>
              <a:tr h="437587">
                <a:tc>
                  <a:txBody>
                    <a:bodyPr/>
                    <a:lstStyle/>
                    <a:p>
                      <a:pPr algn="ctr"/>
                      <a:r>
                        <a:rPr kumimoji="1" lang="en-US" altLang="ja-JP" sz="2400" b="1">
                          <a:solidFill>
                            <a:schemeClr val="tx1"/>
                          </a:solidFill>
                        </a:rPr>
                        <a:t>8</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5</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5/36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13.9%</a:t>
                      </a:r>
                      <a:endParaRPr kumimoji="1" lang="ja-JP" altLang="en-US" sz="2400" b="1">
                        <a:solidFill>
                          <a:schemeClr val="tx1"/>
                        </a:solidFill>
                      </a:endParaRPr>
                    </a:p>
                  </a:txBody>
                  <a:tcPr anchor="ctr"/>
                </a:tc>
                <a:extLst>
                  <a:ext uri="{0D108BD9-81ED-4DB2-BD59-A6C34878D82A}">
                    <a16:rowId xmlns:a16="http://schemas.microsoft.com/office/drawing/2014/main" val="10007"/>
                  </a:ext>
                </a:extLst>
              </a:tr>
              <a:tr h="437587">
                <a:tc>
                  <a:txBody>
                    <a:bodyPr/>
                    <a:lstStyle/>
                    <a:p>
                      <a:pPr algn="ctr"/>
                      <a:r>
                        <a:rPr kumimoji="1" lang="en-US" altLang="ja-JP" sz="2400" b="1">
                          <a:solidFill>
                            <a:schemeClr val="tx1"/>
                          </a:solidFill>
                        </a:rPr>
                        <a:t>9</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4</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4/36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11.1%</a:t>
                      </a:r>
                      <a:endParaRPr kumimoji="1" lang="ja-JP" altLang="en-US" sz="2400" b="1">
                        <a:solidFill>
                          <a:schemeClr val="tx1"/>
                        </a:solidFill>
                      </a:endParaRPr>
                    </a:p>
                  </a:txBody>
                  <a:tcPr anchor="ctr"/>
                </a:tc>
                <a:extLst>
                  <a:ext uri="{0D108BD9-81ED-4DB2-BD59-A6C34878D82A}">
                    <a16:rowId xmlns:a16="http://schemas.microsoft.com/office/drawing/2014/main" val="10008"/>
                  </a:ext>
                </a:extLst>
              </a:tr>
              <a:tr h="437587">
                <a:tc>
                  <a:txBody>
                    <a:bodyPr/>
                    <a:lstStyle/>
                    <a:p>
                      <a:pPr algn="ctr"/>
                      <a:r>
                        <a:rPr kumimoji="1" lang="en-US" altLang="ja-JP" sz="2400" b="1">
                          <a:solidFill>
                            <a:schemeClr val="tx1"/>
                          </a:solidFill>
                        </a:rPr>
                        <a:t>10</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3</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3/36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8.33%</a:t>
                      </a:r>
                      <a:endParaRPr kumimoji="1" lang="ja-JP" altLang="en-US" sz="2400" b="1">
                        <a:solidFill>
                          <a:schemeClr val="tx1"/>
                        </a:solidFill>
                      </a:endParaRPr>
                    </a:p>
                  </a:txBody>
                  <a:tcPr anchor="ctr"/>
                </a:tc>
                <a:extLst>
                  <a:ext uri="{0D108BD9-81ED-4DB2-BD59-A6C34878D82A}">
                    <a16:rowId xmlns:a16="http://schemas.microsoft.com/office/drawing/2014/main" val="10009"/>
                  </a:ext>
                </a:extLst>
              </a:tr>
              <a:tr h="437587">
                <a:tc>
                  <a:txBody>
                    <a:bodyPr/>
                    <a:lstStyle/>
                    <a:p>
                      <a:pPr algn="ctr"/>
                      <a:r>
                        <a:rPr kumimoji="1" lang="en-US" altLang="ja-JP" sz="2400" b="1">
                          <a:solidFill>
                            <a:schemeClr val="tx1"/>
                          </a:solidFill>
                        </a:rPr>
                        <a:t>11</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2</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2/36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5.56%</a:t>
                      </a:r>
                      <a:endParaRPr kumimoji="1" lang="ja-JP" altLang="en-US" sz="2400" b="1">
                        <a:solidFill>
                          <a:schemeClr val="tx1"/>
                        </a:solidFill>
                      </a:endParaRPr>
                    </a:p>
                  </a:txBody>
                  <a:tcPr anchor="ctr"/>
                </a:tc>
                <a:extLst>
                  <a:ext uri="{0D108BD9-81ED-4DB2-BD59-A6C34878D82A}">
                    <a16:rowId xmlns:a16="http://schemas.microsoft.com/office/drawing/2014/main" val="10010"/>
                  </a:ext>
                </a:extLst>
              </a:tr>
              <a:tr h="437587">
                <a:tc>
                  <a:txBody>
                    <a:bodyPr/>
                    <a:lstStyle/>
                    <a:p>
                      <a:pPr algn="ctr"/>
                      <a:r>
                        <a:rPr kumimoji="1" lang="en-US" altLang="ja-JP" sz="2400" b="1">
                          <a:solidFill>
                            <a:schemeClr val="tx1"/>
                          </a:solidFill>
                        </a:rPr>
                        <a:t>12</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1</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1/36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2.78%</a:t>
                      </a:r>
                      <a:endParaRPr kumimoji="1" lang="ja-JP" altLang="en-US" sz="2400" b="1">
                        <a:solidFill>
                          <a:schemeClr val="tx1"/>
                        </a:solidFill>
                      </a:endParaRPr>
                    </a:p>
                  </a:txBody>
                  <a:tcPr anchor="ctr"/>
                </a:tc>
                <a:extLst>
                  <a:ext uri="{0D108BD9-81ED-4DB2-BD59-A6C34878D82A}">
                    <a16:rowId xmlns:a16="http://schemas.microsoft.com/office/drawing/2014/main" val="10011"/>
                  </a:ext>
                </a:extLst>
              </a:tr>
              <a:tr h="437587">
                <a:tc>
                  <a:txBody>
                    <a:bodyPr/>
                    <a:lstStyle/>
                    <a:p>
                      <a:pPr algn="ctr"/>
                      <a:r>
                        <a:rPr kumimoji="1" lang="ja-JP" altLang="en-US" sz="2400" b="1">
                          <a:solidFill>
                            <a:schemeClr val="tx1"/>
                          </a:solidFill>
                        </a:rPr>
                        <a:t>計</a:t>
                      </a:r>
                    </a:p>
                  </a:txBody>
                  <a:tcPr anchor="ctr"/>
                </a:tc>
                <a:tc>
                  <a:txBody>
                    <a:bodyPr/>
                    <a:lstStyle/>
                    <a:p>
                      <a:pPr algn="ctr"/>
                      <a:r>
                        <a:rPr kumimoji="1" lang="en-US" altLang="ja-JP" sz="2400" b="1">
                          <a:solidFill>
                            <a:schemeClr val="tx1"/>
                          </a:solidFill>
                        </a:rPr>
                        <a:t>36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36/36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100%</a:t>
                      </a:r>
                      <a:endParaRPr kumimoji="1" lang="ja-JP" altLang="en-US" sz="2400" b="1">
                        <a:solidFill>
                          <a:schemeClr val="tx1"/>
                        </a:solidFill>
                      </a:endParaRPr>
                    </a:p>
                  </a:txBody>
                  <a:tcPr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284360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カジノ</a:t>
            </a:r>
            <a:r>
              <a:rPr lang="ja-JP" altLang="en-US" dirty="0"/>
              <a:t>は着実に利益をあげる</a:t>
            </a:r>
            <a:endParaRPr kumimoji="1" lang="ja-JP" altLang="en-US" dirty="0"/>
          </a:p>
        </p:txBody>
      </p:sp>
      <p:sp>
        <p:nvSpPr>
          <p:cNvPr id="3" name="コンテンツ プレースホルダ 2"/>
          <p:cNvSpPr>
            <a:spLocks noGrp="1"/>
          </p:cNvSpPr>
          <p:nvPr>
            <p:ph idx="1"/>
          </p:nvPr>
        </p:nvSpPr>
        <p:spPr>
          <a:xfrm>
            <a:off x="446613" y="1346540"/>
            <a:ext cx="8229600" cy="5256584"/>
          </a:xfrm>
        </p:spPr>
        <p:txBody>
          <a:bodyPr>
            <a:normAutofit fontScale="92500" lnSpcReduction="20000"/>
          </a:bodyPr>
          <a:lstStyle/>
          <a:p>
            <a:r>
              <a:rPr kumimoji="1" lang="ja-JP" altLang="en-US" dirty="0"/>
              <a:t>賭けにはあれほど大きな不確実が伴うのに、なぜカジノは確実に儲かるのか？</a:t>
            </a:r>
            <a:endParaRPr kumimoji="1" lang="en-US" altLang="ja-JP" dirty="0"/>
          </a:p>
          <a:p>
            <a:r>
              <a:rPr kumimoji="1" lang="ja-JP" altLang="en-US" dirty="0"/>
              <a:t>個々の客が儲けたり、損をしたりすることはあるが、</a:t>
            </a:r>
            <a:r>
              <a:rPr lang="ja-JP" altLang="en-US" dirty="0"/>
              <a:t>それは賭けの回数が少ないからである．</a:t>
            </a:r>
            <a:endParaRPr kumimoji="1" lang="en-US" altLang="ja-JP" dirty="0"/>
          </a:p>
          <a:p>
            <a:r>
              <a:rPr kumimoji="1" lang="ja-JP" altLang="en-US" dirty="0"/>
              <a:t>カジノの営業成績全体は</a:t>
            </a:r>
            <a:r>
              <a:rPr lang="ja-JP" altLang="en-US" dirty="0"/>
              <a:t>、無数に行われた個々</a:t>
            </a:r>
            <a:r>
              <a:rPr kumimoji="1" lang="ja-JP" altLang="en-US" dirty="0"/>
              <a:t>の賭けの結果を、総合したものであるということだ。</a:t>
            </a:r>
            <a:endParaRPr kumimoji="1" lang="en-US" altLang="ja-JP" dirty="0"/>
          </a:p>
          <a:p>
            <a:r>
              <a:rPr lang="ja-JP" altLang="en-US" dirty="0"/>
              <a:t>賭けの回数を増やせば増やすほど、１勝負あたりのカジノの儲けの平均値は、理論的な期待値に近づいて行く。</a:t>
            </a:r>
            <a:endParaRPr lang="en-US" altLang="ja-JP" dirty="0"/>
          </a:p>
          <a:p>
            <a:r>
              <a:rPr lang="ja-JP" altLang="en-US" dirty="0"/>
              <a:t>ここで言う期待値とは、客の勝率の代わりに、理論的な確率を使って計算したものである。</a:t>
            </a:r>
            <a:endParaRPr lang="en-US" altLang="ja-JP" dirty="0"/>
          </a:p>
          <a:p>
            <a:pPr marL="0" indent="0">
              <a:buNone/>
            </a:pPr>
            <a:endParaRPr lang="en-US" altLang="ja-JP"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ボードゲームと確率</a:t>
            </a:r>
            <a:br>
              <a:rPr kumimoji="1" lang="en-US" altLang="ja-JP"/>
            </a:br>
            <a:r>
              <a:rPr kumimoji="1" lang="ja-JP" altLang="en-US"/>
              <a:t>「</a:t>
            </a:r>
            <a:r>
              <a:rPr lang="ja-JP" altLang="en-US"/>
              <a:t>モノポリー」と「カタンの開拓者」</a:t>
            </a:r>
            <a:endParaRPr kumimoji="1" lang="ja-JP" altLang="en-US"/>
          </a:p>
        </p:txBody>
      </p:sp>
      <p:sp>
        <p:nvSpPr>
          <p:cNvPr id="3" name="コンテンツ プレースホルダー 2"/>
          <p:cNvSpPr>
            <a:spLocks noGrp="1"/>
          </p:cNvSpPr>
          <p:nvPr>
            <p:ph idx="1"/>
          </p:nvPr>
        </p:nvSpPr>
        <p:spPr/>
        <p:txBody>
          <a:bodyPr/>
          <a:lstStyle/>
          <a:p>
            <a:r>
              <a:rPr kumimoji="1" lang="ja-JP" altLang="en-US"/>
              <a:t>ボードゲームでは、どの位置にどれだけの確率で留まるかを計算できる。</a:t>
            </a:r>
            <a:r>
              <a:rPr lang="ja-JP" altLang="en-US"/>
              <a:t>その確率を決めるのが、ボードゲームの設計と、サイコロ２個を振った時の和の確率である（マルコフ連鎖）。</a:t>
            </a:r>
            <a:endParaRPr lang="en-US" altLang="ja-JP"/>
          </a:p>
          <a:p>
            <a:r>
              <a:rPr kumimoji="1" lang="ja-JP" altLang="en-US"/>
              <a:t>他のプレーヤーが留まりやすい場所にホテルを建てれば、長期的にはゲームに勝てる。</a:t>
            </a:r>
            <a:endParaRPr kumimoji="1" lang="en-US" altLang="ja-JP"/>
          </a:p>
        </p:txBody>
      </p:sp>
    </p:spTree>
    <p:extLst>
      <p:ext uri="{BB962C8B-B14F-4D97-AF65-F5344CB8AC3E}">
        <p14:creationId xmlns:p14="http://schemas.microsoft.com/office/powerpoint/2010/main" val="15838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独立な確率は足し算ではなく掛け算で求める場合がある</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600200"/>
                <a:ext cx="8229600" cy="5141168"/>
              </a:xfrm>
            </p:spPr>
            <p:txBody>
              <a:bodyPr>
                <a:normAutofit fontScale="92500" lnSpcReduction="10000"/>
              </a:bodyPr>
              <a:lstStyle/>
              <a:p>
                <a:r>
                  <a:rPr kumimoji="1" lang="ja-JP" altLang="en-US"/>
                  <a:t>サイコロを振って</a:t>
                </a:r>
                <a:r>
                  <a:rPr kumimoji="1" lang="en-US" altLang="ja-JP"/>
                  <a:t>6</a:t>
                </a:r>
                <a:r>
                  <a:rPr kumimoji="1" lang="ja-JP" altLang="en-US"/>
                  <a:t>の目を出そうとするとき、</a:t>
                </a:r>
                <a:endParaRPr kumimoji="1" lang="en-US" altLang="ja-JP"/>
              </a:p>
              <a:p>
                <a:pPr lvl="1"/>
                <a:r>
                  <a:rPr lang="en-US" altLang="ja-JP"/>
                  <a:t>1</a:t>
                </a:r>
                <a:r>
                  <a:rPr kumimoji="1" lang="ja-JP" altLang="en-US"/>
                  <a:t>回目に出る確率は</a:t>
                </a:r>
                <a:r>
                  <a:rPr kumimoji="1" lang="en-US" altLang="ja-JP"/>
                  <a:t>1/6</a:t>
                </a:r>
                <a:r>
                  <a:rPr kumimoji="1" lang="ja-JP" altLang="en-US" err="1"/>
                  <a:t>、</a:t>
                </a:r>
                <a:r>
                  <a:rPr kumimoji="1" lang="en-US" altLang="ja-JP"/>
                  <a:t>2</a:t>
                </a:r>
                <a:r>
                  <a:rPr kumimoji="1" lang="ja-JP" altLang="en-US"/>
                  <a:t>回目までに出る確率は</a:t>
                </a:r>
                <a:r>
                  <a:rPr kumimoji="1" lang="en-US" altLang="ja-JP"/>
                  <a:t>2/6</a:t>
                </a:r>
                <a:r>
                  <a:rPr kumimoji="1" lang="ja-JP" altLang="en-US" err="1"/>
                  <a:t>、</a:t>
                </a:r>
                <a:r>
                  <a:rPr kumimoji="1" lang="en-US" altLang="ja-JP"/>
                  <a:t> 3</a:t>
                </a:r>
                <a:r>
                  <a:rPr kumimoji="1" lang="ja-JP" altLang="en-US"/>
                  <a:t>回目までに出る確率は</a:t>
                </a:r>
                <a:r>
                  <a:rPr kumimoji="1" lang="en-US" altLang="ja-JP"/>
                  <a:t>3/6</a:t>
                </a:r>
                <a:r>
                  <a:rPr kumimoji="1" lang="ja-JP" altLang="en-US" err="1"/>
                  <a:t>、</a:t>
                </a:r>
                <a:r>
                  <a:rPr kumimoji="1" lang="en-US" altLang="ja-JP"/>
                  <a:t>4</a:t>
                </a:r>
                <a:r>
                  <a:rPr kumimoji="1" lang="ja-JP" altLang="en-US"/>
                  <a:t>回目までに出る確率は</a:t>
                </a:r>
                <a:r>
                  <a:rPr kumimoji="1" lang="en-US" altLang="ja-JP"/>
                  <a:t>4/6</a:t>
                </a:r>
                <a:r>
                  <a:rPr kumimoji="1" lang="ja-JP" altLang="en-US"/>
                  <a:t>・・・・</a:t>
                </a:r>
                <a:r>
                  <a:rPr lang="ja-JP" altLang="en-US"/>
                  <a:t>とはならない。</a:t>
                </a:r>
                <a:endParaRPr lang="en-US" altLang="ja-JP"/>
              </a:p>
              <a:p>
                <a:pPr lvl="1"/>
                <a:r>
                  <a:rPr lang="en-US" altLang="ja-JP"/>
                  <a:t>1</a:t>
                </a:r>
                <a:r>
                  <a:rPr lang="ja-JP" altLang="en-US"/>
                  <a:t>回目に出る確率は</a:t>
                </a:r>
                <a14:m>
                  <m:oMath xmlns:m="http://schemas.openxmlformats.org/officeDocument/2006/math">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6</m:t>
                        </m:r>
                      </m:den>
                    </m:f>
                  </m:oMath>
                </a14:m>
                <a:r>
                  <a:rPr lang="en-US" altLang="ja-JP"/>
                  <a:t> , 2</a:t>
                </a:r>
                <a:r>
                  <a:rPr lang="ja-JP" altLang="en-US"/>
                  <a:t>回目に出る確率は</a:t>
                </a:r>
                <a14:m>
                  <m:oMath xmlns:m="http://schemas.openxmlformats.org/officeDocument/2006/math">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5</m:t>
                        </m:r>
                      </m:num>
                      <m:den>
                        <m:r>
                          <a:rPr lang="en-US" altLang="ja-JP" b="0" i="1" smtClean="0">
                            <a:latin typeface="Cambria Math" panose="02040503050406030204" pitchFamily="18" charset="0"/>
                          </a:rPr>
                          <m:t>6</m:t>
                        </m:r>
                      </m:den>
                    </m:f>
                    <m:r>
                      <a:rPr lang="en-US" altLang="ja-JP" i="1" smtClean="0">
                        <a:latin typeface="Cambria Math" panose="02040503050406030204" pitchFamily="18" charset="0"/>
                        <a:ea typeface="Cambria Math" panose="02040503050406030204" pitchFamily="18" charset="0"/>
                      </a:rPr>
                      <m:t>×</m:t>
                    </m:r>
                    <m:f>
                      <m:fPr>
                        <m:ctrlPr>
                          <a:rPr lang="en-US" altLang="ja-JP" i="1" smtClean="0">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1</m:t>
                        </m:r>
                      </m:num>
                      <m:den>
                        <m:r>
                          <a:rPr lang="en-US" altLang="ja-JP" b="0" i="1" smtClean="0">
                            <a:latin typeface="Cambria Math" panose="02040503050406030204" pitchFamily="18" charset="0"/>
                            <a:ea typeface="Cambria Math" panose="02040503050406030204" pitchFamily="18" charset="0"/>
                          </a:rPr>
                          <m:t>6</m:t>
                        </m:r>
                      </m:den>
                    </m:f>
                  </m:oMath>
                </a14:m>
                <a:r>
                  <a:rPr lang="en-US" altLang="ja-JP"/>
                  <a:t> ,  3</a:t>
                </a:r>
                <a:r>
                  <a:rPr lang="ja-JP" altLang="en-US"/>
                  <a:t>回目に出る確率は </a:t>
                </a:r>
                <a14:m>
                  <m:oMath xmlns:m="http://schemas.openxmlformats.org/officeDocument/2006/math">
                    <m:f>
                      <m:fPr>
                        <m:ctrlPr>
                          <a:rPr lang="en-US" altLang="ja-JP" i="1">
                            <a:latin typeface="Cambria Math" panose="02040503050406030204" pitchFamily="18" charset="0"/>
                          </a:rPr>
                        </m:ctrlPr>
                      </m:fPr>
                      <m:num>
                        <m:r>
                          <a:rPr lang="en-US" altLang="ja-JP" i="1">
                            <a:latin typeface="Cambria Math" panose="02040503050406030204" pitchFamily="18" charset="0"/>
                          </a:rPr>
                          <m:t>5</m:t>
                        </m:r>
                      </m:num>
                      <m:den>
                        <m:r>
                          <a:rPr lang="en-US" altLang="ja-JP" i="1">
                            <a:latin typeface="Cambria Math" panose="02040503050406030204" pitchFamily="18" charset="0"/>
                          </a:rPr>
                          <m:t>6</m:t>
                        </m:r>
                      </m:den>
                    </m:f>
                    <m:r>
                      <a:rPr lang="en-US" altLang="ja-JP" i="1">
                        <a:latin typeface="Cambria Math" panose="02040503050406030204" pitchFamily="18" charset="0"/>
                        <a:ea typeface="Cambria Math" panose="02040503050406030204" pitchFamily="18" charset="0"/>
                      </a:rPr>
                      <m:t>×</m:t>
                    </m:r>
                    <m:f>
                      <m:fPr>
                        <m:ctrlPr>
                          <a:rPr lang="en-US" altLang="ja-JP" i="1">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5</m:t>
                        </m:r>
                      </m:num>
                      <m:den>
                        <m:r>
                          <a:rPr lang="en-US" altLang="ja-JP" i="1">
                            <a:latin typeface="Cambria Math" panose="02040503050406030204" pitchFamily="18" charset="0"/>
                            <a:ea typeface="Cambria Math" panose="02040503050406030204" pitchFamily="18" charset="0"/>
                          </a:rPr>
                          <m:t>6</m:t>
                        </m:r>
                      </m:den>
                    </m:f>
                    <m:r>
                      <a:rPr lang="en-US" altLang="ja-JP" i="1" smtClean="0">
                        <a:latin typeface="Cambria Math" panose="02040503050406030204" pitchFamily="18" charset="0"/>
                        <a:ea typeface="Cambria Math" panose="02040503050406030204" pitchFamily="18" charset="0"/>
                      </a:rPr>
                      <m:t>×</m:t>
                    </m:r>
                    <m:f>
                      <m:fPr>
                        <m:ctrlPr>
                          <a:rPr lang="en-US" altLang="ja-JP" i="1" smtClean="0">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1</m:t>
                        </m:r>
                      </m:num>
                      <m:den>
                        <m:r>
                          <a:rPr lang="en-US" altLang="ja-JP" b="0" i="1" smtClean="0">
                            <a:latin typeface="Cambria Math" panose="02040503050406030204" pitchFamily="18" charset="0"/>
                            <a:ea typeface="Cambria Math" panose="02040503050406030204" pitchFamily="18" charset="0"/>
                          </a:rPr>
                          <m:t>6</m:t>
                        </m:r>
                      </m:den>
                    </m:f>
                    <m:r>
                      <a:rPr lang="en-US" altLang="ja-JP" b="0" i="0" smtClean="0">
                        <a:latin typeface="Cambria Math" panose="02040503050406030204" pitchFamily="18" charset="0"/>
                        <a:ea typeface="Cambria Math" panose="02040503050406030204" pitchFamily="18" charset="0"/>
                      </a:rPr>
                      <m:t>,</m:t>
                    </m:r>
                  </m:oMath>
                </a14:m>
                <a:r>
                  <a:rPr lang="en-US" altLang="ja-JP"/>
                  <a:t> 4</a:t>
                </a:r>
                <a:r>
                  <a:rPr lang="ja-JP" altLang="en-US"/>
                  <a:t>回目に出る確率は </a:t>
                </a:r>
                <a14:m>
                  <m:oMath xmlns:m="http://schemas.openxmlformats.org/officeDocument/2006/math">
                    <m:f>
                      <m:fPr>
                        <m:ctrlPr>
                          <a:rPr lang="en-US" altLang="ja-JP" i="1">
                            <a:latin typeface="Cambria Math" panose="02040503050406030204" pitchFamily="18" charset="0"/>
                          </a:rPr>
                        </m:ctrlPr>
                      </m:fPr>
                      <m:num>
                        <m:r>
                          <a:rPr lang="en-US" altLang="ja-JP" i="1">
                            <a:latin typeface="Cambria Math" panose="02040503050406030204" pitchFamily="18" charset="0"/>
                          </a:rPr>
                          <m:t>5</m:t>
                        </m:r>
                      </m:num>
                      <m:den>
                        <m:r>
                          <a:rPr lang="en-US" altLang="ja-JP" i="1">
                            <a:latin typeface="Cambria Math" panose="02040503050406030204" pitchFamily="18" charset="0"/>
                          </a:rPr>
                          <m:t>6</m:t>
                        </m:r>
                      </m:den>
                    </m:f>
                    <m:r>
                      <a:rPr lang="en-US" altLang="ja-JP" i="1">
                        <a:latin typeface="Cambria Math" panose="02040503050406030204" pitchFamily="18" charset="0"/>
                        <a:ea typeface="Cambria Math" panose="02040503050406030204" pitchFamily="18" charset="0"/>
                      </a:rPr>
                      <m:t>×</m:t>
                    </m:r>
                    <m:f>
                      <m:fPr>
                        <m:ctrlPr>
                          <a:rPr lang="en-US" altLang="ja-JP" i="1">
                            <a:latin typeface="Cambria Math" panose="02040503050406030204" pitchFamily="18" charset="0"/>
                            <a:ea typeface="Cambria Math" panose="02040503050406030204" pitchFamily="18" charset="0"/>
                          </a:rPr>
                        </m:ctrlPr>
                      </m:fPr>
                      <m:num>
                        <m:r>
                          <a:rPr lang="en-US" altLang="ja-JP" i="1">
                            <a:latin typeface="Cambria Math" panose="02040503050406030204" pitchFamily="18" charset="0"/>
                            <a:ea typeface="Cambria Math" panose="02040503050406030204" pitchFamily="18" charset="0"/>
                          </a:rPr>
                          <m:t>5</m:t>
                        </m:r>
                      </m:num>
                      <m:den>
                        <m:r>
                          <a:rPr lang="en-US" altLang="ja-JP" i="1">
                            <a:latin typeface="Cambria Math" panose="02040503050406030204" pitchFamily="18" charset="0"/>
                            <a:ea typeface="Cambria Math" panose="02040503050406030204" pitchFamily="18" charset="0"/>
                          </a:rPr>
                          <m:t>6</m:t>
                        </m:r>
                      </m:den>
                    </m:f>
                    <m:r>
                      <a:rPr lang="en-US" altLang="ja-JP" i="1">
                        <a:latin typeface="Cambria Math" panose="02040503050406030204" pitchFamily="18" charset="0"/>
                        <a:ea typeface="Cambria Math" panose="02040503050406030204" pitchFamily="18" charset="0"/>
                      </a:rPr>
                      <m:t>×</m:t>
                    </m:r>
                    <m:f>
                      <m:fPr>
                        <m:ctrlPr>
                          <a:rPr lang="en-US" altLang="ja-JP" i="1" smtClean="0">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5</m:t>
                        </m:r>
                      </m:num>
                      <m:den>
                        <m:r>
                          <a:rPr lang="en-US" altLang="ja-JP" b="0" i="1" smtClean="0">
                            <a:latin typeface="Cambria Math" panose="02040503050406030204" pitchFamily="18" charset="0"/>
                            <a:ea typeface="Cambria Math" panose="02040503050406030204" pitchFamily="18" charset="0"/>
                          </a:rPr>
                          <m:t>6</m:t>
                        </m:r>
                      </m:den>
                    </m:f>
                    <m:r>
                      <a:rPr lang="en-US" altLang="ja-JP" i="1" smtClean="0">
                        <a:latin typeface="Cambria Math" panose="02040503050406030204" pitchFamily="18" charset="0"/>
                        <a:ea typeface="Cambria Math" panose="02040503050406030204" pitchFamily="18" charset="0"/>
                      </a:rPr>
                      <m:t>×</m:t>
                    </m:r>
                    <m:f>
                      <m:fPr>
                        <m:ctrlPr>
                          <a:rPr lang="en-US" altLang="ja-JP" i="1">
                            <a:latin typeface="Cambria Math" panose="02040503050406030204" pitchFamily="18" charset="0"/>
                            <a:ea typeface="Cambria Math" panose="02040503050406030204" pitchFamily="18" charset="0"/>
                          </a:rPr>
                        </m:ctrlPr>
                      </m:fPr>
                      <m:num>
                        <m:r>
                          <a:rPr lang="en-US" altLang="ja-JP" i="1">
                            <a:latin typeface="Cambria Math" panose="02040503050406030204" pitchFamily="18" charset="0"/>
                            <a:ea typeface="Cambria Math" panose="02040503050406030204" pitchFamily="18" charset="0"/>
                          </a:rPr>
                          <m:t>1</m:t>
                        </m:r>
                      </m:num>
                      <m:den>
                        <m:r>
                          <a:rPr lang="en-US" altLang="ja-JP" i="1">
                            <a:latin typeface="Cambria Math" panose="02040503050406030204" pitchFamily="18" charset="0"/>
                            <a:ea typeface="Cambria Math" panose="02040503050406030204" pitchFamily="18" charset="0"/>
                          </a:rPr>
                          <m:t>6</m:t>
                        </m:r>
                      </m:den>
                    </m:f>
                  </m:oMath>
                </a14:m>
                <a:r>
                  <a:rPr lang="en-US" altLang="ja-JP"/>
                  <a:t> </a:t>
                </a:r>
                <a:r>
                  <a:rPr lang="ja-JP" altLang="en-US"/>
                  <a:t>となる。</a:t>
                </a:r>
                <a:endParaRPr lang="en-US" altLang="ja-JP"/>
              </a:p>
              <a:p>
                <a:r>
                  <a:rPr lang="ja-JP" altLang="en-US"/>
                  <a:t>サイコロを振って、偶数の目 が出る確率は</a:t>
                </a:r>
                <a:r>
                  <a:rPr lang="en-US" altLang="ja-JP"/>
                  <a:t>2, 4, 6 </a:t>
                </a:r>
                <a:r>
                  <a:rPr lang="ja-JP" altLang="en-US"/>
                  <a:t>のときであって </a:t>
                </a:r>
                <a14:m>
                  <m:oMath xmlns:m="http://schemas.openxmlformats.org/officeDocument/2006/math">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6</m:t>
                        </m:r>
                      </m:den>
                    </m:f>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6</m:t>
                        </m:r>
                      </m:den>
                    </m:f>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6</m:t>
                        </m:r>
                      </m:den>
                    </m:f>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3</m:t>
                        </m:r>
                      </m:num>
                      <m:den>
                        <m:r>
                          <a:rPr lang="en-US" altLang="ja-JP" b="0" i="1" smtClean="0">
                            <a:latin typeface="Cambria Math" panose="02040503050406030204" pitchFamily="18" charset="0"/>
                          </a:rPr>
                          <m:t>6</m:t>
                        </m:r>
                      </m:den>
                    </m:f>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2</m:t>
                        </m:r>
                      </m:den>
                    </m:f>
                  </m:oMath>
                </a14:m>
                <a:r>
                  <a:rPr lang="ja-JP" altLang="en-US"/>
                  <a:t> </a:t>
                </a:r>
                <a:r>
                  <a:rPr lang="en-US" altLang="ja-JP"/>
                  <a:t> </a:t>
                </a:r>
                <a:r>
                  <a:rPr lang="ja-JP" altLang="en-US"/>
                  <a:t>であり、足し算となる。</a:t>
                </a:r>
                <a:endParaRPr lang="en-US" altLang="ja-JP"/>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600200"/>
                <a:ext cx="8229600" cy="5141168"/>
              </a:xfrm>
              <a:blipFill>
                <a:blip r:embed="rId2"/>
                <a:stretch>
                  <a:fillRect l="-1481" t="-2966" r="-296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9554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サイコロを４回振るとき，六の目が</a:t>
            </a:r>
            <a:r>
              <a:rPr lang="ja-JP" altLang="en-US"/>
              <a:t>少なくとも</a:t>
            </a:r>
            <a:r>
              <a:rPr kumimoji="1" lang="ja-JP" altLang="en-US"/>
              <a:t>一回は出る確率はいくらか？</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4495" y="1556792"/>
                <a:ext cx="8229600" cy="5256584"/>
              </a:xfrm>
            </p:spPr>
            <p:txBody>
              <a:bodyPr>
                <a:normAutofit fontScale="85000" lnSpcReduction="10000"/>
              </a:bodyPr>
              <a:lstStyle/>
              <a:p>
                <a:r>
                  <a:rPr lang="ja-JP" altLang="en-US" dirty="0"/>
                  <a:t>４回振って一度も六の目が出ない確率は，</a:t>
                </a:r>
                <a:endParaRPr lang="en-US" altLang="ja-JP" dirty="0"/>
              </a:p>
              <a:p>
                <a:r>
                  <a:rPr lang="en-US" altLang="ja-JP" b="0" dirty="0"/>
                  <a:t>      </a:t>
                </a:r>
                <a14:m>
                  <m:oMath xmlns:m="http://schemas.openxmlformats.org/officeDocument/2006/math">
                    <m:f>
                      <m:fPr>
                        <m:ctrlPr>
                          <a:rPr lang="en-US" altLang="ja-JP" b="0" i="1" smtClean="0">
                            <a:latin typeface="Cambria Math" panose="02040503050406030204" pitchFamily="18" charset="0"/>
                          </a:rPr>
                        </m:ctrlPr>
                      </m:fPr>
                      <m:num>
                        <m:r>
                          <a:rPr lang="en-US" altLang="ja-JP" b="0" i="1" smtClean="0">
                            <a:latin typeface="Cambria Math"/>
                          </a:rPr>
                          <m:t>5</m:t>
                        </m:r>
                      </m:num>
                      <m:den>
                        <m:r>
                          <a:rPr lang="en-US" altLang="ja-JP" b="0" i="1" smtClean="0">
                            <a:latin typeface="Cambria Math"/>
                          </a:rPr>
                          <m:t>6</m:t>
                        </m:r>
                      </m:den>
                    </m:f>
                    <m:r>
                      <a:rPr lang="en-US" altLang="ja-JP" b="0" i="1" smtClean="0">
                        <a:latin typeface="Cambria Math"/>
                        <a:ea typeface="Cambria Math"/>
                      </a:rPr>
                      <m:t>×</m:t>
                    </m:r>
                    <m:f>
                      <m:fPr>
                        <m:ctrlPr>
                          <a:rPr lang="en-US" altLang="ja-JP" b="0" i="1" smtClean="0">
                            <a:latin typeface="Cambria Math" panose="02040503050406030204" pitchFamily="18" charset="0"/>
                            <a:ea typeface="Cambria Math"/>
                          </a:rPr>
                        </m:ctrlPr>
                      </m:fPr>
                      <m:num>
                        <m:r>
                          <a:rPr lang="en-US" altLang="ja-JP" b="0" i="1" smtClean="0">
                            <a:latin typeface="Cambria Math"/>
                            <a:ea typeface="Cambria Math"/>
                          </a:rPr>
                          <m:t>5</m:t>
                        </m:r>
                      </m:num>
                      <m:den>
                        <m:r>
                          <a:rPr lang="en-US" altLang="ja-JP" b="0" i="1" smtClean="0">
                            <a:latin typeface="Cambria Math"/>
                            <a:ea typeface="Cambria Math"/>
                          </a:rPr>
                          <m:t>6</m:t>
                        </m:r>
                      </m:den>
                    </m:f>
                    <m:r>
                      <a:rPr lang="en-US" altLang="ja-JP" b="0" i="1" smtClean="0">
                        <a:latin typeface="Cambria Math"/>
                        <a:ea typeface="Cambria Math"/>
                      </a:rPr>
                      <m:t>×</m:t>
                    </m:r>
                    <m:f>
                      <m:fPr>
                        <m:ctrlPr>
                          <a:rPr lang="en-US" altLang="ja-JP" b="0" i="1" smtClean="0">
                            <a:latin typeface="Cambria Math" panose="02040503050406030204" pitchFamily="18" charset="0"/>
                            <a:ea typeface="Cambria Math"/>
                          </a:rPr>
                        </m:ctrlPr>
                      </m:fPr>
                      <m:num>
                        <m:r>
                          <a:rPr lang="en-US" altLang="ja-JP" b="0" i="1" smtClean="0">
                            <a:latin typeface="Cambria Math"/>
                            <a:ea typeface="Cambria Math"/>
                          </a:rPr>
                          <m:t>5</m:t>
                        </m:r>
                      </m:num>
                      <m:den>
                        <m:r>
                          <a:rPr lang="en-US" altLang="ja-JP" b="0" i="1" smtClean="0">
                            <a:latin typeface="Cambria Math"/>
                            <a:ea typeface="Cambria Math"/>
                          </a:rPr>
                          <m:t>6</m:t>
                        </m:r>
                      </m:den>
                    </m:f>
                    <m:r>
                      <a:rPr lang="en-US" altLang="ja-JP" b="0" i="1" smtClean="0">
                        <a:latin typeface="Cambria Math"/>
                        <a:ea typeface="Cambria Math"/>
                      </a:rPr>
                      <m:t>×</m:t>
                    </m:r>
                    <m:f>
                      <m:fPr>
                        <m:ctrlPr>
                          <a:rPr lang="en-US" altLang="ja-JP" b="0" i="1" smtClean="0">
                            <a:latin typeface="Cambria Math" panose="02040503050406030204" pitchFamily="18" charset="0"/>
                            <a:ea typeface="Cambria Math"/>
                          </a:rPr>
                        </m:ctrlPr>
                      </m:fPr>
                      <m:num>
                        <m:r>
                          <a:rPr lang="en-US" altLang="ja-JP" b="0" i="1" smtClean="0">
                            <a:latin typeface="Cambria Math"/>
                            <a:ea typeface="Cambria Math"/>
                          </a:rPr>
                          <m:t>5</m:t>
                        </m:r>
                      </m:num>
                      <m:den>
                        <m:r>
                          <a:rPr lang="en-US" altLang="ja-JP" b="0" i="1" smtClean="0">
                            <a:latin typeface="Cambria Math"/>
                            <a:ea typeface="Cambria Math"/>
                          </a:rPr>
                          <m:t>6</m:t>
                        </m:r>
                      </m:den>
                    </m:f>
                  </m:oMath>
                </a14:m>
                <a:r>
                  <a:rPr kumimoji="1" lang="ja-JP" altLang="en-US" dirty="0"/>
                  <a:t> </a:t>
                </a:r>
                <a:r>
                  <a:rPr kumimoji="1" lang="en-US" altLang="ja-JP" dirty="0"/>
                  <a:t>= </a:t>
                </a:r>
                <a14:m>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a:rPr>
                          <m:t>625</m:t>
                        </m:r>
                      </m:num>
                      <m:den>
                        <m:r>
                          <a:rPr kumimoji="1" lang="en-US" altLang="ja-JP" b="0" i="1" smtClean="0">
                            <a:latin typeface="Cambria Math"/>
                          </a:rPr>
                          <m:t>1296</m:t>
                        </m:r>
                      </m:den>
                    </m:f>
                    <m:r>
                      <a:rPr kumimoji="1" lang="en-US" altLang="ja-JP" b="0" i="1" smtClean="0">
                        <a:latin typeface="Cambria Math"/>
                      </a:rPr>
                      <m:t>=0.482253</m:t>
                    </m:r>
                  </m:oMath>
                </a14:m>
                <a:r>
                  <a:rPr kumimoji="1" lang="ja-JP" altLang="en-US" b="0" i="1" dirty="0">
                    <a:latin typeface="Cambria Math"/>
                  </a:rPr>
                  <a:t> </a:t>
                </a:r>
                <a:r>
                  <a:rPr kumimoji="1" lang="ja-JP" altLang="en-US" b="0" dirty="0">
                    <a:latin typeface="Cambria Math"/>
                  </a:rPr>
                  <a:t>だから，</a:t>
                </a:r>
                <a:endParaRPr kumimoji="1" lang="en-US" altLang="ja-JP" b="0" i="1" dirty="0">
                  <a:latin typeface="Cambria Math"/>
                </a:endParaRPr>
              </a:p>
              <a:p>
                <a:r>
                  <a:rPr lang="ja-JP" altLang="en-US" dirty="0"/>
                  <a:t>少なくとも１回は六の目が出る確率は，</a:t>
                </a:r>
                <a:endParaRPr lang="en-US" altLang="ja-JP" dirty="0"/>
              </a:p>
              <a:p>
                <a:r>
                  <a:rPr lang="en-US" altLang="ja-JP" b="0" dirty="0"/>
                  <a:t>       </a:t>
                </a:r>
                <a14:m>
                  <m:oMath xmlns:m="http://schemas.openxmlformats.org/officeDocument/2006/math">
                    <m:r>
                      <a:rPr lang="en-US" altLang="ja-JP" b="0" i="1" smtClean="0">
                        <a:latin typeface="Cambria Math"/>
                      </a:rPr>
                      <m:t>1−(</m:t>
                    </m:r>
                    <m:f>
                      <m:fPr>
                        <m:ctrlPr>
                          <a:rPr lang="en-US" altLang="ja-JP" b="0" i="1" smtClean="0">
                            <a:latin typeface="Cambria Math" panose="02040503050406030204" pitchFamily="18" charset="0"/>
                          </a:rPr>
                        </m:ctrlPr>
                      </m:fPr>
                      <m:num>
                        <m:r>
                          <a:rPr lang="en-US" altLang="ja-JP" b="0" i="1" smtClean="0">
                            <a:latin typeface="Cambria Math"/>
                          </a:rPr>
                          <m:t>5</m:t>
                        </m:r>
                      </m:num>
                      <m:den>
                        <m:r>
                          <a:rPr lang="en-US" altLang="ja-JP" b="0" i="1" smtClean="0">
                            <a:latin typeface="Cambria Math"/>
                          </a:rPr>
                          <m:t>6</m:t>
                        </m:r>
                      </m:den>
                    </m:f>
                    <m:sSup>
                      <m:sSupPr>
                        <m:ctrlPr>
                          <a:rPr lang="en-US" altLang="ja-JP" b="0" i="1" smtClean="0">
                            <a:latin typeface="Cambria Math" panose="02040503050406030204" pitchFamily="18" charset="0"/>
                          </a:rPr>
                        </m:ctrlPr>
                      </m:sSupPr>
                      <m:e>
                        <m:r>
                          <a:rPr lang="en-US" altLang="ja-JP" b="0" i="1" smtClean="0">
                            <a:latin typeface="Cambria Math"/>
                          </a:rPr>
                          <m:t>)</m:t>
                        </m:r>
                      </m:e>
                      <m:sup>
                        <m:r>
                          <a:rPr lang="en-US" altLang="ja-JP" b="0" i="1" smtClean="0">
                            <a:latin typeface="Cambria Math"/>
                          </a:rPr>
                          <m:t>4</m:t>
                        </m:r>
                      </m:sup>
                    </m:sSup>
                    <m:r>
                      <a:rPr lang="en-US" altLang="ja-JP" b="0" i="1" smtClean="0">
                        <a:latin typeface="Cambria Math"/>
                        <a:ea typeface="Cambria Math"/>
                      </a:rPr>
                      <m:t>≅</m:t>
                    </m:r>
                    <m:r>
                      <a:rPr lang="en-US" altLang="ja-JP" b="0" i="1" smtClean="0">
                        <a:latin typeface="Cambria Math"/>
                      </a:rPr>
                      <m:t>0.51775</m:t>
                    </m:r>
                  </m:oMath>
                </a14:m>
                <a:endParaRPr lang="en-US" altLang="ja-JP" dirty="0"/>
              </a:p>
              <a:p>
                <a:r>
                  <a:rPr lang="ja-JP" altLang="en-US" dirty="0"/>
                  <a:t>と，</a:t>
                </a:r>
                <a:r>
                  <a:rPr lang="en-US" altLang="ja-JP" dirty="0"/>
                  <a:t>0.5</a:t>
                </a:r>
                <a:r>
                  <a:rPr lang="ja-JP" altLang="en-US" dirty="0"/>
                  <a:t> よりも少しだけ大きい．</a:t>
                </a:r>
                <a:endParaRPr lang="en-US" altLang="ja-JP" dirty="0"/>
              </a:p>
              <a:p>
                <a:r>
                  <a:rPr lang="ja-JP" altLang="en-US" dirty="0"/>
                  <a:t>１７世紀のフランスで，アントワーヌ・ゴンボーは，「サイコロを４回振ったら、少なくとも一度は六の目がでる」に賭けて大儲けした。</a:t>
                </a:r>
                <a:endParaRPr lang="en-US" altLang="ja-JP" dirty="0"/>
              </a:p>
              <a:p>
                <a:r>
                  <a:rPr lang="ja-JP" altLang="en-US" dirty="0"/>
                  <a:t>この頃は、確率を計算することが出来なかったが、勝率が</a:t>
                </a:r>
                <a:r>
                  <a:rPr lang="en-US" altLang="ja-JP" dirty="0"/>
                  <a:t>0.5</a:t>
                </a:r>
                <a:r>
                  <a:rPr lang="ja-JP" altLang="en-US" dirty="0"/>
                  <a:t>よりもわずかに大きい賭けは実際に儲けるか儲けないかで判定されていたのだろう。</a:t>
                </a:r>
                <a:endParaRPr kumimoji="1" lang="en-US" altLang="ja-JP" dirty="0"/>
              </a:p>
              <a:p>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4495" y="1556792"/>
                <a:ext cx="8229600" cy="5256584"/>
              </a:xfrm>
              <a:blipFill>
                <a:blip r:embed="rId3"/>
                <a:stretch>
                  <a:fillRect l="-1259" t="-220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3156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サイコロ２個を</a:t>
            </a:r>
            <a:r>
              <a:rPr kumimoji="1" lang="en-US" altLang="ja-JP"/>
              <a:t>24</a:t>
            </a:r>
            <a:r>
              <a:rPr kumimoji="1" lang="ja-JP" altLang="en-US"/>
              <a:t>回振れば，一度は六のゾロ目が出る確率はいくらか？</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600200"/>
                <a:ext cx="8229600" cy="5141168"/>
              </a:xfrm>
            </p:spPr>
            <p:txBody>
              <a:bodyPr>
                <a:normAutofit fontScale="85000" lnSpcReduction="20000"/>
              </a:bodyPr>
              <a:lstStyle/>
              <a:p>
                <a:r>
                  <a:rPr lang="ja-JP" altLang="en-US" dirty="0"/>
                  <a:t>少なくとも一度は六のぞろ目が出る確率は</a:t>
                </a:r>
                <a:endParaRPr lang="en-US" altLang="ja-JP" dirty="0"/>
              </a:p>
              <a:p>
                <a:r>
                  <a:rPr lang="ja-JP" altLang="en-US" dirty="0"/>
                  <a:t>  </a:t>
                </a:r>
                <a14:m>
                  <m:oMath xmlns:m="http://schemas.openxmlformats.org/officeDocument/2006/math">
                    <m:r>
                      <a:rPr kumimoji="1" lang="en-US" altLang="ja-JP" b="0" i="1" smtClean="0">
                        <a:latin typeface="Cambria Math"/>
                      </a:rPr>
                      <m:t>1−</m:t>
                    </m:r>
                    <m:sSup>
                      <m:sSupPr>
                        <m:ctrlPr>
                          <a:rPr kumimoji="1" lang="en-US" altLang="ja-JP" b="0" i="1" smtClean="0">
                            <a:latin typeface="Cambria Math" panose="02040503050406030204" pitchFamily="18" charset="0"/>
                          </a:rPr>
                        </m:ctrlPr>
                      </m:sSupPr>
                      <m:e>
                        <m:d>
                          <m:dPr>
                            <m:ctrlPr>
                              <a:rPr lang="en-US" altLang="ja-JP" i="1">
                                <a:latin typeface="Cambria Math" panose="02040503050406030204" pitchFamily="18" charset="0"/>
                              </a:rPr>
                            </m:ctrlPr>
                          </m:dPr>
                          <m:e>
                            <m:f>
                              <m:fPr>
                                <m:ctrlPr>
                                  <a:rPr lang="en-US" altLang="ja-JP" i="1">
                                    <a:latin typeface="Cambria Math" panose="02040503050406030204" pitchFamily="18" charset="0"/>
                                  </a:rPr>
                                </m:ctrlPr>
                              </m:fPr>
                              <m:num>
                                <m:r>
                                  <a:rPr lang="en-US" altLang="ja-JP" i="1">
                                    <a:latin typeface="Cambria Math"/>
                                  </a:rPr>
                                  <m:t>35</m:t>
                                </m:r>
                              </m:num>
                              <m:den>
                                <m:r>
                                  <a:rPr lang="en-US" altLang="ja-JP" i="1">
                                    <a:latin typeface="Cambria Math"/>
                                  </a:rPr>
                                  <m:t>36</m:t>
                                </m:r>
                              </m:den>
                            </m:f>
                          </m:e>
                        </m:d>
                      </m:e>
                      <m:sup>
                        <m:r>
                          <a:rPr kumimoji="1" lang="en-US" altLang="ja-JP" b="0" i="1" smtClean="0">
                            <a:latin typeface="Cambria Math"/>
                          </a:rPr>
                          <m:t>24</m:t>
                        </m:r>
                      </m:sup>
                    </m:sSup>
                    <m:r>
                      <a:rPr kumimoji="1" lang="en-US" altLang="ja-JP" b="0" i="1" smtClean="0">
                        <a:latin typeface="Cambria Math"/>
                      </a:rPr>
                      <m:t>=0.491</m:t>
                    </m:r>
                  </m:oMath>
                </a14:m>
                <a:r>
                  <a:rPr kumimoji="1" lang="ja-JP" altLang="en-US" dirty="0"/>
                  <a:t> </a:t>
                </a:r>
                <a:endParaRPr kumimoji="1" lang="en-US" altLang="ja-JP" dirty="0"/>
              </a:p>
              <a:p>
                <a:r>
                  <a:rPr lang="ja-JP" altLang="en-US" dirty="0"/>
                  <a:t>であり，</a:t>
                </a:r>
                <a:r>
                  <a:rPr lang="en-US" altLang="ja-JP" dirty="0"/>
                  <a:t>0.5</a:t>
                </a:r>
                <a:r>
                  <a:rPr lang="ja-JP" altLang="en-US" dirty="0"/>
                  <a:t> よりわずかに小さい．</a:t>
                </a:r>
                <a:endParaRPr lang="en-US" altLang="ja-JP" dirty="0"/>
              </a:p>
              <a:p>
                <a:r>
                  <a:rPr kumimoji="1" lang="ja-JP" altLang="en-US" dirty="0"/>
                  <a:t>この賭けを行い、ゴンボーは損をし始めた．</a:t>
                </a:r>
                <a:endParaRPr kumimoji="1" lang="en-US" altLang="ja-JP" dirty="0"/>
              </a:p>
              <a:p>
                <a:r>
                  <a:rPr lang="ja-JP" altLang="en-US" dirty="0"/>
                  <a:t>ゴンボーは途方に暮れ、ブレーズ・パスカルに泣きついた。</a:t>
                </a:r>
                <a:endParaRPr lang="en-US" altLang="ja-JP" dirty="0"/>
              </a:p>
              <a:p>
                <a:r>
                  <a:rPr kumimoji="1" lang="ja-JP" altLang="en-US" dirty="0"/>
                  <a:t>ブレーズ・パスカルは、この件について天才数学者 ピエール・ド・フェルマーと文通を行った。</a:t>
                </a:r>
                <a:endParaRPr kumimoji="1" lang="en-US" altLang="ja-JP" dirty="0"/>
              </a:p>
              <a:p>
                <a:r>
                  <a:rPr kumimoji="1" lang="ja-JP" altLang="en-US" dirty="0"/>
                  <a:t>これらの賭けの確率を求めることを通して、</a:t>
                </a:r>
                <a:r>
                  <a:rPr lang="ja-JP" altLang="en-US"/>
                  <a:t>初等</a:t>
                </a:r>
                <a:r>
                  <a:rPr kumimoji="1" lang="ja-JP" altLang="en-US"/>
                  <a:t>的な（順列組合せ）確率論</a:t>
                </a:r>
                <a:r>
                  <a:rPr kumimoji="1" lang="ja-JP" altLang="en-US" dirty="0"/>
                  <a:t>が創始された。</a:t>
                </a:r>
                <a:endParaRPr lang="en-US" altLang="ja-JP" dirty="0"/>
              </a:p>
              <a:p>
                <a:r>
                  <a:rPr kumimoji="1" lang="ja-JP" altLang="en-US" dirty="0"/>
                  <a:t>ゴンボーはなぜ、方針を変えて「出ない</a:t>
                </a:r>
                <a:r>
                  <a:rPr lang="ja-JP" altLang="en-US" dirty="0"/>
                  <a:t>」方に賭けなかったのだろうか？</a:t>
                </a:r>
                <a:endParaRPr kumimoji="1" lang="en-US" altLang="ja-JP" dirty="0"/>
              </a:p>
              <a:p>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600200"/>
                <a:ext cx="8229600" cy="5141168"/>
              </a:xfrm>
              <a:blipFill>
                <a:blip r:embed="rId3"/>
                <a:stretch>
                  <a:fillRect l="-1259" t="-3084" r="-14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2393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クラップス</a:t>
            </a:r>
          </a:p>
        </p:txBody>
      </p:sp>
      <p:sp>
        <p:nvSpPr>
          <p:cNvPr id="3" name="コンテンツ プレースホルダー 2"/>
          <p:cNvSpPr>
            <a:spLocks noGrp="1"/>
          </p:cNvSpPr>
          <p:nvPr>
            <p:ph idx="1"/>
          </p:nvPr>
        </p:nvSpPr>
        <p:spPr/>
        <p:txBody>
          <a:bodyPr>
            <a:normAutofit/>
          </a:bodyPr>
          <a:lstStyle/>
          <a:p>
            <a:r>
              <a:rPr kumimoji="1" lang="ja-JP" altLang="en-US"/>
              <a:t>客は２個のサイコロを振り，</a:t>
            </a:r>
            <a:r>
              <a:rPr lang="ja-JP" altLang="en-US"/>
              <a:t>合計が </a:t>
            </a:r>
            <a:r>
              <a:rPr lang="en-US" altLang="ja-JP"/>
              <a:t>{ 7, 11 } </a:t>
            </a:r>
            <a:r>
              <a:rPr lang="ja-JP" altLang="en-US"/>
              <a:t>ならば客の勝ち，</a:t>
            </a:r>
            <a:r>
              <a:rPr lang="en-US" altLang="ja-JP"/>
              <a:t>{ 2, 3, 12 } </a:t>
            </a:r>
            <a:r>
              <a:rPr lang="ja-JP" altLang="en-US"/>
              <a:t>ならばディーラーの勝ち，それ以外ならば、そのサイコロの目の合計を客のポイントとして延長戦に突入する．</a:t>
            </a:r>
            <a:endParaRPr lang="en-US" altLang="ja-JP"/>
          </a:p>
          <a:p>
            <a:r>
              <a:rPr lang="ja-JP" altLang="en-US"/>
              <a:t>客は再び２個のサイコロを，その合計が客のポイントか７になるまで振り続け，</a:t>
            </a:r>
            <a:r>
              <a:rPr lang="en-US" altLang="ja-JP"/>
              <a:t> </a:t>
            </a:r>
            <a:r>
              <a:rPr lang="ja-JP" altLang="en-US"/>
              <a:t>先に客のポイントがでれば客の勝ち，７が先に出れば客の負けとなる．</a:t>
            </a:r>
            <a:endParaRPr lang="en-US" altLang="ja-JP"/>
          </a:p>
        </p:txBody>
      </p:sp>
    </p:spTree>
    <p:extLst>
      <p:ext uri="{BB962C8B-B14F-4D97-AF65-F5344CB8AC3E}">
        <p14:creationId xmlns:p14="http://schemas.microsoft.com/office/powerpoint/2010/main" val="288113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クラップスを樹形図で表す</a:t>
            </a:r>
            <a:br>
              <a:rPr lang="en-US" altLang="ja-JP"/>
            </a:br>
            <a:r>
              <a:rPr lang="ja-JP" altLang="en-US"/>
              <a:t>客の数字が </a:t>
            </a:r>
            <a:r>
              <a:rPr lang="en-US" altLang="ja-JP"/>
              <a:t>4 </a:t>
            </a:r>
            <a:r>
              <a:rPr lang="ja-JP" altLang="en-US"/>
              <a:t>ならば、</a:t>
            </a:r>
            <a:endParaRPr kumimoji="1" lang="ja-JP" altLang="en-US"/>
          </a:p>
        </p:txBody>
      </p:sp>
      <p:cxnSp>
        <p:nvCxnSpPr>
          <p:cNvPr id="5" name="直線矢印コネクタ 4"/>
          <p:cNvCxnSpPr>
            <a:endCxn id="19" idx="1"/>
          </p:cNvCxnSpPr>
          <p:nvPr/>
        </p:nvCxnSpPr>
        <p:spPr>
          <a:xfrm flipV="1">
            <a:off x="1619672" y="1988840"/>
            <a:ext cx="1533712" cy="17281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a:endCxn id="20" idx="1"/>
          </p:cNvCxnSpPr>
          <p:nvPr/>
        </p:nvCxnSpPr>
        <p:spPr>
          <a:xfrm flipV="1">
            <a:off x="1619672" y="2628201"/>
            <a:ext cx="1548426" cy="1088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テキスト ボックス 18"/>
              <p:cNvSpPr txBox="1"/>
              <p:nvPr/>
            </p:nvSpPr>
            <p:spPr>
              <a:xfrm>
                <a:off x="3153384" y="1696452"/>
                <a:ext cx="1431289" cy="584775"/>
              </a:xfrm>
              <a:prstGeom prst="rect">
                <a:avLst/>
              </a:prstGeom>
              <a:noFill/>
            </p:spPr>
            <p:txBody>
              <a:bodyPr wrap="none" rtlCol="0">
                <a:spAutoFit/>
              </a:bodyPr>
              <a:lstStyle/>
              <a:p>
                <a14:m>
                  <m:oMath xmlns:m="http://schemas.openxmlformats.org/officeDocument/2006/math">
                    <m:r>
                      <a:rPr kumimoji="1" lang="en-US" altLang="ja-JP" sz="3200" b="0" i="1" smtClean="0">
                        <a:latin typeface="Cambria Math"/>
                      </a:rPr>
                      <m:t>{7, 11}</m:t>
                    </m:r>
                  </m:oMath>
                </a14:m>
                <a:r>
                  <a:rPr kumimoji="1" lang="ja-JP" altLang="en-US" sz="3200"/>
                  <a:t> </a:t>
                </a:r>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3153384" y="1696452"/>
                <a:ext cx="1431289" cy="584775"/>
              </a:xfrm>
              <a:prstGeom prst="rect">
                <a:avLst/>
              </a:prstGeom>
              <a:blipFill rotWithShape="1">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3168098" y="2335813"/>
                <a:ext cx="181229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a:rPr>
                        <m:t>{2, 3, 12}</m:t>
                      </m:r>
                    </m:oMath>
                  </m:oMathPara>
                </a14:m>
                <a:endParaRPr kumimoji="1" lang="ja-JP" altLang="en-US" sz="320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3168098" y="2335813"/>
                <a:ext cx="1812291" cy="584775"/>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3128461" y="3077127"/>
                <a:ext cx="82266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a:rPr>
                        <m:t>{4}</m:t>
                      </m:r>
                    </m:oMath>
                  </m:oMathPara>
                </a14:m>
                <a:endParaRPr kumimoji="1" lang="ja-JP" altLang="en-US" sz="320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3128461" y="3077127"/>
                <a:ext cx="822661" cy="584775"/>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3128461" y="3851943"/>
                <a:ext cx="82266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a:rPr>
                        <m:t>{5}</m:t>
                      </m:r>
                    </m:oMath>
                  </m:oMathPara>
                </a14:m>
                <a:endParaRPr kumimoji="1" lang="ja-JP" altLang="en-US" sz="320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3128461" y="3851943"/>
                <a:ext cx="822661" cy="584775"/>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5508104" y="3996352"/>
                <a:ext cx="204575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a:rPr>
                        <m:t>{4,7 </m:t>
                      </m:r>
                      <m:r>
                        <a:rPr lang="ja-JP" altLang="en-US" sz="3200" i="1">
                          <a:latin typeface="Cambria Math"/>
                        </a:rPr>
                        <m:t>以外</m:t>
                      </m:r>
                      <m:r>
                        <a:rPr kumimoji="1" lang="en-US" altLang="ja-JP" sz="3200" b="0" i="1" smtClean="0">
                          <a:latin typeface="Cambria Math"/>
                        </a:rPr>
                        <m:t>}</m:t>
                      </m:r>
                    </m:oMath>
                  </m:oMathPara>
                </a14:m>
                <a:endParaRPr kumimoji="1" lang="ja-JP" altLang="en-US" sz="320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5508104" y="3996352"/>
                <a:ext cx="2045753" cy="584775"/>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p:cNvSpPr txBox="1"/>
              <p:nvPr/>
            </p:nvSpPr>
            <p:spPr>
              <a:xfrm>
                <a:off x="5368528" y="2706469"/>
                <a:ext cx="82266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a:rPr>
                        <m:t>{4}</m:t>
                      </m:r>
                    </m:oMath>
                  </m:oMathPara>
                </a14:m>
                <a:endParaRPr kumimoji="1" lang="ja-JP" altLang="en-US" sz="320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5368528" y="2706469"/>
                <a:ext cx="822661" cy="584775"/>
              </a:xfrm>
              <a:prstGeom prst="rect">
                <a:avLst/>
              </a:prstGeom>
              <a:blipFill rotWithShape="1">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p:cNvSpPr txBox="1"/>
              <p:nvPr/>
            </p:nvSpPr>
            <p:spPr>
              <a:xfrm>
                <a:off x="3128461" y="5300810"/>
                <a:ext cx="105028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a:rPr>
                        <m:t>{10}</m:t>
                      </m:r>
                    </m:oMath>
                  </m:oMathPara>
                </a14:m>
                <a:endParaRPr kumimoji="1" lang="ja-JP" altLang="en-US" sz="320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3128461" y="5300810"/>
                <a:ext cx="1050288" cy="584775"/>
              </a:xfrm>
              <a:prstGeom prst="rect">
                <a:avLst/>
              </a:prstGeom>
              <a:blipFill rotWithShape="1">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p:cNvSpPr txBox="1"/>
              <p:nvPr/>
            </p:nvSpPr>
            <p:spPr>
              <a:xfrm>
                <a:off x="3301536" y="4581126"/>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sz="3200" i="1" smtClean="0">
                          <a:latin typeface="Cambria Math"/>
                        </a:rPr>
                        <m:t>⋮</m:t>
                      </m:r>
                    </m:oMath>
                  </m:oMathPara>
                </a14:m>
                <a:endParaRPr kumimoji="1" lang="ja-JP" altLang="en-US" sz="3200"/>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3301536" y="4581126"/>
                <a:ext cx="405880" cy="584775"/>
              </a:xfrm>
              <a:prstGeom prst="rect">
                <a:avLst/>
              </a:prstGeom>
              <a:blipFill rotWithShape="1">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p:cNvSpPr txBox="1"/>
              <p:nvPr/>
            </p:nvSpPr>
            <p:spPr>
              <a:xfrm>
                <a:off x="5384346" y="3408623"/>
                <a:ext cx="82266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a:rPr>
                        <m:t>{7}</m:t>
                      </m:r>
                    </m:oMath>
                  </m:oMathPara>
                </a14:m>
                <a:endParaRPr kumimoji="1" lang="ja-JP" altLang="en-US" sz="3200"/>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5384346" y="3408623"/>
                <a:ext cx="822661" cy="584775"/>
              </a:xfrm>
              <a:prstGeom prst="rect">
                <a:avLst/>
              </a:prstGeom>
              <a:blipFill rotWithShape="1">
                <a:blip r:embed="rId10"/>
                <a:stretch>
                  <a:fillRect/>
                </a:stretch>
              </a:blipFill>
            </p:spPr>
            <p:txBody>
              <a:bodyPr/>
              <a:lstStyle/>
              <a:p>
                <a:r>
                  <a:rPr lang="ja-JP" altLang="en-US">
                    <a:noFill/>
                  </a:rPr>
                  <a:t> </a:t>
                </a:r>
              </a:p>
            </p:txBody>
          </p:sp>
        </mc:Fallback>
      </mc:AlternateContent>
      <p:cxnSp>
        <p:nvCxnSpPr>
          <p:cNvPr id="31" name="直線矢印コネクタ 30"/>
          <p:cNvCxnSpPr/>
          <p:nvPr/>
        </p:nvCxnSpPr>
        <p:spPr>
          <a:xfrm>
            <a:off x="1619672" y="3717033"/>
            <a:ext cx="1548426" cy="4379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endCxn id="24" idx="1"/>
          </p:cNvCxnSpPr>
          <p:nvPr/>
        </p:nvCxnSpPr>
        <p:spPr>
          <a:xfrm flipV="1">
            <a:off x="1619672" y="3369515"/>
            <a:ext cx="1508789" cy="3475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1619672" y="3717033"/>
            <a:ext cx="1533711" cy="115648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1619672" y="3717033"/>
            <a:ext cx="1508789" cy="18761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V="1">
            <a:off x="3804008" y="2998857"/>
            <a:ext cx="1508789" cy="3475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3804008" y="3369516"/>
            <a:ext cx="1508789" cy="2923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3830278" y="3424647"/>
            <a:ext cx="1482519" cy="8706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V="1">
            <a:off x="7989219" y="6297946"/>
            <a:ext cx="899882" cy="1737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a:off x="7380312" y="4341230"/>
            <a:ext cx="1508789" cy="2923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7406582" y="4396361"/>
            <a:ext cx="1482519" cy="8706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V="1">
            <a:off x="4047973" y="5175289"/>
            <a:ext cx="1508789" cy="3475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4047973" y="5545948"/>
            <a:ext cx="1508789" cy="2923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4074243" y="5601079"/>
            <a:ext cx="1482519" cy="8706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テキスト ボックス 59"/>
              <p:cNvSpPr txBox="1"/>
              <p:nvPr/>
            </p:nvSpPr>
            <p:spPr>
              <a:xfrm>
                <a:off x="5557841" y="4836479"/>
                <a:ext cx="105028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a:rPr>
                        <m:t>{10}</m:t>
                      </m:r>
                    </m:oMath>
                  </m:oMathPara>
                </a14:m>
                <a:endParaRPr kumimoji="1" lang="ja-JP" altLang="en-US" sz="3200"/>
              </a:p>
            </p:txBody>
          </p:sp>
        </mc:Choice>
        <mc:Fallback xmlns="">
          <p:sp>
            <p:nvSpPr>
              <p:cNvPr id="60" name="テキスト ボックス 59"/>
              <p:cNvSpPr txBox="1">
                <a:spLocks noRot="1" noChangeAspect="1" noMove="1" noResize="1" noEditPoints="1" noAdjustHandles="1" noChangeArrowheads="1" noChangeShapeType="1" noTextEdit="1"/>
              </p:cNvSpPr>
              <p:nvPr/>
            </p:nvSpPr>
            <p:spPr>
              <a:xfrm>
                <a:off x="5557841" y="4836479"/>
                <a:ext cx="1050288" cy="584775"/>
              </a:xfrm>
              <a:prstGeom prst="rect">
                <a:avLst/>
              </a:prstGeom>
              <a:blipFill rotWithShape="1">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1" name="テキスト ボックス 60"/>
              <p:cNvSpPr txBox="1"/>
              <p:nvPr/>
            </p:nvSpPr>
            <p:spPr>
              <a:xfrm>
                <a:off x="5671654" y="5507403"/>
                <a:ext cx="82266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a:rPr>
                        <m:t>{7}</m:t>
                      </m:r>
                    </m:oMath>
                  </m:oMathPara>
                </a14:m>
                <a:endParaRPr kumimoji="1" lang="ja-JP" altLang="en-US" sz="3200"/>
              </a:p>
            </p:txBody>
          </p:sp>
        </mc:Choice>
        <mc:Fallback xmlns="">
          <p:sp>
            <p:nvSpPr>
              <p:cNvPr id="61" name="テキスト ボックス 60"/>
              <p:cNvSpPr txBox="1">
                <a:spLocks noRot="1" noChangeAspect="1" noMove="1" noResize="1" noEditPoints="1" noAdjustHandles="1" noChangeArrowheads="1" noChangeShapeType="1" noTextEdit="1"/>
              </p:cNvSpPr>
              <p:nvPr/>
            </p:nvSpPr>
            <p:spPr>
              <a:xfrm>
                <a:off x="5671654" y="5507403"/>
                <a:ext cx="822661" cy="584775"/>
              </a:xfrm>
              <a:prstGeom prst="rect">
                <a:avLst/>
              </a:prstGeom>
              <a:blipFill rotWithShape="1">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2" name="テキスト ボックス 61"/>
              <p:cNvSpPr txBox="1"/>
              <p:nvPr/>
            </p:nvSpPr>
            <p:spPr>
              <a:xfrm>
                <a:off x="5738551" y="6179317"/>
                <a:ext cx="234179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a:rPr>
                        <m:t>{10, 7 </m:t>
                      </m:r>
                      <m:r>
                        <a:rPr lang="ja-JP" altLang="en-US" sz="3200" i="1">
                          <a:latin typeface="Cambria Math"/>
                        </a:rPr>
                        <m:t>以外</m:t>
                      </m:r>
                      <m:r>
                        <a:rPr kumimoji="1" lang="en-US" altLang="ja-JP" sz="3200" b="0" i="1" smtClean="0">
                          <a:latin typeface="Cambria Math"/>
                        </a:rPr>
                        <m:t>}</m:t>
                      </m:r>
                    </m:oMath>
                  </m:oMathPara>
                </a14:m>
                <a:endParaRPr kumimoji="1" lang="ja-JP" altLang="en-US" sz="3200"/>
              </a:p>
            </p:txBody>
          </p:sp>
        </mc:Choice>
        <mc:Fallback xmlns="">
          <p:sp>
            <p:nvSpPr>
              <p:cNvPr id="62" name="テキスト ボックス 61"/>
              <p:cNvSpPr txBox="1">
                <a:spLocks noRot="1" noChangeAspect="1" noMove="1" noResize="1" noEditPoints="1" noAdjustHandles="1" noChangeArrowheads="1" noChangeShapeType="1" noTextEdit="1"/>
              </p:cNvSpPr>
              <p:nvPr/>
            </p:nvSpPr>
            <p:spPr>
              <a:xfrm>
                <a:off x="5738551" y="6179317"/>
                <a:ext cx="2341795" cy="584775"/>
              </a:xfrm>
              <a:prstGeom prst="rect">
                <a:avLst/>
              </a:prstGeom>
              <a:blipFill rotWithShape="1">
                <a:blip r:embed="rId13"/>
                <a:stretch>
                  <a:fillRect/>
                </a:stretch>
              </a:blipFill>
            </p:spPr>
            <p:txBody>
              <a:bodyPr/>
              <a:lstStyle/>
              <a:p>
                <a:r>
                  <a:rPr lang="ja-JP" altLang="en-US">
                    <a:noFill/>
                  </a:rPr>
                  <a:t> </a:t>
                </a:r>
              </a:p>
            </p:txBody>
          </p:sp>
        </mc:Fallback>
      </mc:AlternateContent>
      <p:cxnSp>
        <p:nvCxnSpPr>
          <p:cNvPr id="64" name="直線矢印コネクタ 63"/>
          <p:cNvCxnSpPr/>
          <p:nvPr/>
        </p:nvCxnSpPr>
        <p:spPr>
          <a:xfrm>
            <a:off x="7989219" y="6476547"/>
            <a:ext cx="899882" cy="2875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flipV="1">
            <a:off x="7988917" y="5838334"/>
            <a:ext cx="759547" cy="5949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7463765" y="3964706"/>
            <a:ext cx="1341882" cy="35924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372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クラップスで客が勝つ確率</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600200"/>
                <a:ext cx="7427168" cy="4525963"/>
              </a:xfrm>
            </p:spPr>
            <p:txBody>
              <a:bodyPr>
                <a:normAutofit fontScale="92500"/>
              </a:bodyPr>
              <a:lstStyle/>
              <a:p>
                <a14:m>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a:rPr>
                          <m:t>8</m:t>
                        </m:r>
                      </m:num>
                      <m:den>
                        <m:r>
                          <a:rPr kumimoji="1" lang="en-US" altLang="ja-JP" b="0" i="1" smtClean="0">
                            <a:latin typeface="Cambria Math"/>
                          </a:rPr>
                          <m:t>36</m:t>
                        </m:r>
                      </m:den>
                    </m:f>
                    <m:r>
                      <a:rPr kumimoji="1" lang="en-US" altLang="ja-JP" b="0" i="1" smtClean="0">
                        <a:latin typeface="Cambria Math"/>
                      </a:rPr>
                      <m:t>+</m:t>
                    </m:r>
                    <m:f>
                      <m:fPr>
                        <m:ctrlPr>
                          <a:rPr kumimoji="1" lang="en-US" altLang="ja-JP" b="0" i="1" smtClean="0">
                            <a:latin typeface="Cambria Math" panose="02040503050406030204" pitchFamily="18" charset="0"/>
                          </a:rPr>
                        </m:ctrlPr>
                      </m:fPr>
                      <m:num>
                        <m:r>
                          <a:rPr kumimoji="1" lang="en-US" altLang="ja-JP" b="0" i="1" smtClean="0">
                            <a:latin typeface="Cambria Math"/>
                          </a:rPr>
                          <m:t>3</m:t>
                        </m:r>
                      </m:num>
                      <m:den>
                        <m:r>
                          <a:rPr kumimoji="1" lang="en-US" altLang="ja-JP" b="0" i="1" smtClean="0">
                            <a:latin typeface="Cambria Math"/>
                          </a:rPr>
                          <m:t>36</m:t>
                        </m:r>
                      </m:den>
                    </m:f>
                    <m:r>
                      <a:rPr kumimoji="1" lang="en-US" altLang="ja-JP" b="0" i="1" smtClean="0">
                        <a:latin typeface="Cambria Math"/>
                        <a:ea typeface="Cambria Math"/>
                      </a:rPr>
                      <m:t>×</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3</m:t>
                        </m:r>
                      </m:num>
                      <m:den>
                        <m:r>
                          <a:rPr kumimoji="1" lang="en-US" altLang="ja-JP" b="0" i="1" smtClean="0">
                            <a:latin typeface="Cambria Math"/>
                            <a:ea typeface="Cambria Math"/>
                          </a:rPr>
                          <m:t>3+6</m:t>
                        </m:r>
                      </m:den>
                    </m:f>
                    <m:r>
                      <a:rPr kumimoji="1" lang="en-US" altLang="ja-JP" b="0" i="1" smtClean="0">
                        <a:latin typeface="Cambria Math"/>
                        <a:ea typeface="Cambria Math"/>
                      </a:rPr>
                      <m:t>+</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4</m:t>
                        </m:r>
                      </m:num>
                      <m:den>
                        <m:r>
                          <a:rPr kumimoji="1" lang="en-US" altLang="ja-JP" b="0" i="1" smtClean="0">
                            <a:latin typeface="Cambria Math"/>
                            <a:ea typeface="Cambria Math"/>
                          </a:rPr>
                          <m:t>36</m:t>
                        </m:r>
                      </m:den>
                    </m:f>
                    <m:r>
                      <a:rPr kumimoji="1" lang="en-US" altLang="ja-JP" b="0" i="1" smtClean="0">
                        <a:latin typeface="Cambria Math"/>
                        <a:ea typeface="Cambria Math"/>
                      </a:rPr>
                      <m:t>×</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4</m:t>
                        </m:r>
                      </m:num>
                      <m:den>
                        <m:r>
                          <a:rPr kumimoji="1" lang="en-US" altLang="ja-JP" b="0" i="1" smtClean="0">
                            <a:latin typeface="Cambria Math"/>
                            <a:ea typeface="Cambria Math"/>
                          </a:rPr>
                          <m:t>4+6</m:t>
                        </m:r>
                      </m:den>
                    </m:f>
                    <m:r>
                      <a:rPr kumimoji="1" lang="en-US" altLang="ja-JP" b="0" i="1" smtClean="0">
                        <a:latin typeface="Cambria Math"/>
                        <a:ea typeface="Cambria Math"/>
                      </a:rPr>
                      <m:t>+</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5</m:t>
                        </m:r>
                      </m:num>
                      <m:den>
                        <m:r>
                          <a:rPr kumimoji="1" lang="en-US" altLang="ja-JP" b="0" i="1" smtClean="0">
                            <a:latin typeface="Cambria Math"/>
                            <a:ea typeface="Cambria Math"/>
                          </a:rPr>
                          <m:t>36</m:t>
                        </m:r>
                      </m:den>
                    </m:f>
                    <m:r>
                      <a:rPr kumimoji="1" lang="en-US" altLang="ja-JP" b="0" i="1" smtClean="0">
                        <a:latin typeface="Cambria Math"/>
                        <a:ea typeface="Cambria Math"/>
                      </a:rPr>
                      <m:t>×</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5</m:t>
                        </m:r>
                      </m:num>
                      <m:den>
                        <m:r>
                          <a:rPr kumimoji="1" lang="en-US" altLang="ja-JP" b="0" i="1" smtClean="0">
                            <a:latin typeface="Cambria Math"/>
                            <a:ea typeface="Cambria Math"/>
                          </a:rPr>
                          <m:t>5+6</m:t>
                        </m:r>
                      </m:den>
                    </m:f>
                    <m:r>
                      <a:rPr kumimoji="1" lang="en-US" altLang="ja-JP" b="0" i="1" smtClean="0">
                        <a:latin typeface="Cambria Math"/>
                        <a:ea typeface="Cambria Math"/>
                      </a:rPr>
                      <m:t>+       </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5</m:t>
                        </m:r>
                      </m:num>
                      <m:den>
                        <m:r>
                          <a:rPr kumimoji="1" lang="en-US" altLang="ja-JP" b="0" i="1" smtClean="0">
                            <a:latin typeface="Cambria Math"/>
                            <a:ea typeface="Cambria Math"/>
                          </a:rPr>
                          <m:t>36</m:t>
                        </m:r>
                      </m:den>
                    </m:f>
                    <m:r>
                      <a:rPr kumimoji="1" lang="en-US" altLang="ja-JP" b="0" i="1" smtClean="0">
                        <a:latin typeface="Cambria Math"/>
                        <a:ea typeface="Cambria Math"/>
                      </a:rPr>
                      <m:t>×</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5</m:t>
                        </m:r>
                      </m:num>
                      <m:den>
                        <m:r>
                          <a:rPr kumimoji="1" lang="en-US" altLang="ja-JP" b="0" i="1" smtClean="0">
                            <a:latin typeface="Cambria Math"/>
                            <a:ea typeface="Cambria Math"/>
                          </a:rPr>
                          <m:t>5+6</m:t>
                        </m:r>
                      </m:den>
                    </m:f>
                    <m:r>
                      <a:rPr kumimoji="1" lang="en-US" altLang="ja-JP" b="0" i="1" smtClean="0">
                        <a:latin typeface="Cambria Math"/>
                        <a:ea typeface="Cambria Math"/>
                      </a:rPr>
                      <m:t>+</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4</m:t>
                        </m:r>
                      </m:num>
                      <m:den>
                        <m:r>
                          <a:rPr kumimoji="1" lang="en-US" altLang="ja-JP" b="0" i="1" smtClean="0">
                            <a:latin typeface="Cambria Math"/>
                            <a:ea typeface="Cambria Math"/>
                          </a:rPr>
                          <m:t>36</m:t>
                        </m:r>
                      </m:den>
                    </m:f>
                    <m:r>
                      <a:rPr kumimoji="1" lang="en-US" altLang="ja-JP" b="0" i="1" smtClean="0">
                        <a:latin typeface="Cambria Math"/>
                        <a:ea typeface="Cambria Math"/>
                      </a:rPr>
                      <m:t>×</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4</m:t>
                        </m:r>
                      </m:num>
                      <m:den>
                        <m:r>
                          <a:rPr kumimoji="1" lang="en-US" altLang="ja-JP" b="0" i="1" smtClean="0">
                            <a:latin typeface="Cambria Math"/>
                            <a:ea typeface="Cambria Math"/>
                          </a:rPr>
                          <m:t>4+6</m:t>
                        </m:r>
                      </m:den>
                    </m:f>
                    <m:r>
                      <a:rPr kumimoji="1" lang="en-US" altLang="ja-JP" b="0" i="1" smtClean="0">
                        <a:latin typeface="Cambria Math"/>
                        <a:ea typeface="Cambria Math"/>
                      </a:rPr>
                      <m:t>+</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3</m:t>
                        </m:r>
                      </m:num>
                      <m:den>
                        <m:r>
                          <a:rPr kumimoji="1" lang="en-US" altLang="ja-JP" b="0" i="1" smtClean="0">
                            <a:latin typeface="Cambria Math"/>
                            <a:ea typeface="Cambria Math"/>
                          </a:rPr>
                          <m:t>36</m:t>
                        </m:r>
                      </m:den>
                    </m:f>
                    <m:r>
                      <a:rPr kumimoji="1" lang="en-US" altLang="ja-JP" b="0" i="1" smtClean="0">
                        <a:latin typeface="Cambria Math"/>
                        <a:ea typeface="Cambria Math"/>
                      </a:rPr>
                      <m:t>×</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3</m:t>
                        </m:r>
                      </m:num>
                      <m:den>
                        <m:r>
                          <a:rPr kumimoji="1" lang="en-US" altLang="ja-JP" b="0" i="1" smtClean="0">
                            <a:latin typeface="Cambria Math"/>
                            <a:ea typeface="Cambria Math"/>
                          </a:rPr>
                          <m:t>3+6</m:t>
                        </m:r>
                      </m:den>
                    </m:f>
                    <m:r>
                      <a:rPr kumimoji="1" lang="en-US" altLang="ja-JP" b="0" i="1" smtClean="0">
                        <a:latin typeface="Cambria Math"/>
                        <a:ea typeface="Cambria Math"/>
                      </a:rPr>
                      <m:t>=</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244</m:t>
                        </m:r>
                      </m:num>
                      <m:den>
                        <m:r>
                          <a:rPr kumimoji="1" lang="en-US" altLang="ja-JP" b="0" i="1" smtClean="0">
                            <a:latin typeface="Cambria Math"/>
                            <a:ea typeface="Cambria Math"/>
                          </a:rPr>
                          <m:t>495</m:t>
                        </m:r>
                      </m:den>
                    </m:f>
                  </m:oMath>
                </a14:m>
                <a:endParaRPr kumimoji="1" lang="en-US" altLang="ja-JP"/>
              </a:p>
              <a:p>
                <a:r>
                  <a:rPr lang="ja-JP" altLang="en-US"/>
                  <a:t>と求まり、</a:t>
                </a:r>
                <a:r>
                  <a:rPr lang="en-US" altLang="ja-JP"/>
                  <a:t>1/2 </a:t>
                </a:r>
                <a:r>
                  <a:rPr lang="ja-JP" altLang="en-US"/>
                  <a:t>よりもわずかに小さい </a:t>
                </a:r>
                <a:r>
                  <a:rPr lang="en-US" altLang="ja-JP"/>
                  <a:t>0.492929 </a:t>
                </a:r>
                <a:r>
                  <a:rPr lang="ja-JP" altLang="en-US"/>
                  <a:t>である。</a:t>
                </a:r>
                <a:endParaRPr lang="en-US" altLang="ja-JP"/>
              </a:p>
              <a:p>
                <a:r>
                  <a:rPr lang="ja-JP" altLang="en-US"/>
                  <a:t>カジノが勝つ確率は、</a:t>
                </a:r>
                <a:r>
                  <a:rPr lang="en-US" altLang="ja-JP"/>
                  <a:t>0.507071 </a:t>
                </a:r>
                <a:r>
                  <a:rPr lang="ja-JP" altLang="en-US"/>
                  <a:t>である。</a:t>
                </a:r>
                <a:endParaRPr lang="en-US" altLang="ja-JP"/>
              </a:p>
              <a:p>
                <a:r>
                  <a:rPr lang="ja-JP" altLang="en-US"/>
                  <a:t>クラップスで </a:t>
                </a:r>
                <a:r>
                  <a:rPr lang="en-US" altLang="ja-JP"/>
                  <a:t>$10 </a:t>
                </a:r>
                <a:r>
                  <a:rPr lang="ja-JP" altLang="en-US"/>
                  <a:t>賭けるときの期待値は、</a:t>
                </a:r>
                <a:endParaRPr lang="en-US" altLang="ja-JP"/>
              </a:p>
              <a:p>
                <a14:m>
                  <m:oMath xmlns:m="http://schemas.openxmlformats.org/officeDocument/2006/math">
                    <m:r>
                      <a:rPr lang="en-US" altLang="ja-JP" b="0" i="0" dirty="0" smtClean="0">
                        <a:latin typeface="Cambria Math"/>
                      </a:rPr>
                      <m:t>$</m:t>
                    </m:r>
                    <m:r>
                      <a:rPr lang="en-US" altLang="ja-JP" dirty="0">
                        <a:latin typeface="Cambria Math"/>
                      </a:rPr>
                      <m:t>10</m:t>
                    </m:r>
                    <m:r>
                      <a:rPr lang="en-US" altLang="ja-JP" i="1" dirty="0" smtClean="0">
                        <a:latin typeface="Cambria Math"/>
                        <a:ea typeface="Cambria Math"/>
                      </a:rPr>
                      <m:t>×</m:t>
                    </m:r>
                    <m:r>
                      <a:rPr lang="en-US" altLang="ja-JP" b="0" i="1" dirty="0" smtClean="0">
                        <a:latin typeface="Cambria Math"/>
                        <a:ea typeface="Cambria Math"/>
                      </a:rPr>
                      <m:t>0.492929+</m:t>
                    </m:r>
                    <m:d>
                      <m:dPr>
                        <m:ctrlPr>
                          <a:rPr lang="en-US" altLang="ja-JP" b="0" i="1" dirty="0" smtClean="0">
                            <a:latin typeface="Cambria Math" panose="02040503050406030204" pitchFamily="18" charset="0"/>
                            <a:ea typeface="Cambria Math"/>
                          </a:rPr>
                        </m:ctrlPr>
                      </m:dPr>
                      <m:e>
                        <m:r>
                          <a:rPr lang="en-US" altLang="ja-JP" b="0" i="1" dirty="0" smtClean="0">
                            <a:latin typeface="Cambria Math"/>
                            <a:ea typeface="Cambria Math"/>
                          </a:rPr>
                          <m:t>−$10</m:t>
                        </m:r>
                      </m:e>
                    </m:d>
                    <m:r>
                      <a:rPr lang="en-US" altLang="ja-JP" b="0" i="1" dirty="0" smtClean="0">
                        <a:latin typeface="Cambria Math"/>
                        <a:ea typeface="Cambria Math"/>
                      </a:rPr>
                      <m:t>×0.507071=−$0.141</m:t>
                    </m:r>
                  </m:oMath>
                </a14:m>
                <a:r>
                  <a:rPr lang="en-US" altLang="ja-JP"/>
                  <a:t> </a:t>
                </a:r>
                <a:r>
                  <a:rPr lang="ja-JP" altLang="en-US"/>
                  <a:t>であり、 </a:t>
                </a:r>
                <a14:m>
                  <m:oMath xmlns:m="http://schemas.openxmlformats.org/officeDocument/2006/math">
                    <m:r>
                      <a:rPr lang="en-US" altLang="ja-JP" b="0" i="1" smtClean="0">
                        <a:latin typeface="Cambria Math"/>
                      </a:rPr>
                      <m:t>−14.1 </m:t>
                    </m:r>
                  </m:oMath>
                </a14:m>
                <a:r>
                  <a:rPr lang="ja-JP" altLang="en-US"/>
                  <a:t>セントとなる。</a:t>
                </a:r>
                <a:endParaRPr lang="en-US" altLang="ja-JP"/>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600200"/>
                <a:ext cx="7427168" cy="4525963"/>
              </a:xfrm>
              <a:blipFill>
                <a:blip r:embed="rId2"/>
                <a:stretch>
                  <a:fillRect l="-1642" b="-296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31273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サイドベット</a:t>
            </a:r>
            <a:br>
              <a:rPr lang="en-US" altLang="ja-JP"/>
            </a:br>
            <a:r>
              <a:rPr lang="ja-JP" altLang="en-US" sz="3600"/>
              <a:t>他の客が「カジノが勝つ」方に賭ける</a:t>
            </a:r>
            <a:endParaRPr kumimoji="1" lang="ja-JP" altLang="en-US" sz="360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lnSpcReduction="10000"/>
              </a:bodyPr>
              <a:lstStyle/>
              <a:p>
                <a:r>
                  <a:rPr kumimoji="1" lang="ja-JP" altLang="en-US"/>
                  <a:t>正式には</a:t>
                </a:r>
                <a:r>
                  <a:rPr lang="ja-JP" altLang="en-US"/>
                  <a:t>「ドントパス・ライン」に賭けるという。</a:t>
                </a:r>
                <a:endParaRPr lang="en-US" altLang="ja-JP"/>
              </a:p>
              <a:p>
                <a:r>
                  <a:rPr lang="ja-JP" altLang="en-US"/>
                  <a:t>ただし、６のゾロ目が出ると合計が１２であり、カジノが勝つが、「ドントパス・ライン」に賭けた人はこの場合引き分けとなり、掛け金は払い戻される。</a:t>
                </a:r>
                <a:endParaRPr lang="en-US" altLang="ja-JP"/>
              </a:p>
              <a:p>
                <a:r>
                  <a:rPr lang="ja-JP" altLang="en-US"/>
                  <a:t>こうすることで、客の勝ち、負け、引き分けの確率はそれぞれ、</a:t>
                </a:r>
                <a14:m>
                  <m:oMath xmlns:m="http://schemas.openxmlformats.org/officeDocument/2006/math">
                    <m:f>
                      <m:fPr>
                        <m:ctrlPr>
                          <a:rPr lang="en-US" altLang="ja-JP" i="1" smtClean="0">
                            <a:latin typeface="Cambria Math" panose="02040503050406030204" pitchFamily="18" charset="0"/>
                          </a:rPr>
                        </m:ctrlPr>
                      </m:fPr>
                      <m:num>
                        <m:r>
                          <a:rPr lang="en-US" altLang="ja-JP" i="1">
                            <a:latin typeface="Cambria Math"/>
                          </a:rPr>
                          <m:t>949</m:t>
                        </m:r>
                      </m:num>
                      <m:den>
                        <m:r>
                          <a:rPr lang="en-US" altLang="ja-JP" i="1">
                            <a:latin typeface="Cambria Math"/>
                          </a:rPr>
                          <m:t>1980</m:t>
                        </m:r>
                      </m:den>
                    </m:f>
                    <m:r>
                      <a:rPr lang="ja-JP" altLang="en-US" b="0" i="1" smtClean="0">
                        <a:latin typeface="Cambria Math"/>
                      </a:rPr>
                      <m:t>，</m:t>
                    </m:r>
                    <m:f>
                      <m:fPr>
                        <m:ctrlPr>
                          <a:rPr lang="en-US" altLang="ja-JP" b="0" i="1" smtClean="0">
                            <a:latin typeface="Cambria Math" panose="02040503050406030204" pitchFamily="18" charset="0"/>
                          </a:rPr>
                        </m:ctrlPr>
                      </m:fPr>
                      <m:num>
                        <m:r>
                          <a:rPr lang="en-US" altLang="ja-JP" i="1">
                            <a:latin typeface="Cambria Math"/>
                          </a:rPr>
                          <m:t>976</m:t>
                        </m:r>
                      </m:num>
                      <m:den>
                        <m:r>
                          <a:rPr lang="en-US" altLang="ja-JP" i="1">
                            <a:latin typeface="Cambria Math"/>
                          </a:rPr>
                          <m:t>1980</m:t>
                        </m:r>
                      </m:den>
                    </m:f>
                    <m:r>
                      <a:rPr lang="ja-JP" altLang="en-US" b="0" i="1" smtClean="0">
                        <a:latin typeface="Cambria Math"/>
                      </a:rPr>
                      <m:t>，</m:t>
                    </m:r>
                    <m:f>
                      <m:fPr>
                        <m:ctrlPr>
                          <a:rPr lang="en-US" altLang="ja-JP" b="0" i="1" smtClean="0">
                            <a:latin typeface="Cambria Math" panose="02040503050406030204" pitchFamily="18" charset="0"/>
                          </a:rPr>
                        </m:ctrlPr>
                      </m:fPr>
                      <m:num>
                        <m:r>
                          <a:rPr lang="en-US" altLang="ja-JP" i="1">
                            <a:latin typeface="Cambria Math"/>
                          </a:rPr>
                          <m:t>55</m:t>
                        </m:r>
                      </m:num>
                      <m:den>
                        <m:r>
                          <a:rPr lang="en-US" altLang="ja-JP" i="1">
                            <a:latin typeface="Cambria Math"/>
                          </a:rPr>
                          <m:t>1980</m:t>
                        </m:r>
                      </m:den>
                    </m:f>
                    <m:r>
                      <a:rPr lang="en-US" altLang="ja-JP" i="1" smtClean="0">
                        <a:latin typeface="Cambria Math" panose="02040503050406030204" pitchFamily="18" charset="0"/>
                        <a:ea typeface="Cambria Math" panose="02040503050406030204" pitchFamily="18" charset="0"/>
                      </a:rPr>
                      <m:t>=</m:t>
                    </m:r>
                    <m:f>
                      <m:fPr>
                        <m:ctrlPr>
                          <a:rPr lang="en-US" altLang="ja-JP" i="1" smtClean="0">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1</m:t>
                        </m:r>
                      </m:num>
                      <m:den>
                        <m:r>
                          <a:rPr lang="en-US" altLang="ja-JP" b="0" i="1" smtClean="0">
                            <a:latin typeface="Cambria Math" panose="02040503050406030204" pitchFamily="18" charset="0"/>
                            <a:ea typeface="Cambria Math" panose="02040503050406030204" pitchFamily="18" charset="0"/>
                          </a:rPr>
                          <m:t>36</m:t>
                        </m:r>
                      </m:den>
                    </m:f>
                    <m:r>
                      <a:rPr lang="ja-JP" altLang="en-US" b="0" i="1" smtClean="0">
                        <a:latin typeface="Cambria Math"/>
                      </a:rPr>
                      <m:t>　</m:t>
                    </m:r>
                    <m:r>
                      <a:rPr lang="ja-JP" altLang="en-US" i="1">
                        <a:latin typeface="Cambria Math"/>
                      </a:rPr>
                      <m:t>となり、</m:t>
                    </m:r>
                    <m:r>
                      <a:rPr lang="ja-JP" altLang="en-US" b="0" i="1" smtClean="0">
                        <a:latin typeface="Cambria Math"/>
                      </a:rPr>
                      <m:t>客が</m:t>
                    </m:r>
                    <m:r>
                      <a:rPr lang="ja-JP" altLang="en-US" i="1">
                        <a:latin typeface="Cambria Math"/>
                      </a:rPr>
                      <m:t>不利になる。</m:t>
                    </m:r>
                  </m:oMath>
                </a14:m>
                <a:endParaRPr lang="en-US" altLang="ja-JP"/>
              </a:p>
              <a:p>
                <a:endParaRPr kumimoji="1" lang="ja-JP" altLang="en-US"/>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l="-1704" t="-3504" r="-185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53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大数の法則を意識しよう</a:t>
            </a:r>
          </a:p>
        </p:txBody>
      </p:sp>
      <p:sp>
        <p:nvSpPr>
          <p:cNvPr id="3" name="コンテンツ プレースホルダー 2"/>
          <p:cNvSpPr>
            <a:spLocks noGrp="1"/>
          </p:cNvSpPr>
          <p:nvPr>
            <p:ph idx="1"/>
          </p:nvPr>
        </p:nvSpPr>
        <p:spPr/>
        <p:txBody>
          <a:bodyPr>
            <a:normAutofit fontScale="92500" lnSpcReduction="10000"/>
          </a:bodyPr>
          <a:lstStyle/>
          <a:p>
            <a:r>
              <a:rPr kumimoji="1" lang="ja-JP" altLang="en-US"/>
              <a:t>実験（観察）の数が少なければ，本来の確率とは異なる結果が起こり得る．少数の観測では変動が大きいのである。</a:t>
            </a:r>
            <a:endParaRPr kumimoji="1" lang="en-US" altLang="ja-JP"/>
          </a:p>
          <a:p>
            <a:r>
              <a:rPr lang="ja-JP" altLang="en-US"/>
              <a:t>しかし、数多くの実験（観察）を行えば行うほど、真の確率や期待値に近づいて行く。</a:t>
            </a:r>
            <a:endParaRPr lang="en-US" altLang="ja-JP"/>
          </a:p>
          <a:p>
            <a:r>
              <a:rPr kumimoji="1" lang="ja-JP" altLang="en-US"/>
              <a:t>大数の法則は長期戦で効いてくる</a:t>
            </a:r>
            <a:r>
              <a:rPr lang="ja-JP" altLang="en-US"/>
              <a:t>。</a:t>
            </a:r>
            <a:endParaRPr kumimoji="1" lang="en-US" altLang="ja-JP"/>
          </a:p>
          <a:p>
            <a:r>
              <a:rPr lang="ja-JP" altLang="en-US"/>
              <a:t>短期戦ではランダムな効果の影響により、必ずしも強い方が勝つとは限らない．</a:t>
            </a:r>
            <a:endParaRPr lang="en-US" altLang="ja-JP"/>
          </a:p>
          <a:p>
            <a:pPr lvl="1"/>
            <a:r>
              <a:rPr lang="ja-JP" altLang="en-US"/>
              <a:t>例えばキーノや宝くじも大数の法則に従うが、なかなか、期待値に収束しない。</a:t>
            </a:r>
            <a:endParaRPr lang="en-US" altLang="ja-JP"/>
          </a:p>
        </p:txBody>
      </p:sp>
    </p:spTree>
    <p:extLst>
      <p:ext uri="{BB962C8B-B14F-4D97-AF65-F5344CB8AC3E}">
        <p14:creationId xmlns:p14="http://schemas.microsoft.com/office/powerpoint/2010/main" val="340164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人生は大数の法則に満ちている</a:t>
            </a:r>
          </a:p>
        </p:txBody>
      </p:sp>
      <p:sp>
        <p:nvSpPr>
          <p:cNvPr id="3" name="コンテンツ プレースホルダー 2"/>
          <p:cNvSpPr>
            <a:spLocks noGrp="1"/>
          </p:cNvSpPr>
          <p:nvPr>
            <p:ph idx="1"/>
          </p:nvPr>
        </p:nvSpPr>
        <p:spPr/>
        <p:txBody>
          <a:bodyPr>
            <a:normAutofit fontScale="85000" lnSpcReduction="20000"/>
          </a:bodyPr>
          <a:lstStyle/>
          <a:p>
            <a:r>
              <a:rPr kumimoji="1" lang="ja-JP" altLang="en-US"/>
              <a:t>真の確率を知りたければ繰り返し観察や実験を繰り返すとよい</a:t>
            </a:r>
            <a:r>
              <a:rPr lang="ja-JP" altLang="en-US"/>
              <a:t>。少数であっても実行すべきである：医者や友人のセカンドオピニオン（お祝い金の額、トラブルの解決法など）を多くの信用できる人々から聞く。 </a:t>
            </a:r>
            <a:endParaRPr lang="en-US" altLang="ja-JP"/>
          </a:p>
          <a:p>
            <a:pPr lvl="1"/>
            <a:r>
              <a:rPr kumimoji="1" lang="ja-JP" altLang="en-US"/>
              <a:t>麻雀やブラックジャックの戦略の良否は、繰り返し勝負することにより判明する。</a:t>
            </a:r>
            <a:endParaRPr kumimoji="1" lang="en-US" altLang="ja-JP"/>
          </a:p>
          <a:p>
            <a:pPr lvl="1"/>
            <a:r>
              <a:rPr kumimoji="1" lang="ja-JP" altLang="en-US"/>
              <a:t>競馬の必勝法は、実際に多数の馬券を長期間購入することにより試される。</a:t>
            </a:r>
            <a:endParaRPr kumimoji="1" lang="en-US" altLang="ja-JP"/>
          </a:p>
          <a:p>
            <a:r>
              <a:rPr kumimoji="1" lang="ja-JP" altLang="en-US"/>
              <a:t>単独の株を買うより、さまざまな会社の株に分散投資をすれば、市場全体の成長に見合った利益が得られる。</a:t>
            </a:r>
            <a:endParaRPr kumimoji="1" lang="en-US" altLang="ja-JP"/>
          </a:p>
          <a:p>
            <a:pPr lvl="1"/>
            <a:r>
              <a:rPr lang="ja-JP" altLang="en-US"/>
              <a:t>株の初心者は、東証平均株価、日経平均株価などの株式指標に連動する商品を買うこと。</a:t>
            </a:r>
            <a:endParaRPr kumimoji="1" lang="en-US" altLang="ja-JP"/>
          </a:p>
        </p:txBody>
      </p:sp>
    </p:spTree>
    <p:extLst>
      <p:ext uri="{BB962C8B-B14F-4D97-AF65-F5344CB8AC3E}">
        <p14:creationId xmlns:p14="http://schemas.microsoft.com/office/powerpoint/2010/main" val="231722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大数の法則</a:t>
            </a:r>
            <a:r>
              <a:rPr lang="en-US" altLang="ja-JP"/>
              <a:t>(1)</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196752"/>
                <a:ext cx="8579296" cy="5472608"/>
              </a:xfrm>
            </p:spPr>
            <p:txBody>
              <a:bodyPr>
                <a:normAutofit fontScale="92500"/>
              </a:bodyPr>
              <a:lstStyle/>
              <a:p>
                <a:r>
                  <a:rPr lang="ja-JP" altLang="en-US" b="1"/>
                  <a:t>理想的なコインに十分な回転を与えて投げ続ける</a:t>
                </a:r>
                <a:r>
                  <a:rPr lang="ja-JP" altLang="en-US"/>
                  <a:t>と、</a:t>
                </a:r>
                <a:endParaRPr lang="en-US" altLang="ja-JP"/>
              </a:p>
              <a:p>
                <a:pPr lvl="1"/>
                <a:r>
                  <a:rPr lang="ja-JP" altLang="en-US"/>
                  <a:t>表のでる割合は </a:t>
                </a:r>
                <a14:m>
                  <m:oMath xmlns:m="http://schemas.openxmlformats.org/officeDocument/2006/math">
                    <m:r>
                      <a:rPr lang="en-US" altLang="ja-JP" i="1" dirty="0" smtClean="0">
                        <a:latin typeface="Cambria Math"/>
                      </a:rPr>
                      <m:t>1/2</m:t>
                    </m:r>
                  </m:oMath>
                </a14:m>
                <a:r>
                  <a:rPr lang="ja-JP" altLang="en-US"/>
                  <a:t> に近づいてゆく。</a:t>
                </a:r>
                <a:endParaRPr lang="en-US" altLang="ja-JP"/>
              </a:p>
              <a:p>
                <a:r>
                  <a:rPr kumimoji="1" lang="ja-JP" altLang="en-US"/>
                  <a:t>理想的なサイコロを、十分な回転を与えて振り続けるとき、</a:t>
                </a:r>
                <a:endParaRPr kumimoji="1" lang="en-US" altLang="ja-JP"/>
              </a:p>
              <a:p>
                <a:pPr lvl="1"/>
                <a14:m>
                  <m:oMath xmlns:m="http://schemas.openxmlformats.org/officeDocument/2006/math">
                    <m:r>
                      <a:rPr lang="ja-JP" altLang="en-US" i="1" dirty="0">
                        <a:latin typeface="Cambria Math" panose="02040503050406030204" pitchFamily="18" charset="0"/>
                      </a:rPr>
                      <m:t>六つ</m:t>
                    </m:r>
                  </m:oMath>
                </a14:m>
                <a:r>
                  <a:rPr kumimoji="1" lang="ja-JP" altLang="en-US"/>
                  <a:t>の目の出る</a:t>
                </a:r>
                <a:r>
                  <a:rPr lang="ja-JP" altLang="en-US"/>
                  <a:t>比率</a:t>
                </a:r>
                <a:r>
                  <a:rPr kumimoji="1" lang="ja-JP" altLang="en-US"/>
                  <a:t>は、それぞれ</a:t>
                </a:r>
                <a14:m>
                  <m:oMath xmlns:m="http://schemas.openxmlformats.org/officeDocument/2006/math">
                    <m:r>
                      <a:rPr kumimoji="1" lang="en-US" altLang="ja-JP" i="1" dirty="0" smtClean="0">
                        <a:latin typeface="Cambria Math"/>
                      </a:rPr>
                      <m:t>1/6</m:t>
                    </m:r>
                  </m:oMath>
                </a14:m>
                <a:r>
                  <a:rPr kumimoji="1" lang="en-US" altLang="ja-JP"/>
                  <a:t> </a:t>
                </a:r>
                <a:r>
                  <a:rPr kumimoji="1" lang="ja-JP" altLang="en-US"/>
                  <a:t>に近づいてゆく。</a:t>
                </a:r>
                <a:endParaRPr kumimoji="1" lang="en-US" altLang="ja-JP"/>
              </a:p>
              <a:p>
                <a:r>
                  <a:rPr lang="ja-JP" altLang="en-US"/>
                  <a:t>勝率が </a:t>
                </a:r>
                <a14:m>
                  <m:oMath xmlns:m="http://schemas.openxmlformats.org/officeDocument/2006/math">
                    <m:r>
                      <a:rPr lang="en-US" altLang="ja-JP" i="1" dirty="0" smtClean="0">
                        <a:latin typeface="Cambria Math"/>
                      </a:rPr>
                      <m:t>𝑝</m:t>
                    </m:r>
                  </m:oMath>
                </a14:m>
                <a:r>
                  <a:rPr lang="en-US" altLang="ja-JP"/>
                  <a:t> </a:t>
                </a:r>
                <a:r>
                  <a:rPr lang="ja-JP" altLang="en-US"/>
                  <a:t>の勝負を繰り返し数多く行うとき，</a:t>
                </a:r>
                <a:endParaRPr lang="en-US" altLang="ja-JP"/>
              </a:p>
              <a:p>
                <a:pPr lvl="1"/>
                <a:r>
                  <a:rPr lang="ja-JP" altLang="en-US"/>
                  <a:t>実際の勝率も </a:t>
                </a:r>
                <a14:m>
                  <m:oMath xmlns:m="http://schemas.openxmlformats.org/officeDocument/2006/math">
                    <m:r>
                      <a:rPr lang="en-US" altLang="ja-JP" i="1" dirty="0" smtClean="0">
                        <a:latin typeface="Cambria Math"/>
                      </a:rPr>
                      <m:t>𝑝</m:t>
                    </m:r>
                  </m:oMath>
                </a14:m>
                <a:r>
                  <a:rPr lang="ja-JP" altLang="en-US"/>
                  <a:t> に近づいてゆく。</a:t>
                </a:r>
                <a:endParaRPr lang="en-US" altLang="ja-JP"/>
              </a:p>
              <a:p>
                <a:r>
                  <a:rPr lang="ja-JP" altLang="en-US"/>
                  <a:t>１回あたりの勝負の期待値が </a:t>
                </a:r>
                <a14:m>
                  <m:oMath xmlns:m="http://schemas.openxmlformats.org/officeDocument/2006/math">
                    <m:r>
                      <a:rPr lang="ja-JP" altLang="en-US" i="1" smtClean="0">
                        <a:latin typeface="Cambria Math"/>
                      </a:rPr>
                      <m:t>𝜇</m:t>
                    </m:r>
                  </m:oMath>
                </a14:m>
                <a:r>
                  <a:rPr lang="ja-JP" altLang="en-US"/>
                  <a:t> ならば，勝負を繰り返し数多く行うとき、</a:t>
                </a:r>
                <a:endParaRPr lang="en-US" altLang="ja-JP"/>
              </a:p>
              <a:p>
                <a:pPr lvl="1"/>
                <a:r>
                  <a:rPr lang="ja-JP" altLang="en-US"/>
                  <a:t>一回当たりの儲けの平均は期待値に限りなく近づく。</a:t>
                </a:r>
                <a:endParaRPr lang="en-US" altLang="ja-JP"/>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196752"/>
                <a:ext cx="8579296" cy="5472608"/>
              </a:xfrm>
              <a:blipFill>
                <a:blip r:embed="rId3"/>
                <a:stretch>
                  <a:fillRect l="-1421" t="-1448" r="-1279" b="-245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5020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短期的な予測もまた大切</a:t>
            </a:r>
          </a:p>
        </p:txBody>
      </p:sp>
      <p:sp>
        <p:nvSpPr>
          <p:cNvPr id="3" name="コンテンツ プレースホルダー 2"/>
          <p:cNvSpPr>
            <a:spLocks noGrp="1"/>
          </p:cNvSpPr>
          <p:nvPr>
            <p:ph idx="1"/>
          </p:nvPr>
        </p:nvSpPr>
        <p:spPr>
          <a:xfrm>
            <a:off x="457200" y="1600200"/>
            <a:ext cx="8229600" cy="5141168"/>
          </a:xfrm>
        </p:spPr>
        <p:txBody>
          <a:bodyPr/>
          <a:lstStyle/>
          <a:p>
            <a:r>
              <a:rPr kumimoji="1" lang="ja-JP" altLang="en-US" dirty="0"/>
              <a:t>長い目で見れば、「嵐はいつかは去ってゆく」、「結局は誰もが死ぬ」、そんな悠長なことを</a:t>
            </a:r>
            <a:r>
              <a:rPr lang="ja-JP" altLang="en-US" dirty="0"/>
              <a:t>言っても、</a:t>
            </a:r>
            <a:r>
              <a:rPr kumimoji="1" lang="ja-JP" altLang="en-US" dirty="0"/>
              <a:t>短期的な結果は何も分からない。</a:t>
            </a:r>
            <a:endParaRPr kumimoji="1" lang="en-US" altLang="ja-JP" dirty="0"/>
          </a:p>
          <a:p>
            <a:pPr lvl="1"/>
            <a:r>
              <a:rPr kumimoji="1" lang="ja-JP" altLang="en-US"/>
              <a:t>スポーツのスーパー・スターは、ここぞというときに活躍しなければならない。</a:t>
            </a:r>
            <a:endParaRPr kumimoji="1" lang="en-US" altLang="ja-JP" dirty="0"/>
          </a:p>
          <a:p>
            <a:pPr lvl="1"/>
            <a:r>
              <a:rPr lang="ja-JP" altLang="en-US" dirty="0"/>
              <a:t>「長期的には景気は良くなる」と言っても、短期的には何もいえない。</a:t>
            </a:r>
            <a:endParaRPr lang="en-US" altLang="ja-JP" dirty="0"/>
          </a:p>
          <a:p>
            <a:r>
              <a:rPr kumimoji="1" lang="ja-JP" altLang="en-US" dirty="0"/>
              <a:t>短期的な予測と長期的な予測はどちらも必要であるが、大数の法則はやはり尊重すべきだ。</a:t>
            </a:r>
            <a:endParaRPr kumimoji="1" lang="en-US" altLang="ja-JP" dirty="0"/>
          </a:p>
          <a:p>
            <a:endParaRPr kumimoji="1" lang="ja-JP" altLang="en-US" dirty="0"/>
          </a:p>
        </p:txBody>
      </p:sp>
    </p:spTree>
    <p:extLst>
      <p:ext uri="{BB962C8B-B14F-4D97-AF65-F5344CB8AC3E}">
        <p14:creationId xmlns:p14="http://schemas.microsoft.com/office/powerpoint/2010/main" val="223180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大数の法則</a:t>
            </a:r>
            <a:r>
              <a:rPr lang="en-US" altLang="ja-JP"/>
              <a:t>(2)</a:t>
            </a:r>
            <a:endParaRPr kumimoji="1" lang="ja-JP" altLang="en-US"/>
          </a:p>
        </p:txBody>
      </p:sp>
      <p:sp>
        <p:nvSpPr>
          <p:cNvPr id="3" name="コンテンツ プレースホルダー 2"/>
          <p:cNvSpPr>
            <a:spLocks noGrp="1"/>
          </p:cNvSpPr>
          <p:nvPr>
            <p:ph idx="1"/>
          </p:nvPr>
        </p:nvSpPr>
        <p:spPr>
          <a:xfrm>
            <a:off x="457200" y="1417638"/>
            <a:ext cx="8229600" cy="5165724"/>
          </a:xfrm>
        </p:spPr>
        <p:txBody>
          <a:bodyPr>
            <a:normAutofit fontScale="92500"/>
          </a:bodyPr>
          <a:lstStyle/>
          <a:p>
            <a:r>
              <a:rPr kumimoji="1" lang="ja-JP" altLang="en-US"/>
              <a:t>もちろん、コイン自体は表と裏の出る割合が</a:t>
            </a:r>
            <a:r>
              <a:rPr kumimoji="1" lang="en-US" altLang="ja-JP"/>
              <a:t>1</a:t>
            </a:r>
            <a:r>
              <a:rPr kumimoji="1" lang="ja-JP" altLang="en-US"/>
              <a:t>対１になることなど知るよしもない。</a:t>
            </a:r>
            <a:endParaRPr kumimoji="1" lang="en-US" altLang="ja-JP"/>
          </a:p>
          <a:p>
            <a:r>
              <a:rPr lang="ja-JP" altLang="en-US"/>
              <a:t>実際四回続けて表が出た後でも、表の出る確率は裏の出る確率に等しい。</a:t>
            </a:r>
            <a:endParaRPr lang="en-US" altLang="ja-JP"/>
          </a:p>
          <a:p>
            <a:r>
              <a:rPr kumimoji="1" lang="ja-JP" altLang="en-US"/>
              <a:t>コインを放り</a:t>
            </a:r>
            <a:r>
              <a:rPr lang="ja-JP" altLang="en-US"/>
              <a:t>上げるとき、表と裏の出る確率は毎回同じで、前の結果とは無関係だけれど、それでも長い目で見れば表と裏の出る割合は限りなく二分の一に近づいて行く。</a:t>
            </a:r>
            <a:endParaRPr lang="en-US" altLang="ja-JP"/>
          </a:p>
          <a:p>
            <a:r>
              <a:rPr lang="ja-JP" altLang="en-US"/>
              <a:t>ほんの少しだけ有利な勝負を、膨大な数行えば、大数の法則が働いてあなたは必ず勝てる。</a:t>
            </a:r>
            <a:endParaRPr lang="en-US" altLang="ja-JP"/>
          </a:p>
        </p:txBody>
      </p:sp>
    </p:spTree>
    <p:extLst>
      <p:ext uri="{BB962C8B-B14F-4D97-AF65-F5344CB8AC3E}">
        <p14:creationId xmlns:p14="http://schemas.microsoft.com/office/powerpoint/2010/main" val="16940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クイズ</a:t>
            </a:r>
          </a:p>
        </p:txBody>
      </p:sp>
      <p:sp>
        <p:nvSpPr>
          <p:cNvPr id="3" name="コンテンツ プレースホルダー 2"/>
          <p:cNvSpPr>
            <a:spLocks noGrp="1"/>
          </p:cNvSpPr>
          <p:nvPr>
            <p:ph idx="1"/>
          </p:nvPr>
        </p:nvSpPr>
        <p:spPr/>
        <p:txBody>
          <a:bodyPr>
            <a:normAutofit/>
          </a:bodyPr>
          <a:lstStyle/>
          <a:p>
            <a:r>
              <a:rPr lang="ja-JP" altLang="en-US" sz="3600"/>
              <a:t>次の勝負のうち，カジノが嫌う賭けはどちらか？</a:t>
            </a:r>
            <a:endParaRPr lang="en-US" altLang="ja-JP" sz="3600"/>
          </a:p>
          <a:p>
            <a:pPr lvl="1"/>
            <a:r>
              <a:rPr lang="ja-JP" altLang="en-US" sz="3200"/>
              <a:t>カジノの勝率が </a:t>
            </a:r>
            <a:r>
              <a:rPr lang="en-US" altLang="ja-JP" sz="3200"/>
              <a:t>0.52</a:t>
            </a:r>
            <a:r>
              <a:rPr lang="ja-JP" altLang="en-US" sz="3200"/>
              <a:t> の賭けを，</a:t>
            </a:r>
            <a:r>
              <a:rPr lang="en-US" altLang="ja-JP" sz="3200"/>
              <a:t>1000 </a:t>
            </a:r>
            <a:r>
              <a:rPr lang="ja-JP" altLang="en-US" sz="3200"/>
              <a:t>人の客が、一回当たり掛け金 </a:t>
            </a:r>
            <a:r>
              <a:rPr lang="en-US" altLang="ja-JP" sz="3200"/>
              <a:t>$1000 </a:t>
            </a:r>
            <a:r>
              <a:rPr lang="ja-JP" altLang="en-US" sz="3200"/>
              <a:t>で、それぞれ </a:t>
            </a:r>
            <a:r>
              <a:rPr lang="en-US" altLang="ja-JP" sz="3200"/>
              <a:t>100 </a:t>
            </a:r>
            <a:r>
              <a:rPr lang="ja-JP" altLang="en-US" sz="3200"/>
              <a:t>回 行う．</a:t>
            </a:r>
            <a:endParaRPr lang="en-US" altLang="ja-JP" sz="3200"/>
          </a:p>
          <a:p>
            <a:pPr lvl="1"/>
            <a:r>
              <a:rPr lang="ja-JP" altLang="en-US" sz="3200"/>
              <a:t>カジノの勝率が </a:t>
            </a:r>
            <a:r>
              <a:rPr lang="en-US" altLang="ja-JP" sz="3200"/>
              <a:t>0.52 </a:t>
            </a:r>
            <a:r>
              <a:rPr lang="ja-JP" altLang="en-US" sz="3200"/>
              <a:t>の賭けに，一人の客が掛け金 </a:t>
            </a:r>
            <a:r>
              <a:rPr lang="en-US" altLang="ja-JP" sz="3200"/>
              <a:t>$100,000,000 </a:t>
            </a:r>
            <a:r>
              <a:rPr lang="ja-JP" altLang="en-US" sz="3200"/>
              <a:t>の一発勝負を挑む．</a:t>
            </a:r>
            <a:r>
              <a:rPr lang="en-US" altLang="ja-JP" sz="3200"/>
              <a:t> </a:t>
            </a:r>
            <a:endParaRPr kumimoji="1" lang="ja-JP" altLang="en-US" sz="3200"/>
          </a:p>
        </p:txBody>
      </p:sp>
    </p:spTree>
    <p:extLst>
      <p:ext uri="{BB962C8B-B14F-4D97-AF65-F5344CB8AC3E}">
        <p14:creationId xmlns:p14="http://schemas.microsoft.com/office/powerpoint/2010/main" val="30689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実験をしてみよう</a:t>
            </a:r>
          </a:p>
        </p:txBody>
      </p:sp>
      <p:sp>
        <p:nvSpPr>
          <p:cNvPr id="3" name="コンテンツ プレースホルダー 2"/>
          <p:cNvSpPr>
            <a:spLocks noGrp="1"/>
          </p:cNvSpPr>
          <p:nvPr>
            <p:ph idx="1"/>
          </p:nvPr>
        </p:nvSpPr>
        <p:spPr/>
        <p:txBody>
          <a:bodyPr>
            <a:normAutofit/>
          </a:bodyPr>
          <a:lstStyle/>
          <a:p>
            <a:r>
              <a:rPr lang="ja-JP" altLang="en-US"/>
              <a:t>コインを投げて表が出たら </a:t>
            </a:r>
            <a:r>
              <a:rPr lang="en-US" altLang="ja-JP"/>
              <a:t>$1 </a:t>
            </a:r>
            <a:r>
              <a:rPr lang="ja-JP" altLang="en-US"/>
              <a:t>もらえ，裏が出たら </a:t>
            </a:r>
            <a:r>
              <a:rPr lang="en-US" altLang="ja-JP"/>
              <a:t>$1 </a:t>
            </a:r>
            <a:r>
              <a:rPr lang="ja-JP" altLang="en-US"/>
              <a:t>失う賭けを</a:t>
            </a:r>
            <a:r>
              <a:rPr lang="en-US" altLang="ja-JP"/>
              <a:t>100</a:t>
            </a:r>
            <a:r>
              <a:rPr lang="ja-JP" altLang="en-US"/>
              <a:t>回続ける．</a:t>
            </a:r>
            <a:endParaRPr lang="en-US" altLang="ja-JP"/>
          </a:p>
          <a:p>
            <a:r>
              <a:rPr kumimoji="1" lang="ja-JP" altLang="en-US"/>
              <a:t>最初の持ち金を </a:t>
            </a:r>
            <a:r>
              <a:rPr kumimoji="1" lang="en-US" altLang="ja-JP"/>
              <a:t>$0 </a:t>
            </a:r>
            <a:r>
              <a:rPr kumimoji="1" lang="ja-JP" altLang="en-US"/>
              <a:t>として，持ち金がどのように変化するかを観察しよう．</a:t>
            </a:r>
            <a:endParaRPr kumimoji="1" lang="en-US" altLang="ja-JP"/>
          </a:p>
          <a:p>
            <a:r>
              <a:rPr lang="ja-JP" altLang="en-US"/>
              <a:t>勝ちの相対度数がどのように変化するかを観察しよう．</a:t>
            </a:r>
            <a:endParaRPr lang="en-US" altLang="ja-JP"/>
          </a:p>
          <a:p>
            <a:r>
              <a:rPr lang="ja-JP" altLang="en-US"/>
              <a:t>大数の法則を体感したいならば、投げる回数を</a:t>
            </a:r>
            <a:r>
              <a:rPr lang="en-US" altLang="ja-JP"/>
              <a:t>1000</a:t>
            </a:r>
            <a:r>
              <a:rPr lang="ja-JP" altLang="en-US"/>
              <a:t>回以上行ってほしい。</a:t>
            </a:r>
            <a:endParaRPr lang="en-US" altLang="ja-JP"/>
          </a:p>
        </p:txBody>
      </p:sp>
    </p:spTree>
    <p:extLst>
      <p:ext uri="{BB962C8B-B14F-4D97-AF65-F5344CB8AC3E}">
        <p14:creationId xmlns:p14="http://schemas.microsoft.com/office/powerpoint/2010/main" val="2496249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カジノは理論的に求めた確率を実現するように</a:t>
            </a:r>
            <a:r>
              <a:rPr lang="ja-JP" altLang="en-US"/>
              <a:t>努力している</a:t>
            </a:r>
            <a:endParaRPr kumimoji="1" lang="ja-JP" altLang="en-US"/>
          </a:p>
        </p:txBody>
      </p:sp>
      <p:sp>
        <p:nvSpPr>
          <p:cNvPr id="3" name="コンテンツ プレースホルダー 2"/>
          <p:cNvSpPr>
            <a:spLocks noGrp="1"/>
          </p:cNvSpPr>
          <p:nvPr>
            <p:ph idx="1"/>
          </p:nvPr>
        </p:nvSpPr>
        <p:spPr/>
        <p:txBody>
          <a:bodyPr>
            <a:normAutofit fontScale="92500" lnSpcReduction="20000"/>
          </a:bodyPr>
          <a:lstStyle/>
          <a:p>
            <a:r>
              <a:rPr kumimoji="1" lang="ja-JP" altLang="en-US"/>
              <a:t>サイコロは、どの目も等しい確率で現れるよう、偏りのないものを用いて、出る目に傾向の出ないように振る。</a:t>
            </a:r>
            <a:endParaRPr kumimoji="1" lang="en-US" altLang="ja-JP"/>
          </a:p>
          <a:p>
            <a:r>
              <a:rPr lang="ja-JP" altLang="en-US"/>
              <a:t>カードは滑りが良いものを、ランダムに並ぶようによくシャッフルして用いる。</a:t>
            </a:r>
            <a:endParaRPr lang="en-US" altLang="ja-JP"/>
          </a:p>
          <a:p>
            <a:r>
              <a:rPr kumimoji="1" lang="ja-JP" altLang="en-US"/>
              <a:t>ルーレットは、どの数も等しい確率で出るように精密に作ったものを使い、ホイールを十分回転させる．</a:t>
            </a:r>
            <a:endParaRPr kumimoji="1" lang="en-US" altLang="ja-JP"/>
          </a:p>
          <a:p>
            <a:r>
              <a:rPr lang="ja-JP" altLang="en-US"/>
              <a:t>ランダムが実現されれば「大数の法則」がカジノの利益を保証するので、カジノは辛抱強く、多くの勝負を重ねればよい。</a:t>
            </a:r>
            <a:endParaRPr kumimoji="1" lang="ja-JP" altLang="en-US"/>
          </a:p>
        </p:txBody>
      </p:sp>
    </p:spTree>
    <p:extLst>
      <p:ext uri="{BB962C8B-B14F-4D97-AF65-F5344CB8AC3E}">
        <p14:creationId xmlns:p14="http://schemas.microsoft.com/office/powerpoint/2010/main" val="270406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バスただ乗りの罰金</a:t>
            </a:r>
          </a:p>
        </p:txBody>
      </p:sp>
      <p:sp>
        <p:nvSpPr>
          <p:cNvPr id="3" name="コンテンツ プレースホルダー 2"/>
          <p:cNvSpPr>
            <a:spLocks noGrp="1"/>
          </p:cNvSpPr>
          <p:nvPr>
            <p:ph idx="1"/>
          </p:nvPr>
        </p:nvSpPr>
        <p:spPr>
          <a:xfrm>
            <a:off x="457200" y="1600200"/>
            <a:ext cx="8229600" cy="5073869"/>
          </a:xfrm>
        </p:spPr>
        <p:txBody>
          <a:bodyPr>
            <a:normAutofit fontScale="92500" lnSpcReduction="10000"/>
          </a:bodyPr>
          <a:lstStyle/>
          <a:p>
            <a:r>
              <a:rPr kumimoji="1" lang="ja-JP" altLang="en-US" dirty="0"/>
              <a:t>ヨーロッパの国の中には。バスや電車の</a:t>
            </a:r>
            <a:r>
              <a:rPr lang="ja-JP" altLang="en-US" dirty="0"/>
              <a:t>運賃の</a:t>
            </a:r>
            <a:r>
              <a:rPr kumimoji="1" lang="ja-JP" altLang="en-US" dirty="0"/>
              <a:t>支払い</a:t>
            </a:r>
            <a:r>
              <a:rPr lang="ja-JP" altLang="en-US" dirty="0"/>
              <a:t>を</a:t>
            </a:r>
            <a:r>
              <a:rPr kumimoji="1" lang="ja-JP" altLang="en-US" dirty="0"/>
              <a:t>客の良心に任している国々がある．</a:t>
            </a:r>
            <a:endParaRPr kumimoji="1" lang="en-US" altLang="ja-JP" dirty="0"/>
          </a:p>
          <a:p>
            <a:r>
              <a:rPr kumimoji="1" lang="ja-JP" altLang="en-US" dirty="0"/>
              <a:t>友人のケチなチャーリーは、乗車券が €</a:t>
            </a:r>
            <a:r>
              <a:rPr kumimoji="1" lang="en-US" altLang="ja-JP" dirty="0"/>
              <a:t>1</a:t>
            </a:r>
            <a:r>
              <a:rPr kumimoji="1" lang="ja-JP" altLang="en-US" dirty="0"/>
              <a:t> で</a:t>
            </a:r>
            <a:r>
              <a:rPr lang="ja-JP" altLang="en-US" dirty="0"/>
              <a:t>、</a:t>
            </a:r>
            <a:r>
              <a:rPr kumimoji="1" lang="ja-JP" altLang="en-US" dirty="0"/>
              <a:t>ただ乗りの罰金は </a:t>
            </a:r>
            <a:r>
              <a:rPr lang="ja-JP" altLang="en-US" dirty="0"/>
              <a:t>€</a:t>
            </a:r>
            <a:r>
              <a:rPr lang="en-US" altLang="ja-JP" dirty="0"/>
              <a:t>10</a:t>
            </a:r>
            <a:r>
              <a:rPr lang="ja-JP" altLang="en-US" dirty="0"/>
              <a:t> その確率は </a:t>
            </a:r>
            <a:r>
              <a:rPr lang="en-US" altLang="ja-JP" dirty="0"/>
              <a:t>1/20 </a:t>
            </a:r>
            <a:r>
              <a:rPr lang="ja-JP" altLang="en-US" dirty="0"/>
              <a:t>だと推測し、大数の法則に従えば１乗車あたり €</a:t>
            </a:r>
            <a:r>
              <a:rPr lang="en-US" altLang="ja-JP" dirty="0"/>
              <a:t>0.5 </a:t>
            </a:r>
            <a:r>
              <a:rPr lang="ja-JP" altLang="en-US" dirty="0"/>
              <a:t>で済むと考えているようだ。</a:t>
            </a:r>
            <a:endParaRPr lang="en-US" altLang="ja-JP" dirty="0"/>
          </a:p>
          <a:p>
            <a:r>
              <a:rPr kumimoji="1" lang="ja-JP" altLang="en-US" dirty="0"/>
              <a:t>あなたは</a:t>
            </a:r>
            <a:r>
              <a:rPr lang="ja-JP" altLang="en-US" dirty="0"/>
              <a:t>、</a:t>
            </a:r>
            <a:r>
              <a:rPr kumimoji="1" lang="ja-JP" altLang="en-US" dirty="0"/>
              <a:t>チャーリーには何も言わず、交通局に罰金を €</a:t>
            </a:r>
            <a:r>
              <a:rPr kumimoji="1" lang="en-US" altLang="ja-JP" dirty="0"/>
              <a:t>20</a:t>
            </a:r>
            <a:r>
              <a:rPr kumimoji="1" lang="ja-JP" altLang="en-US" dirty="0"/>
              <a:t> にするよう提案する。</a:t>
            </a:r>
            <a:endParaRPr kumimoji="1" lang="en-US" altLang="ja-JP" dirty="0"/>
          </a:p>
          <a:p>
            <a:r>
              <a:rPr lang="ja-JP" altLang="en-US" dirty="0"/>
              <a:t>駐車違反するか？しないか？その分かれ道は何だろう？</a:t>
            </a:r>
            <a:endParaRPr lang="en-US" altLang="ja-JP" dirty="0"/>
          </a:p>
          <a:p>
            <a:r>
              <a:rPr kumimoji="1" lang="ja-JP" altLang="en-US" dirty="0"/>
              <a:t>もちろん期待値の額が小さい方が選ばれる。</a:t>
            </a: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325002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3828</Words>
  <Application>Microsoft Office PowerPoint</Application>
  <PresentationFormat>画面に合わせる (4:3)</PresentationFormat>
  <Paragraphs>383</Paragraphs>
  <Slides>40</Slides>
  <Notes>12</Notes>
  <HiddenSlides>0</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1</vt:i4>
      </vt:variant>
      <vt:variant>
        <vt:lpstr>スライド タイトル</vt:lpstr>
      </vt:variant>
      <vt:variant>
        <vt:i4>40</vt:i4>
      </vt:variant>
    </vt:vector>
  </HeadingPairs>
  <TitlesOfParts>
    <vt:vector size="45" baseType="lpstr">
      <vt:lpstr>Arial</vt:lpstr>
      <vt:lpstr>Calibri</vt:lpstr>
      <vt:lpstr>Cambria Math</vt:lpstr>
      <vt:lpstr>Office テーマ</vt:lpstr>
      <vt:lpstr>数式</vt:lpstr>
      <vt:lpstr>確率と統計でものを考える 第３章 「大数の法則」 カジノが勝つ理由 </vt:lpstr>
      <vt:lpstr>カジノで勝負する客たち</vt:lpstr>
      <vt:lpstr>カジノは着実に利益をあげる</vt:lpstr>
      <vt:lpstr>大数の法則(1)</vt:lpstr>
      <vt:lpstr>大数の法則(2)</vt:lpstr>
      <vt:lpstr>クイズ</vt:lpstr>
      <vt:lpstr>実験をしてみよう</vt:lpstr>
      <vt:lpstr>カジノは理論的に求めた確率を実現するように努力している</vt:lpstr>
      <vt:lpstr>バスただ乗りの罰金</vt:lpstr>
      <vt:lpstr>アメリカン・ルーレットとは</vt:lpstr>
      <vt:lpstr>大数の法則（期待値の場合）</vt:lpstr>
      <vt:lpstr>ギャンブラーの破産問題 （ルーレットの赤黒を例にとる）</vt:lpstr>
      <vt:lpstr>より一般的には（公式）</vt:lpstr>
      <vt:lpstr>ルーレットの賭け方 （ダズン：12個の数字に賭ける）</vt:lpstr>
      <vt:lpstr>ルーレットの賭け方 （シングル：１個の数に賭ける）</vt:lpstr>
      <vt:lpstr>カジノは少しだけ有利な賭けを数多く行うことにより安定的に儲ける</vt:lpstr>
      <vt:lpstr>イソップ寓話 「ウサギとカメ」</vt:lpstr>
      <vt:lpstr>イソップ寓話 「ウサギとカメ」</vt:lpstr>
      <vt:lpstr>「キーノ：Keno」とは、</vt:lpstr>
      <vt:lpstr>キーノの賞金 $10 を支払ったときの配当金</vt:lpstr>
      <vt:lpstr>マッチ数とその確率</vt:lpstr>
      <vt:lpstr>マッチ数とその確率（10個のとき）</vt:lpstr>
      <vt:lpstr>マッチ数とその確率（４個のとき）</vt:lpstr>
      <vt:lpstr>マッチ数とその確率（8個のとき）</vt:lpstr>
      <vt:lpstr>マッチ数とその確率（$10支払って）</vt:lpstr>
      <vt:lpstr>ロト６の賞金（ 200円 支払って）</vt:lpstr>
      <vt:lpstr>ミニロトの場合(1枚　200円)</vt:lpstr>
      <vt:lpstr>２個のサイコロを投げるときの確率</vt:lpstr>
      <vt:lpstr>表3・4  ２個のサイコロの目の和の分布</vt:lpstr>
      <vt:lpstr>ボードゲームと確率 「モノポリー」と「カタンの開拓者」</vt:lpstr>
      <vt:lpstr>独立な確率は足し算ではなく掛け算で求める場合がある</vt:lpstr>
      <vt:lpstr>サイコロを４回振るとき，六の目が少なくとも一回は出る確率はいくらか？</vt:lpstr>
      <vt:lpstr>サイコロ２個を24回振れば，一度は六のゾロ目が出る確率はいくらか？</vt:lpstr>
      <vt:lpstr>クラップス</vt:lpstr>
      <vt:lpstr>クラップスを樹形図で表す 客の数字が 4 ならば、</vt:lpstr>
      <vt:lpstr>クラップスで客が勝つ確率</vt:lpstr>
      <vt:lpstr>サイドベット 他の客が「カジノが勝つ」方に賭ける</vt:lpstr>
      <vt:lpstr>大数の法則を意識しよう</vt:lpstr>
      <vt:lpstr>人生は大数の法則に満ちている</vt:lpstr>
      <vt:lpstr>短期的な予測もまた大切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確率統計三章</dc:title>
  <dc:creator>Akihiko</dc:creator>
  <cp:lastModifiedBy>精彦 松尾</cp:lastModifiedBy>
  <cp:revision>2</cp:revision>
  <dcterms:created xsi:type="dcterms:W3CDTF">2012-09-23T03:48:49Z</dcterms:created>
  <dcterms:modified xsi:type="dcterms:W3CDTF">2025-10-06T04:29:30Z</dcterms:modified>
</cp:coreProperties>
</file>