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57" r:id="rId3"/>
    <p:sldId id="258" r:id="rId4"/>
    <p:sldId id="298" r:id="rId5"/>
    <p:sldId id="305" r:id="rId6"/>
    <p:sldId id="307" r:id="rId7"/>
    <p:sldId id="309" r:id="rId8"/>
    <p:sldId id="308" r:id="rId9"/>
    <p:sldId id="306" r:id="rId10"/>
    <p:sldId id="262" r:id="rId11"/>
    <p:sldId id="259" r:id="rId12"/>
    <p:sldId id="281" r:id="rId13"/>
    <p:sldId id="260" r:id="rId14"/>
    <p:sldId id="261" r:id="rId15"/>
    <p:sldId id="263" r:id="rId16"/>
    <p:sldId id="300"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83" r:id="rId32"/>
    <p:sldId id="284" r:id="rId33"/>
    <p:sldId id="282" r:id="rId34"/>
    <p:sldId id="285" r:id="rId35"/>
    <p:sldId id="286" r:id="rId36"/>
    <p:sldId id="287" r:id="rId37"/>
    <p:sldId id="288" r:id="rId38"/>
    <p:sldId id="289" r:id="rId39"/>
    <p:sldId id="290" r:id="rId40"/>
    <p:sldId id="291" r:id="rId41"/>
    <p:sldId id="295" r:id="rId42"/>
    <p:sldId id="296" r:id="rId43"/>
    <p:sldId id="297" r:id="rId44"/>
    <p:sldId id="299" r:id="rId45"/>
    <p:sldId id="280" r:id="rId46"/>
    <p:sldId id="292" r:id="rId47"/>
    <p:sldId id="310" r:id="rId48"/>
    <p:sldId id="293" r:id="rId49"/>
    <p:sldId id="294" r:id="rId50"/>
    <p:sldId id="302" r:id="rId51"/>
    <p:sldId id="303" r:id="rId52"/>
    <p:sldId id="301" r:id="rId53"/>
    <p:sldId id="304" r:id="rId54"/>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精彦 松尾" userId="079f92e83afe574c" providerId="LiveId" clId="{8CF1C475-566C-4204-8B56-9AE97AB4D324}"/>
    <pc:docChg chg="delSld">
      <pc:chgData name="精彦 松尾" userId="079f92e83afe574c" providerId="LiveId" clId="{8CF1C475-566C-4204-8B56-9AE97AB4D324}" dt="2025-11-28T01:44:22.861" v="1" actId="2696"/>
      <pc:docMkLst>
        <pc:docMk/>
      </pc:docMkLst>
      <pc:sldChg chg="del">
        <pc:chgData name="精彦 松尾" userId="079f92e83afe574c" providerId="LiveId" clId="{8CF1C475-566C-4204-8B56-9AE97AB4D324}" dt="2025-11-28T01:44:22.645" v="0" actId="2696"/>
        <pc:sldMkLst>
          <pc:docMk/>
          <pc:sldMk cId="2468665816" sldId="292"/>
        </pc:sldMkLst>
      </pc:sldChg>
      <pc:sldChg chg="del">
        <pc:chgData name="精彦 松尾" userId="079f92e83afe574c" providerId="LiveId" clId="{8CF1C475-566C-4204-8B56-9AE97AB4D324}" dt="2025-11-28T01:44:22.861" v="1" actId="2696"/>
        <pc:sldMkLst>
          <pc:docMk/>
          <pc:sldMk cId="1413163048" sldId="310"/>
        </pc:sldMkLst>
      </pc:sldChg>
    </pc:docChg>
  </pc:docChgLst>
  <pc:docChgLst>
    <pc:chgData name="精彦 松尾" userId="079f92e83afe574c" providerId="LiveId" clId="{C2ECFEE3-9506-45C9-B3F0-6CAF59215AB3}"/>
    <pc:docChg chg="custSel modSld">
      <pc:chgData name="精彦 松尾" userId="079f92e83afe574c" providerId="LiveId" clId="{C2ECFEE3-9506-45C9-B3F0-6CAF59215AB3}" dt="2025-11-25T04:11:58.490" v="78" actId="20577"/>
      <pc:docMkLst>
        <pc:docMk/>
      </pc:docMkLst>
      <pc:sldChg chg="modSp mod">
        <pc:chgData name="精彦 松尾" userId="079f92e83afe574c" providerId="LiveId" clId="{C2ECFEE3-9506-45C9-B3F0-6CAF59215AB3}" dt="2025-11-25T04:10:59.232" v="64" actId="20577"/>
        <pc:sldMkLst>
          <pc:docMk/>
          <pc:sldMk cId="3400954822" sldId="257"/>
        </pc:sldMkLst>
        <pc:spChg chg="mod">
          <ac:chgData name="精彦 松尾" userId="079f92e83afe574c" providerId="LiveId" clId="{C2ECFEE3-9506-45C9-B3F0-6CAF59215AB3}" dt="2025-11-25T04:10:59.232" v="64" actId="20577"/>
          <ac:spMkLst>
            <pc:docMk/>
            <pc:sldMk cId="3400954822" sldId="257"/>
            <ac:spMk id="2" creationId="{00000000-0000-0000-0000-000000000000}"/>
          </ac:spMkLst>
        </pc:spChg>
      </pc:sldChg>
      <pc:sldChg chg="modSp mod">
        <pc:chgData name="精彦 松尾" userId="079f92e83afe574c" providerId="LiveId" clId="{C2ECFEE3-9506-45C9-B3F0-6CAF59215AB3}" dt="2025-11-25T04:11:58.490" v="78" actId="20577"/>
        <pc:sldMkLst>
          <pc:docMk/>
          <pc:sldMk cId="1185080657" sldId="258"/>
        </pc:sldMkLst>
        <pc:spChg chg="mod">
          <ac:chgData name="精彦 松尾" userId="079f92e83afe574c" providerId="LiveId" clId="{C2ECFEE3-9506-45C9-B3F0-6CAF59215AB3}" dt="2025-11-25T04:11:58.490" v="78" actId="20577"/>
          <ac:spMkLst>
            <pc:docMk/>
            <pc:sldMk cId="1185080657" sldId="258"/>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ja-JP"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2.2701818804385467E-2"/>
          <c:y val="6.844078136878394E-2"/>
          <c:w val="0.94396472896922312"/>
          <c:h val="0.71961937152425748"/>
        </c:manualLayout>
      </c:layout>
      <c:barChart>
        <c:barDir val="col"/>
        <c:grouping val="clustered"/>
        <c:varyColors val="0"/>
        <c:ser>
          <c:idx val="0"/>
          <c:order val="0"/>
          <c:tx>
            <c:strRef>
              <c:f>Sheet1!$B$1</c:f>
              <c:strCache>
                <c:ptCount val="1"/>
                <c:pt idx="0">
                  <c:v>王選手</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Sheet1!$A$2:$A$23</c:f>
              <c:numCache>
                <c:formatCode>General</c:formatCode>
                <c:ptCount val="22"/>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1980</c:v>
                </c:pt>
              </c:numCache>
            </c:numRef>
          </c:cat>
          <c:val>
            <c:numRef>
              <c:f>Sheet1!$B$2:$B$23</c:f>
              <c:numCache>
                <c:formatCode>General</c:formatCode>
                <c:ptCount val="22"/>
                <c:pt idx="0">
                  <c:v>7</c:v>
                </c:pt>
                <c:pt idx="1">
                  <c:v>17</c:v>
                </c:pt>
                <c:pt idx="2">
                  <c:v>13</c:v>
                </c:pt>
                <c:pt idx="3">
                  <c:v>38</c:v>
                </c:pt>
                <c:pt idx="4">
                  <c:v>40</c:v>
                </c:pt>
                <c:pt idx="5">
                  <c:v>55</c:v>
                </c:pt>
                <c:pt idx="6">
                  <c:v>42</c:v>
                </c:pt>
                <c:pt idx="7">
                  <c:v>48</c:v>
                </c:pt>
                <c:pt idx="8">
                  <c:v>47</c:v>
                </c:pt>
                <c:pt idx="9">
                  <c:v>49</c:v>
                </c:pt>
                <c:pt idx="10">
                  <c:v>44</c:v>
                </c:pt>
                <c:pt idx="11">
                  <c:v>47</c:v>
                </c:pt>
                <c:pt idx="12">
                  <c:v>39</c:v>
                </c:pt>
                <c:pt idx="13">
                  <c:v>48</c:v>
                </c:pt>
                <c:pt idx="14">
                  <c:v>51</c:v>
                </c:pt>
                <c:pt idx="15">
                  <c:v>49</c:v>
                </c:pt>
                <c:pt idx="16">
                  <c:v>33</c:v>
                </c:pt>
                <c:pt idx="17">
                  <c:v>49</c:v>
                </c:pt>
                <c:pt idx="18">
                  <c:v>50</c:v>
                </c:pt>
                <c:pt idx="19">
                  <c:v>39</c:v>
                </c:pt>
                <c:pt idx="20">
                  <c:v>33</c:v>
                </c:pt>
                <c:pt idx="21">
                  <c:v>30</c:v>
                </c:pt>
              </c:numCache>
            </c:numRef>
          </c:val>
          <c:extLst>
            <c:ext xmlns:c16="http://schemas.microsoft.com/office/drawing/2014/chart" uri="{C3380CC4-5D6E-409C-BE32-E72D297353CC}">
              <c16:uniqueId val="{00000000-18D6-42DB-9418-F1D6FE4020FE}"/>
            </c:ext>
          </c:extLst>
        </c:ser>
        <c:dLbls>
          <c:dLblPos val="inEnd"/>
          <c:showLegendKey val="0"/>
          <c:showVal val="1"/>
          <c:showCatName val="0"/>
          <c:showSerName val="0"/>
          <c:showPercent val="0"/>
          <c:showBubbleSize val="0"/>
        </c:dLbls>
        <c:gapWidth val="41"/>
        <c:axId val="1081318991"/>
        <c:axId val="1081312271"/>
      </c:barChart>
      <c:catAx>
        <c:axId val="10813189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dk1">
                    <a:lumMod val="65000"/>
                    <a:lumOff val="35000"/>
                  </a:schemeClr>
                </a:solidFill>
                <a:effectLst/>
                <a:latin typeface="+mn-lt"/>
                <a:ea typeface="+mn-ea"/>
                <a:cs typeface="+mn-cs"/>
              </a:defRPr>
            </a:pPr>
            <a:endParaRPr lang="en-US"/>
          </a:p>
        </c:txPr>
        <c:crossAx val="1081312271"/>
        <c:crosses val="autoZero"/>
        <c:auto val="1"/>
        <c:lblAlgn val="ctr"/>
        <c:lblOffset val="100"/>
        <c:noMultiLvlLbl val="0"/>
      </c:catAx>
      <c:valAx>
        <c:axId val="1081312271"/>
        <c:scaling>
          <c:orientation val="minMax"/>
          <c:max val="70"/>
        </c:scaling>
        <c:delete val="1"/>
        <c:axPos val="l"/>
        <c:numFmt formatCode="General" sourceLinked="1"/>
        <c:majorTickMark val="none"/>
        <c:minorTickMark val="none"/>
        <c:tickLblPos val="nextTo"/>
        <c:crossAx val="1081318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b="0" i="0" u="none" strike="noStrike" kern="1200" baseline="0">
                <a:solidFill>
                  <a:schemeClr val="dk1">
                    <a:lumMod val="65000"/>
                    <a:lumOff val="35000"/>
                  </a:schemeClr>
                </a:solidFill>
                <a:effectLst/>
                <a:latin typeface="+mn-lt"/>
                <a:ea typeface="+mn-ea"/>
                <a:cs typeface="+mn-cs"/>
              </a:defRPr>
            </a:pPr>
            <a:r>
              <a:rPr lang="ja-JP"/>
              <a:t>バレンティン選手</a:t>
            </a:r>
            <a:endParaRPr lang="en-US"/>
          </a:p>
        </c:rich>
      </c:tx>
      <c:overlay val="0"/>
      <c:spPr>
        <a:noFill/>
        <a:ln>
          <a:noFill/>
        </a:ln>
        <a:effectLst/>
      </c:spPr>
      <c:txPr>
        <a:bodyPr rot="0" spcFirstLastPara="1" vertOverflow="ellipsis" vert="horz" wrap="square" anchor="ctr" anchorCtr="1"/>
        <a:lstStyle/>
        <a:p>
          <a:pPr>
            <a:defRPr lang="ja-JP"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列1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31</c:v>
                </c:pt>
                <c:pt idx="1">
                  <c:v>31</c:v>
                </c:pt>
                <c:pt idx="2">
                  <c:v>60</c:v>
                </c:pt>
                <c:pt idx="3">
                  <c:v>31</c:v>
                </c:pt>
                <c:pt idx="4">
                  <c:v>31</c:v>
                </c:pt>
                <c:pt idx="5">
                  <c:v>32</c:v>
                </c:pt>
                <c:pt idx="6">
                  <c:v>38</c:v>
                </c:pt>
                <c:pt idx="7">
                  <c:v>33</c:v>
                </c:pt>
              </c:numCache>
            </c:numRef>
          </c:val>
          <c:extLst>
            <c:ext xmlns:c16="http://schemas.microsoft.com/office/drawing/2014/chart" uri="{C3380CC4-5D6E-409C-BE32-E72D297353CC}">
              <c16:uniqueId val="{00000000-AF11-416F-82AF-98AB5F109EFA}"/>
            </c:ext>
          </c:extLst>
        </c:ser>
        <c:dLbls>
          <c:dLblPos val="inEnd"/>
          <c:showLegendKey val="0"/>
          <c:showVal val="1"/>
          <c:showCatName val="0"/>
          <c:showSerName val="0"/>
          <c:showPercent val="0"/>
          <c:showBubbleSize val="0"/>
        </c:dLbls>
        <c:gapWidth val="41"/>
        <c:axId val="1135602639"/>
        <c:axId val="1135584879"/>
      </c:barChart>
      <c:catAx>
        <c:axId val="11356026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dk1">
                    <a:lumMod val="65000"/>
                    <a:lumOff val="35000"/>
                  </a:schemeClr>
                </a:solidFill>
                <a:effectLst/>
                <a:latin typeface="+mn-lt"/>
                <a:ea typeface="+mn-ea"/>
                <a:cs typeface="+mn-cs"/>
              </a:defRPr>
            </a:pPr>
            <a:endParaRPr lang="en-US"/>
          </a:p>
        </c:txPr>
        <c:crossAx val="1135584879"/>
        <c:crosses val="autoZero"/>
        <c:auto val="1"/>
        <c:lblAlgn val="ctr"/>
        <c:lblOffset val="100"/>
        <c:noMultiLvlLbl val="0"/>
      </c:catAx>
      <c:valAx>
        <c:axId val="1135584879"/>
        <c:scaling>
          <c:orientation val="minMax"/>
        </c:scaling>
        <c:delete val="1"/>
        <c:axPos val="l"/>
        <c:numFmt formatCode="General" sourceLinked="1"/>
        <c:majorTickMark val="none"/>
        <c:minorTickMark val="none"/>
        <c:tickLblPos val="nextTo"/>
        <c:crossAx val="113560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ja-JP"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列1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General</c:formatCode>
                <c:ptCount val="6"/>
                <c:pt idx="0">
                  <c:v>1</c:v>
                </c:pt>
                <c:pt idx="1">
                  <c:v>36</c:v>
                </c:pt>
                <c:pt idx="2">
                  <c:v>28</c:v>
                </c:pt>
                <c:pt idx="3">
                  <c:v>39</c:v>
                </c:pt>
                <c:pt idx="4">
                  <c:v>56</c:v>
                </c:pt>
                <c:pt idx="5">
                  <c:v>31</c:v>
                </c:pt>
              </c:numCache>
            </c:numRef>
          </c:val>
          <c:extLst>
            <c:ext xmlns:c16="http://schemas.microsoft.com/office/drawing/2014/chart" uri="{C3380CC4-5D6E-409C-BE32-E72D297353CC}">
              <c16:uniqueId val="{00000000-4E8F-4BB5-9CB5-91C5725359F4}"/>
            </c:ext>
          </c:extLst>
        </c:ser>
        <c:dLbls>
          <c:dLblPos val="inEnd"/>
          <c:showLegendKey val="0"/>
          <c:showVal val="1"/>
          <c:showCatName val="0"/>
          <c:showSerName val="0"/>
          <c:showPercent val="0"/>
          <c:showBubbleSize val="0"/>
        </c:dLbls>
        <c:gapWidth val="41"/>
        <c:axId val="1081312751"/>
        <c:axId val="1081311791"/>
      </c:barChart>
      <c:catAx>
        <c:axId val="10813127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dk1">
                    <a:lumMod val="65000"/>
                    <a:lumOff val="35000"/>
                  </a:schemeClr>
                </a:solidFill>
                <a:effectLst/>
                <a:latin typeface="+mn-lt"/>
                <a:ea typeface="+mn-ea"/>
                <a:cs typeface="+mn-cs"/>
              </a:defRPr>
            </a:pPr>
            <a:endParaRPr lang="en-US"/>
          </a:p>
        </c:txPr>
        <c:crossAx val="1081311791"/>
        <c:crosses val="autoZero"/>
        <c:auto val="1"/>
        <c:lblAlgn val="ctr"/>
        <c:lblOffset val="100"/>
        <c:noMultiLvlLbl val="0"/>
      </c:catAx>
      <c:valAx>
        <c:axId val="1081311791"/>
        <c:scaling>
          <c:orientation val="minMax"/>
        </c:scaling>
        <c:delete val="1"/>
        <c:axPos val="l"/>
        <c:numFmt formatCode="General" sourceLinked="1"/>
        <c:majorTickMark val="none"/>
        <c:minorTickMark val="none"/>
        <c:tickLblPos val="nextTo"/>
        <c:crossAx val="1081312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669CCB6-70F7-4075-A0BF-44BD4FC2A617}" type="datetimeFigureOut">
              <a:rPr kumimoji="1" lang="ja-JP" altLang="en-US" smtClean="0"/>
              <a:t>2025/12/1</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86F6C6E-1845-46A8-93E2-614A368048BC}" type="slidenum">
              <a:rPr kumimoji="1" lang="ja-JP" altLang="en-US" smtClean="0"/>
              <a:t>‹#›</a:t>
            </a:fld>
            <a:endParaRPr kumimoji="1" lang="ja-JP" altLang="en-US"/>
          </a:p>
        </p:txBody>
      </p:sp>
    </p:spTree>
    <p:extLst>
      <p:ext uri="{BB962C8B-B14F-4D97-AF65-F5344CB8AC3E}">
        <p14:creationId xmlns:p14="http://schemas.microsoft.com/office/powerpoint/2010/main" val="2197510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F049053-1D9A-49A8-8B22-79FD7909E9BE}" type="datetimeFigureOut">
              <a:rPr kumimoji="1" lang="ja-JP" altLang="en-US" smtClean="0"/>
              <a:t>2025/12/1</a:t>
            </a:fld>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06D20D7-8E7C-49D7-959A-5197B07D02F0}" type="slidenum">
              <a:rPr kumimoji="1" lang="ja-JP" altLang="en-US" smtClean="0"/>
              <a:t>‹#›</a:t>
            </a:fld>
            <a:endParaRPr kumimoji="1" lang="ja-JP" altLang="en-US"/>
          </a:p>
        </p:txBody>
      </p:sp>
    </p:spTree>
    <p:extLst>
      <p:ext uri="{BB962C8B-B14F-4D97-AF65-F5344CB8AC3E}">
        <p14:creationId xmlns:p14="http://schemas.microsoft.com/office/powerpoint/2010/main" val="23919270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D20D7-8E7C-49D7-959A-5197B07D02F0}" type="slidenum">
              <a:rPr kumimoji="1" lang="ja-JP" altLang="en-US" smtClean="0"/>
              <a:t>1</a:t>
            </a:fld>
            <a:endParaRPr kumimoji="1" lang="ja-JP" altLang="en-US"/>
          </a:p>
        </p:txBody>
      </p:sp>
    </p:spTree>
    <p:extLst>
      <p:ext uri="{BB962C8B-B14F-4D97-AF65-F5344CB8AC3E}">
        <p14:creationId xmlns:p14="http://schemas.microsoft.com/office/powerpoint/2010/main" val="157778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ランダムウォークシミュレーションを見せる。</a:t>
            </a:r>
          </a:p>
        </p:txBody>
      </p:sp>
      <p:sp>
        <p:nvSpPr>
          <p:cNvPr id="4" name="スライド番号プレースホルダー 3"/>
          <p:cNvSpPr>
            <a:spLocks noGrp="1"/>
          </p:cNvSpPr>
          <p:nvPr>
            <p:ph type="sldNum" sz="quarter" idx="10"/>
          </p:nvPr>
        </p:nvSpPr>
        <p:spPr/>
        <p:txBody>
          <a:bodyPr/>
          <a:lstStyle/>
          <a:p>
            <a:fld id="{106D20D7-8E7C-49D7-959A-5197B07D02F0}" type="slidenum">
              <a:rPr kumimoji="1" lang="ja-JP" altLang="en-US" smtClean="0"/>
              <a:t>2</a:t>
            </a:fld>
            <a:endParaRPr kumimoji="1" lang="ja-JP" altLang="en-US"/>
          </a:p>
        </p:txBody>
      </p:sp>
    </p:spTree>
    <p:extLst>
      <p:ext uri="{BB962C8B-B14F-4D97-AF65-F5344CB8AC3E}">
        <p14:creationId xmlns:p14="http://schemas.microsoft.com/office/powerpoint/2010/main" val="334099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日本のプロ野球の本塁打記録はバレンティンが</a:t>
            </a:r>
            <a:r>
              <a:rPr kumimoji="1" lang="en-US" altLang="ja-JP"/>
              <a:t>60</a:t>
            </a:r>
            <a:r>
              <a:rPr kumimoji="1" lang="ja-JP" altLang="en-US"/>
              <a:t>本を記録しているが、ホームランの出やすい神宮球場であり、他のシーズンでは</a:t>
            </a:r>
            <a:r>
              <a:rPr kumimoji="1" lang="en-US" altLang="ja-JP"/>
              <a:t>30</a:t>
            </a:r>
            <a:r>
              <a:rPr kumimoji="1" lang="ja-JP" altLang="en-US"/>
              <a:t>本前後と少なくあまり評価されていない。</a:t>
            </a:r>
          </a:p>
        </p:txBody>
      </p:sp>
      <p:sp>
        <p:nvSpPr>
          <p:cNvPr id="4" name="スライド番号プレースホルダー 3"/>
          <p:cNvSpPr>
            <a:spLocks noGrp="1"/>
          </p:cNvSpPr>
          <p:nvPr>
            <p:ph type="sldNum" sz="quarter" idx="5"/>
          </p:nvPr>
        </p:nvSpPr>
        <p:spPr/>
        <p:txBody>
          <a:bodyPr/>
          <a:lstStyle/>
          <a:p>
            <a:fld id="{106D20D7-8E7C-49D7-959A-5197B07D02F0}" type="slidenum">
              <a:rPr kumimoji="1" lang="ja-JP" altLang="en-US" smtClean="0"/>
              <a:t>3</a:t>
            </a:fld>
            <a:endParaRPr kumimoji="1" lang="ja-JP" altLang="en-US"/>
          </a:p>
        </p:txBody>
      </p:sp>
    </p:spTree>
    <p:extLst>
      <p:ext uri="{BB962C8B-B14F-4D97-AF65-F5344CB8AC3E}">
        <p14:creationId xmlns:p14="http://schemas.microsoft.com/office/powerpoint/2010/main" val="374445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より詳しくせつめいすると、</a:t>
            </a:r>
          </a:p>
        </p:txBody>
      </p:sp>
      <p:sp>
        <p:nvSpPr>
          <p:cNvPr id="4" name="スライド番号プレースホルダー 3"/>
          <p:cNvSpPr>
            <a:spLocks noGrp="1"/>
          </p:cNvSpPr>
          <p:nvPr>
            <p:ph type="sldNum" sz="quarter" idx="5"/>
          </p:nvPr>
        </p:nvSpPr>
        <p:spPr/>
        <p:txBody>
          <a:bodyPr/>
          <a:lstStyle/>
          <a:p>
            <a:fld id="{106D20D7-8E7C-49D7-959A-5197B07D02F0}" type="slidenum">
              <a:rPr kumimoji="1" lang="ja-JP" altLang="en-US" smtClean="0"/>
              <a:t>4</a:t>
            </a:fld>
            <a:endParaRPr kumimoji="1" lang="ja-JP" altLang="en-US"/>
          </a:p>
        </p:txBody>
      </p:sp>
    </p:spTree>
    <p:extLst>
      <p:ext uri="{BB962C8B-B14F-4D97-AF65-F5344CB8AC3E}">
        <p14:creationId xmlns:p14="http://schemas.microsoft.com/office/powerpoint/2010/main" val="170054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確率の低い、強い組み合わせは確率がちいさい、</a:t>
            </a:r>
          </a:p>
        </p:txBody>
      </p:sp>
      <p:sp>
        <p:nvSpPr>
          <p:cNvPr id="4" name="スライド番号プレースホルダー 3"/>
          <p:cNvSpPr>
            <a:spLocks noGrp="1"/>
          </p:cNvSpPr>
          <p:nvPr>
            <p:ph type="sldNum" sz="quarter" idx="5"/>
          </p:nvPr>
        </p:nvSpPr>
        <p:spPr/>
        <p:txBody>
          <a:bodyPr/>
          <a:lstStyle/>
          <a:p>
            <a:fld id="{106D20D7-8E7C-49D7-959A-5197B07D02F0}" type="slidenum">
              <a:rPr kumimoji="1" lang="ja-JP" altLang="en-US" smtClean="0"/>
              <a:t>19</a:t>
            </a:fld>
            <a:endParaRPr kumimoji="1" lang="ja-JP" altLang="en-US"/>
          </a:p>
        </p:txBody>
      </p:sp>
    </p:spTree>
    <p:extLst>
      <p:ext uri="{BB962C8B-B14F-4D97-AF65-F5344CB8AC3E}">
        <p14:creationId xmlns:p14="http://schemas.microsoft.com/office/powerpoint/2010/main" val="1282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D20D7-8E7C-49D7-959A-5197B07D02F0}" type="slidenum">
              <a:rPr kumimoji="1" lang="ja-JP" altLang="en-US" smtClean="0"/>
              <a:t>41</a:t>
            </a:fld>
            <a:endParaRPr kumimoji="1" lang="ja-JP" altLang="en-US"/>
          </a:p>
        </p:txBody>
      </p:sp>
    </p:spTree>
    <p:extLst>
      <p:ext uri="{BB962C8B-B14F-4D97-AF65-F5344CB8AC3E}">
        <p14:creationId xmlns:p14="http://schemas.microsoft.com/office/powerpoint/2010/main" val="158545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テストに備え有効数字の意味を教える。</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D20D7-8E7C-49D7-959A-5197B07D02F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441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B039DD-4158-4E3B-9E15-69BDB76CBA70}" type="datetime1">
              <a:rPr kumimoji="1" lang="ja-JP" altLang="en-US" smtClean="0"/>
              <a:t>2025/12/1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171539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6A854E-8A18-4282-87CD-97FBF79C81EA}" type="datetime1">
              <a:rPr kumimoji="1" lang="ja-JP" altLang="en-US" smtClean="0"/>
              <a:t>2025/12/1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201355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A19E35-CB44-407B-83AA-6D372C32F180}" type="datetime1">
              <a:rPr kumimoji="1" lang="ja-JP" altLang="en-US" smtClean="0"/>
              <a:t>2025/12/1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30500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35003E-922B-4449-9F90-4F7070E89263}" type="datetime1">
              <a:rPr kumimoji="1" lang="ja-JP" altLang="en-US" smtClean="0"/>
              <a:t>2025/12/1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123002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8FBC768-F906-4168-BB13-17B6EF35948A}" type="datetime1">
              <a:rPr kumimoji="1" lang="ja-JP" altLang="en-US" smtClean="0"/>
              <a:t>2025/12/1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393678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2E6F43F-9344-4EE8-83C8-3168B88B4228}" type="datetime1">
              <a:rPr kumimoji="1" lang="ja-JP" altLang="en-US" smtClean="0"/>
              <a:t>2025/12/1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33263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B981482-9C76-4A9A-A9CD-06D608D8B55F}" type="datetime1">
              <a:rPr kumimoji="1" lang="ja-JP" altLang="en-US" smtClean="0"/>
              <a:t>2025/12/1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70717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A97F2EC-A4E5-4221-902B-5E55EBD1B39D}" type="datetime1">
              <a:rPr kumimoji="1" lang="ja-JP" altLang="en-US" smtClean="0"/>
              <a:t>2025/12/1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95832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3EA67E-0217-4067-AAAF-12C82E00D0ED}" type="datetime1">
              <a:rPr kumimoji="1" lang="ja-JP" altLang="en-US" smtClean="0"/>
              <a:t>2025/12/1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333505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C201CB-2835-440C-8F58-F6EE9D4C8F30}" type="datetime1">
              <a:rPr kumimoji="1" lang="ja-JP" altLang="en-US" smtClean="0"/>
              <a:t>2025/12/1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935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9E1B44F-152E-48EF-89B6-BBB487B4AF49}" type="datetime1">
              <a:rPr kumimoji="1" lang="ja-JP" altLang="en-US" smtClean="0"/>
              <a:t>2025/12/1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106628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56F95-2583-468B-82BE-C9DC6387B06C}" type="datetime1">
              <a:rPr kumimoji="1" lang="ja-JP" altLang="en-US" smtClean="0"/>
              <a:t>2025/12/1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BA87E-B188-4F4A-965B-CA240B847C55}" type="slidenum">
              <a:rPr kumimoji="1" lang="ja-JP" altLang="en-US" smtClean="0"/>
              <a:t>‹#›</a:t>
            </a:fld>
            <a:endParaRPr kumimoji="1" lang="ja-JP" altLang="en-US"/>
          </a:p>
        </p:txBody>
      </p:sp>
    </p:spTree>
    <p:extLst>
      <p:ext uri="{BB962C8B-B14F-4D97-AF65-F5344CB8AC3E}">
        <p14:creationId xmlns:p14="http://schemas.microsoft.com/office/powerpoint/2010/main" val="88043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package" Target="../embeddings/Microsoft_Excel_Worksheet4.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53489"/>
            <a:ext cx="7772400" cy="1470025"/>
          </a:xfrm>
        </p:spPr>
        <p:txBody>
          <a:bodyPr/>
          <a:lstStyle/>
          <a:p>
            <a:r>
              <a:rPr kumimoji="1" lang="ja-JP" altLang="en-US"/>
              <a:t>確率と統計でものを考える</a:t>
            </a:r>
            <a:br>
              <a:rPr kumimoji="1" lang="en-US" altLang="ja-JP"/>
            </a:br>
            <a:r>
              <a:rPr lang="ja-JP" altLang="en-US"/>
              <a:t>教科書</a:t>
            </a:r>
            <a:r>
              <a:rPr kumimoji="1" lang="ja-JP" altLang="en-US"/>
              <a:t> 第四章</a:t>
            </a:r>
          </a:p>
        </p:txBody>
      </p:sp>
      <p:sp>
        <p:nvSpPr>
          <p:cNvPr id="3" name="サブタイトル 2"/>
          <p:cNvSpPr>
            <a:spLocks noGrp="1"/>
          </p:cNvSpPr>
          <p:nvPr>
            <p:ph type="subTitle" idx="1"/>
          </p:nvPr>
        </p:nvSpPr>
        <p:spPr/>
        <p:txBody>
          <a:bodyPr>
            <a:normAutofit fontScale="92500"/>
          </a:bodyPr>
          <a:lstStyle/>
          <a:p>
            <a:r>
              <a:rPr lang="ja-JP" altLang="en-US">
                <a:solidFill>
                  <a:schemeClr val="tx1"/>
                </a:solidFill>
              </a:rPr>
              <a:t>勝率を上げるプロの知恵</a:t>
            </a:r>
            <a:endParaRPr lang="en-US" altLang="ja-JP">
              <a:solidFill>
                <a:schemeClr val="tx1"/>
              </a:solidFill>
            </a:endParaRPr>
          </a:p>
          <a:p>
            <a:r>
              <a:rPr kumimoji="1" lang="ja-JP" altLang="en-US">
                <a:solidFill>
                  <a:schemeClr val="tx1"/>
                </a:solidFill>
              </a:rPr>
              <a:t>ブリッジ、ポーカー、ブラックジャック</a:t>
            </a:r>
            <a:endParaRPr lang="en-US" altLang="ja-JP">
              <a:solidFill>
                <a:schemeClr val="tx1"/>
              </a:solidFill>
            </a:endParaRPr>
          </a:p>
          <a:p>
            <a:r>
              <a:rPr kumimoji="1" lang="ja-JP" altLang="en-US">
                <a:solidFill>
                  <a:schemeClr val="tx1"/>
                </a:solidFill>
              </a:rPr>
              <a:t>ただし、素人は手を出してはいけない。</a:t>
            </a:r>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a:t>
            </a:fld>
            <a:endParaRPr kumimoji="1" lang="ja-JP" altLang="en-US"/>
          </a:p>
        </p:txBody>
      </p:sp>
    </p:spTree>
    <p:extLst>
      <p:ext uri="{BB962C8B-B14F-4D97-AF65-F5344CB8AC3E}">
        <p14:creationId xmlns:p14="http://schemas.microsoft.com/office/powerpoint/2010/main" val="22786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“情報不足”から生じるランダム</a:t>
            </a:r>
            <a:br>
              <a:rPr kumimoji="1" lang="en-US" altLang="ja-JP"/>
            </a:br>
            <a:r>
              <a:rPr lang="ja-JP" altLang="en-US"/>
              <a:t>クイズ挑戦者の場合</a:t>
            </a:r>
            <a:endParaRPr kumimoji="1" lang="ja-JP" altLang="en-US"/>
          </a:p>
        </p:txBody>
      </p:sp>
      <p:sp>
        <p:nvSpPr>
          <p:cNvPr id="3" name="コンテンツ プレースホルダー 2"/>
          <p:cNvSpPr>
            <a:spLocks noGrp="1"/>
          </p:cNvSpPr>
          <p:nvPr>
            <p:ph idx="1"/>
          </p:nvPr>
        </p:nvSpPr>
        <p:spPr>
          <a:xfrm>
            <a:off x="457200" y="1600200"/>
            <a:ext cx="8579296" cy="4997152"/>
          </a:xfrm>
        </p:spPr>
        <p:txBody>
          <a:bodyPr>
            <a:normAutofit fontScale="85000" lnSpcReduction="20000"/>
          </a:bodyPr>
          <a:lstStyle/>
          <a:p>
            <a:r>
              <a:rPr kumimoji="1" lang="ja-JP" altLang="en-US"/>
              <a:t>モンティホール問題</a:t>
            </a:r>
            <a:endParaRPr kumimoji="1" lang="en-US" altLang="ja-JP"/>
          </a:p>
          <a:p>
            <a:pPr lvl="1"/>
            <a:r>
              <a:rPr kumimoji="1" lang="ja-JP" altLang="en-US"/>
              <a:t>「３つのドア </a:t>
            </a:r>
            <a:r>
              <a:rPr kumimoji="1" lang="en-US" altLang="ja-JP"/>
              <a:t>A, B, C </a:t>
            </a:r>
            <a:r>
              <a:rPr kumimoji="1" lang="ja-JP" altLang="en-US"/>
              <a:t>があって、そのうちどれか </a:t>
            </a:r>
            <a:r>
              <a:rPr kumimoji="1" lang="en-US" altLang="ja-JP"/>
              <a:t>1</a:t>
            </a:r>
            <a:r>
              <a:rPr kumimoji="1" lang="ja-JP" altLang="en-US"/>
              <a:t> </a:t>
            </a:r>
            <a:r>
              <a:rPr kumimoji="1" lang="ja-JP" altLang="en-US" err="1"/>
              <a:t>つの</a:t>
            </a:r>
            <a:r>
              <a:rPr kumimoji="1" lang="ja-JP" altLang="en-US"/>
              <a:t>ドアを開ければ新車があり、残りの </a:t>
            </a:r>
            <a:r>
              <a:rPr kumimoji="1" lang="en-US" altLang="ja-JP"/>
              <a:t>2</a:t>
            </a:r>
            <a:r>
              <a:rPr kumimoji="1" lang="ja-JP" altLang="en-US"/>
              <a:t> </a:t>
            </a:r>
            <a:r>
              <a:rPr kumimoji="1" lang="ja-JP" altLang="en-US" err="1"/>
              <a:t>つの</a:t>
            </a:r>
            <a:r>
              <a:rPr kumimoji="1" lang="ja-JP" altLang="en-US"/>
              <a:t>ドアを開ければヤギがかくれている。」と司会者が言う。</a:t>
            </a:r>
            <a:endParaRPr kumimoji="1" lang="en-US" altLang="ja-JP"/>
          </a:p>
          <a:p>
            <a:pPr lvl="1"/>
            <a:r>
              <a:rPr lang="ja-JP" altLang="en-US"/>
              <a:t>司会者および番組制作者にとっては、どのドアの向こうに車があるか知っているので、ランダム性はない．</a:t>
            </a:r>
            <a:endParaRPr lang="en-US" altLang="ja-JP"/>
          </a:p>
          <a:p>
            <a:pPr lvl="1"/>
            <a:r>
              <a:rPr kumimoji="1" lang="ja-JP" altLang="en-US"/>
              <a:t>しかし、クイズ挑戦者にとっては、新車がかくれている確率はいずれのドアも </a:t>
            </a:r>
            <a:r>
              <a:rPr kumimoji="1" lang="en-US" altLang="ja-JP"/>
              <a:t>1/3 </a:t>
            </a:r>
            <a:r>
              <a:rPr kumimoji="1" lang="ja-JP" altLang="en-US"/>
              <a:t>のランダムな現象なのだ。</a:t>
            </a:r>
            <a:endParaRPr lang="en-US" altLang="ja-JP"/>
          </a:p>
          <a:p>
            <a:r>
              <a:rPr kumimoji="1" lang="ja-JP" altLang="en-US"/>
              <a:t>相手の気持ちは</a:t>
            </a:r>
            <a:r>
              <a:rPr lang="ja-JP" altLang="en-US"/>
              <a:t>分からないので、告白の結果はランダムである。</a:t>
            </a:r>
            <a:endParaRPr lang="en-US" altLang="ja-JP"/>
          </a:p>
          <a:p>
            <a:r>
              <a:rPr kumimoji="1" lang="ja-JP" altLang="en-US"/>
              <a:t>自分が</a:t>
            </a:r>
            <a:r>
              <a:rPr lang="ja-JP" altLang="en-US"/>
              <a:t>それについての</a:t>
            </a:r>
            <a:r>
              <a:rPr kumimoji="1" lang="ja-JP" altLang="en-US"/>
              <a:t>情報を知らない事象は、自分にとってはランダムに起こるので、その事象の生起は確率で表現することになる。</a:t>
            </a:r>
            <a:endParaRPr lang="en-US" altLang="ja-JP"/>
          </a:p>
          <a:p>
            <a:r>
              <a:rPr kumimoji="1" lang="ja-JP" altLang="en-US"/>
              <a:t>得られる限りの情報を集め、後はランダムに任せる。</a:t>
            </a:r>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10</a:t>
            </a:fld>
            <a:endParaRPr kumimoji="1" lang="ja-JP" altLang="en-US"/>
          </a:p>
        </p:txBody>
      </p:sp>
    </p:spTree>
    <p:extLst>
      <p:ext uri="{BB962C8B-B14F-4D97-AF65-F5344CB8AC3E}">
        <p14:creationId xmlns:p14="http://schemas.microsoft.com/office/powerpoint/2010/main" val="62802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ブリッジ</a:t>
            </a:r>
          </a:p>
        </p:txBody>
      </p:sp>
      <p:sp>
        <p:nvSpPr>
          <p:cNvPr id="3" name="コンテンツ プレースホルダー 2"/>
          <p:cNvSpPr>
            <a:spLocks noGrp="1"/>
          </p:cNvSpPr>
          <p:nvPr>
            <p:ph idx="1"/>
          </p:nvPr>
        </p:nvSpPr>
        <p:spPr/>
        <p:txBody>
          <a:bodyPr>
            <a:normAutofit fontScale="92500" lnSpcReduction="10000"/>
          </a:bodyPr>
          <a:lstStyle/>
          <a:p>
            <a:r>
              <a:rPr kumimoji="1" lang="en-US" altLang="ja-JP"/>
              <a:t>4</a:t>
            </a:r>
            <a:r>
              <a:rPr kumimoji="1" lang="ja-JP" altLang="en-US"/>
              <a:t> 名のプレーヤーが </a:t>
            </a:r>
            <a:r>
              <a:rPr kumimoji="1" lang="en-US" altLang="ja-JP"/>
              <a:t>2</a:t>
            </a:r>
            <a:r>
              <a:rPr kumimoji="1" lang="ja-JP" altLang="en-US"/>
              <a:t> 組に分かれて勝負をする。</a:t>
            </a:r>
            <a:endParaRPr kumimoji="1" lang="en-US" altLang="ja-JP"/>
          </a:p>
          <a:p>
            <a:r>
              <a:rPr lang="ja-JP" altLang="en-US"/>
              <a:t>カードは一人 </a:t>
            </a:r>
            <a:r>
              <a:rPr lang="en-US" altLang="ja-JP"/>
              <a:t>13</a:t>
            </a:r>
            <a:r>
              <a:rPr lang="ja-JP" altLang="en-US"/>
              <a:t>枚ずつ配られ、勝負が始まると一人が</a:t>
            </a:r>
            <a:r>
              <a:rPr lang="en-US" altLang="ja-JP"/>
              <a:t>1</a:t>
            </a:r>
            <a:r>
              <a:rPr lang="ja-JP" altLang="en-US"/>
              <a:t>枚ずつ出し（そのとき出た</a:t>
            </a:r>
            <a:r>
              <a:rPr lang="en-US" altLang="ja-JP"/>
              <a:t>4</a:t>
            </a:r>
            <a:r>
              <a:rPr lang="ja-JP" altLang="en-US"/>
              <a:t>枚のカード一組を“トリック</a:t>
            </a:r>
            <a:r>
              <a:rPr lang="en-US" altLang="ja-JP"/>
              <a:t>”</a:t>
            </a:r>
            <a:r>
              <a:rPr lang="ja-JP" altLang="en-US"/>
              <a:t> と呼ぶ）、最強のカードを出した人の勝ち．</a:t>
            </a:r>
            <a:endParaRPr lang="en-US" altLang="ja-JP"/>
          </a:p>
          <a:p>
            <a:r>
              <a:rPr lang="ja-JP" altLang="en-US"/>
              <a:t>カードが配られた時点で入札が行われ、自分の組が何トリック勝てるかの宣言者（一人）を決定する。</a:t>
            </a:r>
            <a:endParaRPr lang="en-US" altLang="ja-JP"/>
          </a:p>
          <a:p>
            <a:r>
              <a:rPr lang="ja-JP" altLang="en-US"/>
              <a:t>宣言者の相棒は、自分のカードをすべてのプレーヤーに見せなければならない。</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11</a:t>
            </a:fld>
            <a:endParaRPr kumimoji="1" lang="ja-JP" altLang="en-US"/>
          </a:p>
        </p:txBody>
      </p:sp>
    </p:spTree>
    <p:extLst>
      <p:ext uri="{BB962C8B-B14F-4D97-AF65-F5344CB8AC3E}">
        <p14:creationId xmlns:p14="http://schemas.microsoft.com/office/powerpoint/2010/main" val="60888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手札の配られ方は何通りなのだろうか？</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kumimoji="1" lang="ja-JP" altLang="en-US"/>
                  <a:t>プレーヤー </a:t>
                </a:r>
                <a:r>
                  <a:rPr kumimoji="1" lang="en-US" altLang="ja-JP"/>
                  <a:t>A </a:t>
                </a:r>
                <a:r>
                  <a:rPr kumimoji="1" lang="ja-JP" altLang="en-US"/>
                  <a:t>に配られる手札は</a:t>
                </a:r>
                <a14:m>
                  <m:oMath xmlns:m="http://schemas.openxmlformats.org/officeDocument/2006/math">
                    <m:r>
                      <a:rPr lang="ja-JP" altLang="en-US" i="1">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ja-JP" altLang="en-US" b="0" i="1" smtClean="0">
                            <a:latin typeface="Cambria Math"/>
                          </a:rPr>
                          <m:t> </m:t>
                        </m:r>
                      </m:e>
                      <m:sub>
                        <m:r>
                          <a:rPr kumimoji="1" lang="en-US" altLang="ja-JP" b="0" i="1" smtClean="0">
                            <a:latin typeface="Cambria Math"/>
                          </a:rPr>
                          <m:t>52</m:t>
                        </m:r>
                      </m:sub>
                    </m:sSub>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13</m:t>
                        </m:r>
                      </m:sub>
                    </m:sSub>
                    <m:r>
                      <a:rPr kumimoji="1" lang="en-US" altLang="ja-JP" b="0" i="1" smtClean="0">
                        <a:latin typeface="Cambria Math"/>
                      </a:rPr>
                      <m:t>=</m:t>
                    </m:r>
                    <m:d>
                      <m:dPr>
                        <m:ctrlPr>
                          <a:rPr kumimoji="1" lang="en-US" altLang="ja-JP" b="0" i="1" smtClean="0">
                            <a:latin typeface="Cambria Math" panose="02040503050406030204" pitchFamily="18" charset="0"/>
                          </a:rPr>
                        </m:ctrlPr>
                      </m:dPr>
                      <m:e>
                        <m:eqArr>
                          <m:eqArrPr>
                            <m:ctrlPr>
                              <a:rPr kumimoji="1" lang="en-US" altLang="ja-JP" b="0" i="1" smtClean="0">
                                <a:latin typeface="Cambria Math" panose="02040503050406030204" pitchFamily="18" charset="0"/>
                              </a:rPr>
                            </m:ctrlPr>
                          </m:eqArrPr>
                          <m:e>
                            <m:r>
                              <a:rPr kumimoji="1" lang="en-US" altLang="ja-JP" b="0" i="1" smtClean="0">
                                <a:latin typeface="Cambria Math"/>
                              </a:rPr>
                              <m:t>52</m:t>
                            </m:r>
                          </m:e>
                          <m:e>
                            <m:r>
                              <a:rPr kumimoji="1" lang="en-US" altLang="ja-JP" b="0" i="1" smtClean="0">
                                <a:latin typeface="Cambria Math"/>
                              </a:rPr>
                              <m:t>13</m:t>
                            </m:r>
                          </m:e>
                        </m:eqArr>
                      </m:e>
                    </m:d>
                    <m:r>
                      <a:rPr kumimoji="1" lang="en-US" altLang="ja-JP" b="0" i="1" smtClean="0">
                        <a:latin typeface="Cambria Math"/>
                      </a:rPr>
                      <m:t>=</m:t>
                    </m:r>
                    <m:r>
                      <m:rPr>
                        <m:nor/>
                      </m:rPr>
                      <a:rPr lang="en-US" altLang="ja-JP"/>
                      <m:t>635</m:t>
                    </m:r>
                    <m:r>
                      <m:rPr>
                        <m:nor/>
                      </m:rPr>
                      <a:rPr lang="en-US" altLang="ja-JP" b="0" i="0" smtClean="0"/>
                      <m:t>,</m:t>
                    </m:r>
                    <m:r>
                      <m:rPr>
                        <m:nor/>
                      </m:rPr>
                      <a:rPr lang="en-US" altLang="ja-JP"/>
                      <m:t>013</m:t>
                    </m:r>
                    <m:r>
                      <m:rPr>
                        <m:nor/>
                      </m:rPr>
                      <a:rPr lang="en-US" altLang="ja-JP" b="0" i="0" smtClean="0"/>
                      <m:t>,</m:t>
                    </m:r>
                    <m:r>
                      <m:rPr>
                        <m:nor/>
                      </m:rPr>
                      <a:rPr lang="en-US" altLang="ja-JP"/>
                      <m:t>559</m:t>
                    </m:r>
                    <m:r>
                      <m:rPr>
                        <m:nor/>
                      </m:rPr>
                      <a:rPr lang="en-US" altLang="ja-JP" b="0" i="0" smtClean="0"/>
                      <m:t>,</m:t>
                    </m:r>
                    <m:r>
                      <m:rPr>
                        <m:nor/>
                      </m:rPr>
                      <a:rPr lang="en-US" altLang="ja-JP"/>
                      <m:t>600</m:t>
                    </m:r>
                  </m:oMath>
                </a14:m>
                <a:r>
                  <a:rPr kumimoji="1" lang="en-US" altLang="ja-JP"/>
                  <a:t> </a:t>
                </a:r>
                <a:r>
                  <a:rPr kumimoji="1" lang="ja-JP" altLang="en-US"/>
                  <a:t>通り。</a:t>
                </a:r>
                <a:endParaRPr kumimoji="1" lang="en-US" altLang="ja-JP"/>
              </a:p>
              <a:p>
                <a:r>
                  <a:rPr kumimoji="1" lang="ja-JP" altLang="en-US"/>
                  <a:t>そのそれぞれに対し、プレーヤー </a:t>
                </a:r>
                <a:r>
                  <a:rPr kumimoji="1" lang="en-US" altLang="ja-JP"/>
                  <a:t>B </a:t>
                </a:r>
                <a:r>
                  <a:rPr kumimoji="1" lang="ja-JP" altLang="en-US"/>
                  <a:t>に配られる手札が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b="0" i="1" smtClean="0">
                            <a:latin typeface="Cambria Math"/>
                          </a:rPr>
                          <m:t> </m:t>
                        </m:r>
                      </m:e>
                      <m:sub>
                        <m:r>
                          <a:rPr kumimoji="1" lang="en-US" altLang="ja-JP" b="0" i="1" smtClean="0">
                            <a:latin typeface="Cambria Math"/>
                          </a:rPr>
                          <m:t>39</m:t>
                        </m:r>
                      </m:sub>
                    </m:sSub>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13</m:t>
                        </m:r>
                      </m:sub>
                    </m:sSub>
                    <m:r>
                      <a:rPr kumimoji="1" lang="en-US" altLang="ja-JP" b="0" i="1" smtClean="0">
                        <a:latin typeface="Cambria Math"/>
                      </a:rPr>
                      <m:t>=</m:t>
                    </m:r>
                    <m:r>
                      <m:rPr>
                        <m:nor/>
                      </m:rPr>
                      <a:rPr lang="en-US" altLang="ja-JP"/>
                      <m:t>8</m:t>
                    </m:r>
                    <m:r>
                      <m:rPr>
                        <m:nor/>
                      </m:rPr>
                      <a:rPr lang="en-US" altLang="ja-JP" b="0" i="0" smtClean="0"/>
                      <m:t>,</m:t>
                    </m:r>
                    <m:r>
                      <m:rPr>
                        <m:nor/>
                      </m:rPr>
                      <a:rPr lang="en-US" altLang="ja-JP"/>
                      <m:t>122</m:t>
                    </m:r>
                    <m:r>
                      <m:rPr>
                        <m:nor/>
                      </m:rPr>
                      <a:rPr lang="en-US" altLang="ja-JP" b="0" i="0" smtClean="0"/>
                      <m:t>,</m:t>
                    </m:r>
                    <m:r>
                      <m:rPr>
                        <m:nor/>
                      </m:rPr>
                      <a:rPr lang="en-US" altLang="ja-JP"/>
                      <m:t>425</m:t>
                    </m:r>
                    <m:r>
                      <m:rPr>
                        <m:nor/>
                      </m:rPr>
                      <a:rPr lang="en-US" altLang="ja-JP" b="0" i="0" smtClean="0"/>
                      <m:t>,</m:t>
                    </m:r>
                    <m:r>
                      <m:rPr>
                        <m:nor/>
                      </m:rPr>
                      <a:rPr lang="en-US" altLang="ja-JP"/>
                      <m:t>444</m:t>
                    </m:r>
                  </m:oMath>
                </a14:m>
                <a:r>
                  <a:rPr kumimoji="1" lang="en-US" altLang="ja-JP"/>
                  <a:t> </a:t>
                </a:r>
                <a:r>
                  <a:rPr kumimoji="1" lang="ja-JP" altLang="en-US"/>
                  <a:t>通り。</a:t>
                </a:r>
                <a:endParaRPr kumimoji="1" lang="en-US" altLang="ja-JP"/>
              </a:p>
              <a:p>
                <a:r>
                  <a:rPr kumimoji="1" lang="ja-JP" altLang="en-US"/>
                  <a:t>そのそれぞれの手札に対し、</a:t>
                </a:r>
                <a:r>
                  <a:rPr lang="ja-JP" altLang="en-US"/>
                  <a:t>プレーヤー </a:t>
                </a:r>
                <a:r>
                  <a:rPr lang="en-US" altLang="ja-JP"/>
                  <a:t>C </a:t>
                </a:r>
                <a:r>
                  <a:rPr lang="ja-JP" altLang="en-US"/>
                  <a:t>に配られる手札が </a:t>
                </a:r>
                <a14:m>
                  <m:oMath xmlns:m="http://schemas.openxmlformats.org/officeDocument/2006/math">
                    <m:sSub>
                      <m:sSubPr>
                        <m:ctrlPr>
                          <a:rPr lang="en-US" altLang="ja-JP" i="1">
                            <a:latin typeface="Cambria Math" panose="02040503050406030204" pitchFamily="18" charset="0"/>
                          </a:rPr>
                        </m:ctrlPr>
                      </m:sSubPr>
                      <m:e>
                        <m:r>
                          <a:rPr lang="ja-JP" altLang="en-US" b="0" i="1" smtClean="0">
                            <a:latin typeface="Cambria Math"/>
                          </a:rPr>
                          <m:t> </m:t>
                        </m:r>
                      </m:e>
                      <m:sub>
                        <m:r>
                          <a:rPr lang="en-US" altLang="ja-JP" b="0" i="1" smtClean="0">
                            <a:latin typeface="Cambria Math"/>
                          </a:rPr>
                          <m:t>26</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i="1">
                            <a:latin typeface="Cambria Math"/>
                          </a:rPr>
                          <m:t>13</m:t>
                        </m:r>
                      </m:sub>
                    </m:sSub>
                    <m:r>
                      <a:rPr lang="en-US" altLang="ja-JP" i="1">
                        <a:latin typeface="Cambria Math"/>
                      </a:rPr>
                      <m:t>=</m:t>
                    </m:r>
                  </m:oMath>
                </a14:m>
                <a:r>
                  <a:rPr lang="en-US" altLang="ja-JP"/>
                  <a:t>10,400,600</a:t>
                </a:r>
                <a:r>
                  <a:rPr lang="ja-JP" altLang="en-US"/>
                  <a:t>通り。</a:t>
                </a:r>
                <a:endParaRPr lang="en-US" altLang="ja-JP"/>
              </a:p>
              <a:p>
                <a:r>
                  <a:rPr lang="ja-JP" altLang="en-US"/>
                  <a:t>これらを掛け合わせて。</a:t>
                </a:r>
                <a:endParaRPr lang="en-US" altLang="ja-JP"/>
              </a:p>
              <a:p>
                <a14:m>
                  <m:oMath xmlns:m="http://schemas.openxmlformats.org/officeDocument/2006/math">
                    <m:r>
                      <m:rPr>
                        <m:nor/>
                      </m:rPr>
                      <a:rPr lang="en-US" altLang="ja-JP"/>
                      <m:t>53</m:t>
                    </m:r>
                    <m:r>
                      <m:rPr>
                        <m:nor/>
                      </m:rPr>
                      <a:rPr lang="en-US" altLang="ja-JP" b="0" i="0" smtClean="0"/>
                      <m:t>,</m:t>
                    </m:r>
                    <m:r>
                      <m:rPr>
                        <m:nor/>
                      </m:rPr>
                      <a:rPr lang="en-US" altLang="ja-JP"/>
                      <m:t>644</m:t>
                    </m:r>
                    <m:r>
                      <m:rPr>
                        <m:nor/>
                      </m:rPr>
                      <a:rPr lang="en-US" altLang="ja-JP" b="0" i="0" smtClean="0"/>
                      <m:t>,</m:t>
                    </m:r>
                    <m:r>
                      <m:rPr>
                        <m:nor/>
                      </m:rPr>
                      <a:rPr lang="en-US" altLang="ja-JP"/>
                      <m:t>737</m:t>
                    </m:r>
                    <m:r>
                      <m:rPr>
                        <m:nor/>
                      </m:rPr>
                      <a:rPr lang="en-US" altLang="ja-JP" b="0" i="0" smtClean="0"/>
                      <m:t>,</m:t>
                    </m:r>
                    <m:r>
                      <m:rPr>
                        <m:nor/>
                      </m:rPr>
                      <a:rPr lang="en-US" altLang="ja-JP"/>
                      <m:t>765</m:t>
                    </m:r>
                    <m:r>
                      <m:rPr>
                        <m:nor/>
                      </m:rPr>
                      <a:rPr lang="en-US" altLang="ja-JP" b="0" i="0" smtClean="0"/>
                      <m:t>,</m:t>
                    </m:r>
                    <m:r>
                      <m:rPr>
                        <m:nor/>
                      </m:rPr>
                      <a:rPr lang="en-US" altLang="ja-JP"/>
                      <m:t>488</m:t>
                    </m:r>
                    <m:r>
                      <m:rPr>
                        <m:nor/>
                      </m:rPr>
                      <a:rPr lang="en-US" altLang="ja-JP" b="0" i="0" smtClean="0"/>
                      <m:t>,</m:t>
                    </m:r>
                    <m:r>
                      <m:rPr>
                        <m:nor/>
                      </m:rPr>
                      <a:rPr lang="en-US" altLang="ja-JP"/>
                      <m:t>792</m:t>
                    </m:r>
                    <m:r>
                      <m:rPr>
                        <m:nor/>
                      </m:rPr>
                      <a:rPr lang="en-US" altLang="ja-JP" b="0" i="0" smtClean="0"/>
                      <m:t>,</m:t>
                    </m:r>
                    <m:r>
                      <m:rPr>
                        <m:nor/>
                      </m:rPr>
                      <a:rPr lang="en-US" altLang="ja-JP"/>
                      <m:t>839</m:t>
                    </m:r>
                    <m:r>
                      <m:rPr>
                        <m:nor/>
                      </m:rPr>
                      <a:rPr lang="en-US" altLang="ja-JP" b="0" i="0" smtClean="0"/>
                      <m:t>,</m:t>
                    </m:r>
                    <m:r>
                      <m:rPr>
                        <m:nor/>
                      </m:rPr>
                      <a:rPr lang="en-US" altLang="ja-JP"/>
                      <m:t>237</m:t>
                    </m:r>
                    <m:r>
                      <m:rPr>
                        <m:nor/>
                      </m:rPr>
                      <a:rPr lang="en-US" altLang="ja-JP" b="0" i="0" smtClean="0"/>
                      <m:t>,</m:t>
                    </m:r>
                    <m:r>
                      <m:rPr>
                        <m:nor/>
                      </m:rPr>
                      <a:rPr lang="en-US" altLang="ja-JP"/>
                      <m:t>440</m:t>
                    </m:r>
                    <m:r>
                      <m:rPr>
                        <m:nor/>
                      </m:rPr>
                      <a:rPr lang="en-US" altLang="ja-JP" b="0" i="0" smtClean="0"/>
                      <m:t>,</m:t>
                    </m:r>
                    <m:r>
                      <m:rPr>
                        <m:nor/>
                      </m:rPr>
                      <a:rPr lang="en-US" altLang="ja-JP"/>
                      <m:t>000</m:t>
                    </m:r>
                  </m:oMath>
                </a14:m>
                <a:r>
                  <a:rPr lang="ja-JP" altLang="en-US"/>
                  <a:t> 通りとなる．</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481" t="-3369" b="-1752"/>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12</a:t>
            </a:fld>
            <a:endParaRPr kumimoji="1" lang="ja-JP" altLang="en-US"/>
          </a:p>
        </p:txBody>
      </p:sp>
    </p:spTree>
    <p:extLst>
      <p:ext uri="{BB962C8B-B14F-4D97-AF65-F5344CB8AC3E}">
        <p14:creationId xmlns:p14="http://schemas.microsoft.com/office/powerpoint/2010/main" val="11977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ブリッジの戦法</a:t>
            </a:r>
          </a:p>
        </p:txBody>
      </p:sp>
      <p:sp>
        <p:nvSpPr>
          <p:cNvPr id="3" name="コンテンツ プレースホルダー 2"/>
          <p:cNvSpPr>
            <a:spLocks noGrp="1"/>
          </p:cNvSpPr>
          <p:nvPr>
            <p:ph idx="1"/>
          </p:nvPr>
        </p:nvSpPr>
        <p:spPr/>
        <p:txBody>
          <a:bodyPr>
            <a:normAutofit lnSpcReduction="10000"/>
          </a:bodyPr>
          <a:lstStyle/>
          <a:p>
            <a:r>
              <a:rPr lang="ja-JP" altLang="en-US"/>
              <a:t>残りの </a:t>
            </a:r>
            <a:r>
              <a:rPr lang="en-US" altLang="ja-JP"/>
              <a:t>26</a:t>
            </a:r>
            <a:r>
              <a:rPr lang="ja-JP" altLang="en-US"/>
              <a:t> 枚が、相手にどのように分配されているのかを予測しながら勝負を進める。</a:t>
            </a:r>
            <a:endParaRPr lang="en-US" altLang="ja-JP"/>
          </a:p>
          <a:p>
            <a:pPr lvl="1"/>
            <a:r>
              <a:rPr lang="ja-JP" altLang="en-US"/>
              <a:t>勝負は実力だけでなく、運（ランダム）にも左右される。</a:t>
            </a:r>
            <a:endParaRPr lang="en-US" altLang="ja-JP"/>
          </a:p>
          <a:p>
            <a:pPr lvl="1"/>
            <a:r>
              <a:rPr lang="ja-JP" altLang="en-US"/>
              <a:t>無駄のないカードの出し方でトリックを取るための戦略（フィネスと呼ばれる）を使う。</a:t>
            </a:r>
            <a:endParaRPr lang="en-US" altLang="ja-JP"/>
          </a:p>
          <a:p>
            <a:pPr lvl="1"/>
            <a:r>
              <a:rPr lang="ja-JP" altLang="en-US"/>
              <a:t>普通のブリッジでは、</a:t>
            </a:r>
            <a:r>
              <a:rPr lang="ja-JP" altLang="en-US">
                <a:solidFill>
                  <a:srgbClr val="FF0000"/>
                </a:solidFill>
              </a:rPr>
              <a:t>①配られる手札のランダム性、②敵の戦略の違いから生じるランダム性、③残り </a:t>
            </a:r>
            <a:r>
              <a:rPr lang="en-US" altLang="ja-JP">
                <a:solidFill>
                  <a:srgbClr val="FF0000"/>
                </a:solidFill>
              </a:rPr>
              <a:t>26</a:t>
            </a:r>
            <a:r>
              <a:rPr lang="ja-JP" altLang="en-US">
                <a:solidFill>
                  <a:srgbClr val="FF0000"/>
                </a:solidFill>
              </a:rPr>
              <a:t> 枚のカードの分配が不明であること（情報不足）から生じるランダム性</a:t>
            </a:r>
            <a:r>
              <a:rPr lang="ja-JP" altLang="en-US"/>
              <a:t>の３つがある。</a:t>
            </a:r>
            <a:endParaRPr lang="en-US" altLang="ja-JP"/>
          </a:p>
          <a:p>
            <a:pPr lvl="1"/>
            <a:endParaRPr kumimoji="1"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13</a:t>
            </a:fld>
            <a:endParaRPr kumimoji="1" lang="ja-JP" altLang="en-US"/>
          </a:p>
        </p:txBody>
      </p:sp>
    </p:spTree>
    <p:extLst>
      <p:ext uri="{BB962C8B-B14F-4D97-AF65-F5344CB8AC3E}">
        <p14:creationId xmlns:p14="http://schemas.microsoft.com/office/powerpoint/2010/main" val="27206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デュプリケート・ブリッジ</a:t>
            </a:r>
          </a:p>
        </p:txBody>
      </p:sp>
      <p:sp>
        <p:nvSpPr>
          <p:cNvPr id="3" name="コンテンツ プレースホルダー 2"/>
          <p:cNvSpPr>
            <a:spLocks noGrp="1"/>
          </p:cNvSpPr>
          <p:nvPr>
            <p:ph idx="1"/>
          </p:nvPr>
        </p:nvSpPr>
        <p:spPr/>
        <p:txBody>
          <a:bodyPr>
            <a:normAutofit/>
          </a:bodyPr>
          <a:lstStyle/>
          <a:p>
            <a:r>
              <a:rPr kumimoji="1" lang="ja-JP" altLang="en-US"/>
              <a:t>手札の良否から生じるランダム性を抑えることで、運（ランダム）の働きを抑え、実力が出やすくなるよう工夫されたブリッジのこと。</a:t>
            </a:r>
            <a:endParaRPr kumimoji="1" lang="en-US" altLang="ja-JP"/>
          </a:p>
          <a:p>
            <a:r>
              <a:rPr kumimoji="1" lang="ja-JP" altLang="en-US"/>
              <a:t>主催者が慎重に手札を何種類か用意することで、手札によるランダム性を抑える。</a:t>
            </a:r>
            <a:endParaRPr kumimoji="1" lang="en-US" altLang="ja-JP"/>
          </a:p>
          <a:p>
            <a:r>
              <a:rPr lang="ja-JP" altLang="en-US"/>
              <a:t>二組のチームの優劣を決したい場合には、二組とも同じ手札の勝負を異なる相手と行う。</a:t>
            </a:r>
            <a:endParaRPr lang="en-US" altLang="ja-JP"/>
          </a:p>
          <a:p>
            <a:pPr lvl="1"/>
            <a:r>
              <a:rPr lang="ja-JP" altLang="en-US"/>
              <a:t>（松尾の解釈）よくわからん。</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14</a:t>
            </a:fld>
            <a:endParaRPr kumimoji="1" lang="ja-JP" altLang="en-US"/>
          </a:p>
        </p:txBody>
      </p:sp>
    </p:spTree>
    <p:extLst>
      <p:ext uri="{BB962C8B-B14F-4D97-AF65-F5344CB8AC3E}">
        <p14:creationId xmlns:p14="http://schemas.microsoft.com/office/powerpoint/2010/main" val="77076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normAutofit/>
          </a:bodyPr>
          <a:lstStyle/>
          <a:p>
            <a:r>
              <a:rPr lang="ja-JP" altLang="en-US"/>
              <a:t>ポーカーの役</a:t>
            </a:r>
            <a:endParaRPr kumimoji="1" lang="ja-JP" altLang="en-US"/>
          </a:p>
        </p:txBody>
      </p:sp>
      <p:sp>
        <p:nvSpPr>
          <p:cNvPr id="3" name="コンテンツ プレースホルダー 2"/>
          <p:cNvSpPr>
            <a:spLocks noGrp="1"/>
          </p:cNvSpPr>
          <p:nvPr>
            <p:ph idx="1"/>
          </p:nvPr>
        </p:nvSpPr>
        <p:spPr>
          <a:xfrm>
            <a:off x="395536" y="908720"/>
            <a:ext cx="8424936" cy="5949280"/>
          </a:xfrm>
        </p:spPr>
        <p:txBody>
          <a:bodyPr>
            <a:normAutofit fontScale="92500" lnSpcReduction="10000"/>
          </a:bodyPr>
          <a:lstStyle/>
          <a:p>
            <a:r>
              <a:rPr lang="ja-JP" altLang="en-US"/>
              <a:t>各プレーヤー に </a:t>
            </a:r>
            <a:r>
              <a:rPr lang="en-US" altLang="ja-JP"/>
              <a:t>5</a:t>
            </a:r>
            <a:r>
              <a:rPr lang="ja-JP" altLang="en-US"/>
              <a:t> 枚カードが配られ，その組合せにより勝敗を決める。</a:t>
            </a:r>
            <a:endParaRPr lang="en-US" altLang="ja-JP"/>
          </a:p>
          <a:p>
            <a:pPr lvl="1"/>
            <a:r>
              <a:rPr kumimoji="1" lang="ja-JP" altLang="en-US"/>
              <a:t>ワンペア：同じ数字のペアがひとつ。</a:t>
            </a:r>
            <a:endParaRPr kumimoji="1" lang="en-US" altLang="ja-JP"/>
          </a:p>
          <a:p>
            <a:pPr lvl="1"/>
            <a:r>
              <a:rPr lang="ja-JP" altLang="en-US"/>
              <a:t>ツーペア：同じ数字のペアがふたつ。</a:t>
            </a:r>
            <a:endParaRPr lang="en-US" altLang="ja-JP"/>
          </a:p>
          <a:p>
            <a:pPr lvl="1"/>
            <a:r>
              <a:rPr lang="ja-JP" altLang="en-US"/>
              <a:t>スリーカード：同じ数字のカードが３枚揃う。</a:t>
            </a:r>
            <a:endParaRPr lang="en-US" altLang="ja-JP"/>
          </a:p>
          <a:p>
            <a:pPr lvl="1"/>
            <a:r>
              <a:rPr lang="ja-JP" altLang="en-US"/>
              <a:t>フルハウス：同じ数字のカードが３枚揃い，残りの</a:t>
            </a:r>
            <a:r>
              <a:rPr lang="en-US" altLang="ja-JP"/>
              <a:t>2</a:t>
            </a:r>
            <a:r>
              <a:rPr lang="ja-JP" altLang="en-US"/>
              <a:t>枚の数字が同じ。</a:t>
            </a:r>
            <a:endParaRPr lang="en-US" altLang="ja-JP"/>
          </a:p>
          <a:p>
            <a:pPr lvl="1"/>
            <a:r>
              <a:rPr lang="ja-JP" altLang="en-US"/>
              <a:t>フォーカーズ：同じ数字が４枚揃う。</a:t>
            </a:r>
            <a:endParaRPr lang="en-US" altLang="ja-JP"/>
          </a:p>
          <a:p>
            <a:pPr lvl="1"/>
            <a:r>
              <a:rPr lang="ja-JP" altLang="en-US"/>
              <a:t>ストレート：番号がつながるとき。</a:t>
            </a:r>
            <a:endParaRPr lang="en-US" altLang="ja-JP"/>
          </a:p>
          <a:p>
            <a:pPr lvl="1"/>
            <a:r>
              <a:rPr lang="ja-JP" altLang="en-US"/>
              <a:t>フラッシュ：すべて同じ柄である。</a:t>
            </a:r>
            <a:endParaRPr lang="en-US" altLang="ja-JP"/>
          </a:p>
          <a:p>
            <a:pPr lvl="1"/>
            <a:r>
              <a:rPr lang="ja-JP" altLang="en-US"/>
              <a:t>ストレートフラッシュ：ストレートかつフラッシュ</a:t>
            </a:r>
            <a:endParaRPr lang="en-US" altLang="ja-JP"/>
          </a:p>
          <a:p>
            <a:pPr lvl="1"/>
            <a:r>
              <a:rPr lang="ja-JP" altLang="en-US"/>
              <a:t>ロイヤル・ストレート・フラッシュ：ストレートフラシュで、</a:t>
            </a:r>
            <a:r>
              <a:rPr lang="en-US" altLang="ja-JP"/>
              <a:t>1,10,J,Q,K </a:t>
            </a:r>
            <a:r>
              <a:rPr lang="ja-JP" altLang="en-US"/>
              <a:t>である。</a:t>
            </a:r>
            <a:endParaRPr lang="en-US" altLang="ja-JP"/>
          </a:p>
          <a:p>
            <a:pPr lvl="1"/>
            <a:endParaRPr lang="en-US" altLang="ja-JP"/>
          </a:p>
          <a:p>
            <a:pPr lvl="1"/>
            <a:endParaRPr lang="en-US" altLang="ja-JP"/>
          </a:p>
          <a:p>
            <a:pPr marL="457200" lvl="1" indent="0">
              <a:buNone/>
            </a:pPr>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15</a:t>
            </a:fld>
            <a:endParaRPr kumimoji="1" lang="ja-JP" altLang="en-US"/>
          </a:p>
        </p:txBody>
      </p:sp>
    </p:spTree>
    <p:extLst>
      <p:ext uri="{BB962C8B-B14F-4D97-AF65-F5344CB8AC3E}">
        <p14:creationId xmlns:p14="http://schemas.microsoft.com/office/powerpoint/2010/main" val="293776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16</a:t>
            </a:fld>
            <a:endParaRPr kumimoji="1" lang="ja-JP" altLang="en-US"/>
          </a:p>
        </p:txBody>
      </p:sp>
      <p:sp>
        <p:nvSpPr>
          <p:cNvPr id="5" name="正方形/長方形 4"/>
          <p:cNvSpPr/>
          <p:nvPr/>
        </p:nvSpPr>
        <p:spPr>
          <a:xfrm>
            <a:off x="971600" y="1196752"/>
            <a:ext cx="7920880" cy="5001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chemeClr val="tx1"/>
              </a:solidFill>
            </a:endParaRPr>
          </a:p>
        </p:txBody>
      </p:sp>
      <p:cxnSp>
        <p:nvCxnSpPr>
          <p:cNvPr id="7" name="直線コネクタ 6"/>
          <p:cNvCxnSpPr>
            <a:stCxn id="5" idx="0"/>
            <a:endCxn id="5" idx="2"/>
          </p:cNvCxnSpPr>
          <p:nvPr/>
        </p:nvCxnSpPr>
        <p:spPr>
          <a:xfrm>
            <a:off x="4932040" y="1196752"/>
            <a:ext cx="0" cy="5001854"/>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1112153" y="144480"/>
                <a:ext cx="3456384" cy="999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000" b="0" i="0" smtClean="0">
                          <a:latin typeface="Cambria Math"/>
                        </a:rPr>
                        <m:t>ペアが</m:t>
                      </m:r>
                      <m:r>
                        <a:rPr lang="ja-JP" altLang="en-US" sz="2000" b="0" i="0">
                          <a:latin typeface="Cambria Math"/>
                        </a:rPr>
                        <m:t>ない</m:t>
                      </m:r>
                      <m:r>
                        <a:rPr lang="ja-JP" altLang="en-US" sz="2000" b="0" i="0" smtClean="0">
                          <a:latin typeface="Cambria Math"/>
                        </a:rPr>
                        <m:t>：</m:t>
                      </m:r>
                      <m:d>
                        <m:dPr>
                          <m:ctrlPr>
                            <a:rPr lang="en-US" altLang="ja-JP" sz="2000" i="1" smtClean="0">
                              <a:latin typeface="Cambria Math" panose="02040503050406030204" pitchFamily="18" charset="0"/>
                            </a:rPr>
                          </m:ctrlPr>
                        </m:dPr>
                        <m:e>
                          <m:eqArr>
                            <m:eqArrPr>
                              <m:ctrlPr>
                                <a:rPr lang="en-US" altLang="ja-JP" sz="2000" i="1" smtClean="0">
                                  <a:latin typeface="Cambria Math" panose="02040503050406030204" pitchFamily="18" charset="0"/>
                                </a:rPr>
                              </m:ctrlPr>
                            </m:eqArrPr>
                            <m:e>
                              <m:r>
                                <a:rPr lang="en-US" altLang="ja-JP" sz="2000" b="0" i="0" smtClean="0">
                                  <a:latin typeface="Cambria Math"/>
                                </a:rPr>
                                <m:t>13</m:t>
                              </m:r>
                            </m:e>
                            <m:e>
                              <m:r>
                                <a:rPr lang="en-US" altLang="ja-JP" sz="2000" b="0" i="0" smtClean="0">
                                  <a:latin typeface="Cambria Math"/>
                                </a:rPr>
                                <m:t>5</m:t>
                              </m:r>
                            </m:e>
                          </m:eqArr>
                        </m:e>
                      </m:d>
                      <m:r>
                        <a:rPr lang="en-US" altLang="ja-JP" sz="2000" b="0" i="0" smtClean="0">
                          <a:latin typeface="Cambria Math"/>
                          <a:ea typeface="Cambria Math"/>
                        </a:rPr>
                        <m:t>×</m:t>
                      </m:r>
                      <m:sSup>
                        <m:sSupPr>
                          <m:ctrlPr>
                            <a:rPr lang="en-US" altLang="ja-JP" sz="2000" b="0" i="1" smtClean="0">
                              <a:latin typeface="Cambria Math" panose="02040503050406030204" pitchFamily="18" charset="0"/>
                              <a:ea typeface="Cambria Math"/>
                            </a:rPr>
                          </m:ctrlPr>
                        </m:sSupPr>
                        <m:e>
                          <m:d>
                            <m:dPr>
                              <m:ctrlPr>
                                <a:rPr lang="en-US" altLang="ja-JP" sz="2000" b="0" i="1" smtClean="0">
                                  <a:latin typeface="Cambria Math" panose="02040503050406030204" pitchFamily="18" charset="0"/>
                                  <a:ea typeface="Cambria Math"/>
                                </a:rPr>
                              </m:ctrlPr>
                            </m:dPr>
                            <m:e>
                              <m:eqArr>
                                <m:eqArrPr>
                                  <m:ctrlPr>
                                    <a:rPr lang="en-US" altLang="ja-JP" sz="2000" b="0" i="1" smtClean="0">
                                      <a:latin typeface="Cambria Math" panose="02040503050406030204" pitchFamily="18" charset="0"/>
                                      <a:ea typeface="Cambria Math"/>
                                    </a:rPr>
                                  </m:ctrlPr>
                                </m:eqArrPr>
                                <m:e>
                                  <m:r>
                                    <a:rPr lang="en-US" altLang="ja-JP" sz="2000" b="0" i="1" smtClean="0">
                                      <a:latin typeface="Cambria Math" panose="02040503050406030204" pitchFamily="18" charset="0"/>
                                      <a:ea typeface="Cambria Math"/>
                                    </a:rPr>
                                    <m:t>4</m:t>
                                  </m:r>
                                </m:e>
                                <m:e>
                                  <m:r>
                                    <a:rPr lang="en-US" altLang="ja-JP" sz="2000" b="0" i="1" smtClean="0">
                                      <a:latin typeface="Cambria Math" panose="02040503050406030204" pitchFamily="18" charset="0"/>
                                      <a:ea typeface="Cambria Math"/>
                                    </a:rPr>
                                    <m:t>1</m:t>
                                  </m:r>
                                </m:e>
                              </m:eqArr>
                            </m:e>
                          </m:d>
                        </m:e>
                        <m:sup>
                          <m:r>
                            <a:rPr lang="en-US" altLang="ja-JP" sz="2000" b="0" i="1" smtClean="0">
                              <a:latin typeface="Cambria Math" panose="02040503050406030204" pitchFamily="18" charset="0"/>
                              <a:ea typeface="Cambria Math"/>
                            </a:rPr>
                            <m:t>5</m:t>
                          </m:r>
                        </m:sup>
                      </m:sSup>
                      <m:r>
                        <a:rPr lang="en-US" altLang="ja-JP" sz="2000" b="0" i="0" smtClean="0">
                          <a:latin typeface="Cambria Math"/>
                          <a:ea typeface="Cambria Math"/>
                        </a:rPr>
                        <m:t>=1317888</m:t>
                      </m:r>
                    </m:oMath>
                  </m:oMathPara>
                </a14:m>
                <a:endParaRPr kumimoji="1" lang="ja-JP" altLang="en-US" sz="240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12153" y="144480"/>
                <a:ext cx="3456384" cy="999761"/>
              </a:xfrm>
              <a:prstGeom prst="rect">
                <a:avLst/>
              </a:prstGeom>
              <a:blipFill>
                <a:blip r:embed="rId2"/>
                <a:stretch>
                  <a:fillRect/>
                </a:stretch>
              </a:blipFill>
            </p:spPr>
            <p:txBody>
              <a:bodyPr/>
              <a:lstStyle/>
              <a:p>
                <a:r>
                  <a:rPr lang="en-US">
                    <a:noFill/>
                  </a:rPr>
                  <a:t> </a:t>
                </a:r>
              </a:p>
            </p:txBody>
          </p:sp>
        </mc:Fallback>
      </mc:AlternateContent>
      <p:cxnSp>
        <p:nvCxnSpPr>
          <p:cNvPr id="9" name="直線コネクタ 8"/>
          <p:cNvCxnSpPr/>
          <p:nvPr/>
        </p:nvCxnSpPr>
        <p:spPr>
          <a:xfrm>
            <a:off x="4932040" y="2132856"/>
            <a:ext cx="3958045" cy="1"/>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932040" y="1196752"/>
                <a:ext cx="3958045" cy="88364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a:rPr>
                        <m:t>𝑜𝑛𝑒</m:t>
                      </m:r>
                      <m:r>
                        <a:rPr kumimoji="1" lang="en-US" altLang="ja-JP" b="0" i="1" smtClean="0">
                          <a:latin typeface="Cambria Math"/>
                        </a:rPr>
                        <m:t> </m:t>
                      </m:r>
                      <m:r>
                        <a:rPr kumimoji="1" lang="en-US" altLang="ja-JP" b="0" i="1" smtClean="0">
                          <a:latin typeface="Cambria Math"/>
                        </a:rPr>
                        <m:t>𝑝𝑎𝑖𝑟</m:t>
                      </m:r>
                      <m:r>
                        <a:rPr kumimoji="1" lang="en-US" altLang="ja-JP" b="0" i="1" smtClean="0">
                          <a:latin typeface="Cambria Math"/>
                        </a:rPr>
                        <m:t>:</m:t>
                      </m:r>
                      <m:d>
                        <m:dPr>
                          <m:ctrlPr>
                            <a:rPr kumimoji="1" lang="en-US" altLang="ja-JP" b="0" i="1" smtClean="0">
                              <a:latin typeface="Cambria Math" panose="02040503050406030204" pitchFamily="18" charset="0"/>
                            </a:rPr>
                          </m:ctrlPr>
                        </m:dPr>
                        <m:e>
                          <m:eqArr>
                            <m:eqArrPr>
                              <m:ctrlPr>
                                <a:rPr kumimoji="1" lang="en-US" altLang="ja-JP" b="0" i="1" smtClean="0">
                                  <a:latin typeface="Cambria Math" panose="02040503050406030204" pitchFamily="18" charset="0"/>
                                </a:rPr>
                              </m:ctrlPr>
                            </m:eqArrPr>
                            <m:e>
                              <m:r>
                                <a:rPr kumimoji="1" lang="en-US" altLang="ja-JP" b="0" i="1" smtClean="0">
                                  <a:latin typeface="Cambria Math"/>
                                </a:rPr>
                                <m:t>13</m:t>
                              </m:r>
                            </m:e>
                            <m:e>
                              <m:r>
                                <a:rPr kumimoji="1" lang="en-US" altLang="ja-JP" b="0" i="1" smtClean="0">
                                  <a:latin typeface="Cambria Math"/>
                                </a:rPr>
                                <m:t>4</m:t>
                              </m:r>
                            </m:e>
                          </m:eqArr>
                        </m:e>
                      </m:d>
                      <m:r>
                        <a:rPr kumimoji="1" lang="en-US" altLang="ja-JP" b="0" i="1" smtClean="0">
                          <a:latin typeface="Cambria Math" panose="02040503050406030204" pitchFamily="18" charset="0"/>
                          <a:ea typeface="Cambria Math" panose="02040503050406030204" pitchFamily="18" charset="0"/>
                        </a:rPr>
                        <m:t>×4</m:t>
                      </m:r>
                      <m:r>
                        <a:rPr lang="en-US" altLang="ja-JP"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rPr>
                          </m:ctrlPr>
                        </m:dPr>
                        <m:e>
                          <m:eqArr>
                            <m:eqArrPr>
                              <m:ctrlPr>
                                <a:rPr kumimoji="1" lang="en-US" altLang="ja-JP" b="0" i="1" smtClean="0">
                                  <a:latin typeface="Cambria Math" panose="02040503050406030204" pitchFamily="18" charset="0"/>
                                </a:rPr>
                              </m:ctrlPr>
                            </m:eqArrPr>
                            <m:e>
                              <m:r>
                                <a:rPr kumimoji="1" lang="en-US" altLang="ja-JP" b="0" i="1" smtClean="0">
                                  <a:latin typeface="Cambria Math"/>
                                </a:rPr>
                                <m:t>4</m:t>
                              </m:r>
                            </m:e>
                            <m:e>
                              <m:r>
                                <a:rPr kumimoji="1" lang="en-US" altLang="ja-JP" b="0" i="1" smtClean="0">
                                  <a:latin typeface="Cambria Math"/>
                                </a:rPr>
                                <m:t>2</m:t>
                              </m:r>
                            </m:e>
                          </m:eqArr>
                        </m:e>
                      </m:d>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rPr>
                              </m:ctrlPr>
                            </m:dPr>
                            <m:e>
                              <m:eqArr>
                                <m:eqArrPr>
                                  <m:ctrlPr>
                                    <a:rPr kumimoji="1" lang="en-US" altLang="ja-JP" b="0" i="1" smtClean="0">
                                      <a:latin typeface="Cambria Math" panose="02040503050406030204" pitchFamily="18" charset="0"/>
                                    </a:rPr>
                                  </m:ctrlPr>
                                </m:eqArrPr>
                                <m:e>
                                  <m:r>
                                    <a:rPr kumimoji="1" lang="en-US" altLang="ja-JP" b="0" i="1" smtClean="0">
                                      <a:latin typeface="Cambria Math"/>
                                    </a:rPr>
                                    <m:t>4</m:t>
                                  </m:r>
                                </m:e>
                                <m:e>
                                  <m:r>
                                    <a:rPr kumimoji="1" lang="en-US" altLang="ja-JP" b="0" i="1" smtClean="0">
                                      <a:latin typeface="Cambria Math"/>
                                    </a:rPr>
                                    <m:t>1</m:t>
                                  </m:r>
                                </m:e>
                              </m:eqArr>
                            </m:e>
                          </m:d>
                        </m:e>
                        <m:sup>
                          <m:r>
                            <a:rPr kumimoji="1" lang="en-US" altLang="ja-JP" b="0" i="1" smtClean="0">
                              <a:latin typeface="Cambria Math"/>
                            </a:rPr>
                            <m:t>3</m:t>
                          </m:r>
                        </m:sup>
                      </m:sSup>
                    </m:oMath>
                  </m:oMathPara>
                </a14:m>
                <a:endParaRPr kumimoji="1" lang="en-US" altLang="ja-JP" b="0" i="1">
                  <a:latin typeface="Cambria Math"/>
                </a:endParaRPr>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a:rPr>
                        <m:t>=1098240</m:t>
                      </m:r>
                      <m:r>
                        <a:rPr kumimoji="1" lang="en-US" altLang="ja-JP" b="0" i="0" smtClean="0">
                          <a:latin typeface="Cambria Math"/>
                        </a:rPr>
                        <m:t> ( </m:t>
                      </m:r>
                      <m:r>
                        <a:rPr kumimoji="1" lang="en-US" altLang="ja-JP" b="0" i="1" smtClean="0">
                          <a:latin typeface="Cambria Math"/>
                        </a:rPr>
                        <m:t>≅42</m:t>
                      </m:r>
                      <m:r>
                        <a:rPr kumimoji="1" lang="en-US" altLang="ja-JP" b="0" i="0" smtClean="0">
                          <a:latin typeface="Cambria Math"/>
                        </a:rPr>
                        <m:t>%) </m:t>
                      </m:r>
                    </m:oMath>
                  </m:oMathPara>
                </a14:m>
                <a:endParaRPr kumimoji="1" lang="ja-JP" altLang="en-US"/>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932040" y="1196752"/>
                <a:ext cx="3958045" cy="883640"/>
              </a:xfrm>
              <a:prstGeom prst="rect">
                <a:avLst/>
              </a:prstGeom>
              <a:blipFill>
                <a:blip r:embed="rId3"/>
                <a:stretch>
                  <a:fillRect b="-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932039" y="2132857"/>
                <a:ext cx="3958045" cy="1161536"/>
              </a:xfrm>
              <a:prstGeom prst="rect">
                <a:avLst/>
              </a:prstGeom>
              <a:noFill/>
            </p:spPr>
            <p:txBody>
              <a:bodyPr wrap="square" rtlCol="0">
                <a:spAutoFit/>
              </a:bodyPr>
              <a:lstStyle>
                <a:defPPr>
                  <a:defRPr lang="ja-JP"/>
                </a:defPPr>
                <a:lvl1pPr algn="ctr">
                  <a:defRPr b="0" i="1">
                    <a:latin typeface="Cambria Math"/>
                  </a:defRPr>
                </a:lvl1pPr>
              </a:lstStyle>
              <a:p>
                <a:r>
                  <a:rPr lang="en-US" altLang="ja-JP" i="0"/>
                  <a:t>Two</a:t>
                </a:r>
                <a14:m>
                  <m:oMath xmlns:m="http://schemas.openxmlformats.org/officeDocument/2006/math">
                    <m:r>
                      <a:rPr lang="en-US" altLang="ja-JP" i="0">
                        <a:latin typeface="Cambria Math"/>
                      </a:rPr>
                      <m:t> </m:t>
                    </m:r>
                    <m:r>
                      <m:rPr>
                        <m:sty m:val="p"/>
                      </m:rPr>
                      <a:rPr lang="en-US" altLang="ja-JP" i="0">
                        <a:latin typeface="Cambria Math"/>
                      </a:rPr>
                      <m:t>pairs</m:t>
                    </m:r>
                    <m:r>
                      <a:rPr lang="en-US" altLang="ja-JP" i="0">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13</m:t>
                            </m:r>
                          </m:e>
                          <m:e>
                            <m:r>
                              <a:rPr lang="en-US" altLang="ja-JP" i="0">
                                <a:latin typeface="Cambria Math"/>
                              </a:rPr>
                              <m:t>3</m:t>
                            </m:r>
                          </m:e>
                        </m:eqArr>
                      </m:e>
                    </m:d>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3×</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panose="02040503050406030204" pitchFamily="18" charset="0"/>
                                  </a:rPr>
                                  <m:t>4</m:t>
                                </m:r>
                              </m:e>
                              <m:e>
                                <m:r>
                                  <a:rPr lang="en-US" altLang="ja-JP" i="0">
                                    <a:latin typeface="Cambria Math" panose="02040503050406030204" pitchFamily="18" charset="0"/>
                                  </a:rPr>
                                  <m:t>2</m:t>
                                </m:r>
                              </m:e>
                            </m:eqArr>
                          </m:e>
                        </m:d>
                      </m:e>
                      <m:sup>
                        <m:r>
                          <a:rPr lang="en-US" altLang="ja-JP" i="0">
                            <a:latin typeface="Cambria Math" panose="02040503050406030204" pitchFamily="18" charset="0"/>
                          </a:rPr>
                          <m:t>2</m:t>
                        </m:r>
                      </m:sup>
                    </m:sSup>
                    <m:r>
                      <a:rPr lang="en-US" altLang="ja-JP" i="1" smtClean="0">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4</m:t>
                            </m:r>
                          </m:e>
                          <m:e>
                            <m:r>
                              <a:rPr lang="en-US" altLang="ja-JP" i="0">
                                <a:latin typeface="Cambria Math"/>
                              </a:rPr>
                              <m:t>1</m:t>
                            </m:r>
                          </m:e>
                        </m:eqArr>
                      </m:e>
                    </m:d>
                  </m:oMath>
                </a14:m>
                <a:endParaRPr lang="en-US" altLang="ja-JP" i="0"/>
              </a:p>
              <a:p>
                <a:pPr/>
                <a14:m>
                  <m:oMathPara xmlns:m="http://schemas.openxmlformats.org/officeDocument/2006/math">
                    <m:oMathParaPr>
                      <m:jc m:val="centerGroup"/>
                    </m:oMathParaPr>
                    <m:oMath xmlns:m="http://schemas.openxmlformats.org/officeDocument/2006/math">
                      <m:r>
                        <a:rPr lang="en-US" altLang="ja-JP" i="0">
                          <a:latin typeface="Cambria Math"/>
                        </a:rPr>
                        <m:t>=123552( ≅4.8%) </m:t>
                      </m:r>
                    </m:oMath>
                  </m:oMathPara>
                </a14:m>
                <a:endParaRPr lang="ja-JP" altLang="en-US" i="0"/>
              </a:p>
              <a:p>
                <a:endParaRPr lang="ja-JP" altLang="en-US"/>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932039" y="2132857"/>
                <a:ext cx="3958045" cy="1161536"/>
              </a:xfrm>
              <a:prstGeom prst="rect">
                <a:avLst/>
              </a:prstGeom>
              <a:blipFill>
                <a:blip r:embed="rId4"/>
                <a:stretch>
                  <a:fillRect/>
                </a:stretch>
              </a:blipFill>
            </p:spPr>
            <p:txBody>
              <a:bodyPr/>
              <a:lstStyle/>
              <a:p>
                <a:r>
                  <a:rPr lang="en-US">
                    <a:noFill/>
                  </a:rPr>
                  <a:t> </a:t>
                </a:r>
              </a:p>
            </p:txBody>
          </p:sp>
        </mc:Fallback>
      </mc:AlternateContent>
      <p:cxnSp>
        <p:nvCxnSpPr>
          <p:cNvPr id="15" name="直線コネクタ 14"/>
          <p:cNvCxnSpPr/>
          <p:nvPr/>
        </p:nvCxnSpPr>
        <p:spPr>
          <a:xfrm>
            <a:off x="4943337" y="3193842"/>
            <a:ext cx="3946748"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4932038" y="4221088"/>
                <a:ext cx="3958045" cy="1107226"/>
              </a:xfrm>
              <a:prstGeom prst="rect">
                <a:avLst/>
              </a:prstGeom>
              <a:noFill/>
            </p:spPr>
            <p:txBody>
              <a:bodyPr wrap="square" rtlCol="0">
                <a:spAutoFit/>
              </a:bodyPr>
              <a:lstStyle>
                <a:defPPr>
                  <a:defRPr lang="ja-JP"/>
                </a:defPPr>
                <a:lvl1pPr algn="ctr">
                  <a:defRPr b="0" i="1">
                    <a:latin typeface="Cambria Math"/>
                  </a:defRPr>
                </a:lvl1pPr>
              </a:lstStyle>
              <a:p>
                <a:r>
                  <a:rPr lang="en-US" altLang="ja-JP" i="0"/>
                  <a:t>F</a:t>
                </a:r>
                <a14:m>
                  <m:oMath xmlns:m="http://schemas.openxmlformats.org/officeDocument/2006/math">
                    <m:r>
                      <m:rPr>
                        <m:sty m:val="p"/>
                      </m:rPr>
                      <a:rPr lang="en-US" altLang="ja-JP" i="0">
                        <a:latin typeface="Cambria Math"/>
                      </a:rPr>
                      <m:t>ullhouse</m:t>
                    </m:r>
                    <m:r>
                      <a:rPr lang="en-US" altLang="ja-JP" i="0">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13</m:t>
                            </m:r>
                          </m:e>
                          <m:e>
                            <m:r>
                              <a:rPr lang="en-US" altLang="ja-JP" i="0">
                                <a:latin typeface="Cambria Math"/>
                              </a:rPr>
                              <m:t>2</m:t>
                            </m:r>
                          </m:e>
                        </m:eqArr>
                      </m:e>
                    </m:d>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2</m:t>
                    </m:r>
                    <m:r>
                      <a:rPr lang="en-US" altLang="ja-JP" i="1" smtClean="0">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4</m:t>
                            </m:r>
                          </m:e>
                          <m:e>
                            <m:r>
                              <a:rPr lang="en-US" altLang="ja-JP" i="0">
                                <a:latin typeface="Cambria Math"/>
                              </a:rPr>
                              <m:t>3</m:t>
                            </m:r>
                          </m:e>
                        </m:eqArr>
                      </m:e>
                    </m:d>
                    <m:r>
                      <a:rPr lang="en-US" altLang="ja-JP" i="1" smtClean="0">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4</m:t>
                            </m:r>
                          </m:e>
                          <m:e>
                            <m:r>
                              <a:rPr lang="en-US" altLang="ja-JP" i="0">
                                <a:latin typeface="Cambria Math"/>
                              </a:rPr>
                              <m:t>2</m:t>
                            </m:r>
                          </m:e>
                        </m:eqArr>
                      </m:e>
                    </m:d>
                  </m:oMath>
                </a14:m>
                <a:endParaRPr lang="en-US" altLang="ja-JP" i="0"/>
              </a:p>
              <a:p>
                <a:pPr/>
                <a14:m>
                  <m:oMathPara xmlns:m="http://schemas.openxmlformats.org/officeDocument/2006/math">
                    <m:oMathParaPr>
                      <m:jc m:val="centerGroup"/>
                    </m:oMathParaPr>
                    <m:oMath xmlns:m="http://schemas.openxmlformats.org/officeDocument/2006/math">
                      <m:r>
                        <a:rPr lang="en-US" altLang="ja-JP" i="0">
                          <a:latin typeface="Cambria Math"/>
                        </a:rPr>
                        <m:t>=3744( ≅0.14%) </m:t>
                      </m:r>
                    </m:oMath>
                  </m:oMathPara>
                </a14:m>
                <a:endParaRPr lang="ja-JP" altLang="en-US" i="0"/>
              </a:p>
              <a:p>
                <a:endParaRPr lang="ja-JP" altLang="en-US"/>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932038" y="4221088"/>
                <a:ext cx="3958045" cy="11072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932041" y="3203568"/>
                <a:ext cx="3888432" cy="1161536"/>
              </a:xfrm>
              <a:prstGeom prst="rect">
                <a:avLst/>
              </a:prstGeom>
              <a:noFill/>
            </p:spPr>
            <p:txBody>
              <a:bodyPr wrap="square" rtlCol="0">
                <a:spAutoFit/>
              </a:bodyPr>
              <a:lstStyle>
                <a:defPPr>
                  <a:defRPr lang="ja-JP"/>
                </a:defPPr>
                <a:lvl1pPr algn="ctr">
                  <a:defRPr b="0" i="1">
                    <a:latin typeface="Cambria Math"/>
                  </a:defRPr>
                </a:lvl1pPr>
              </a:lstStyle>
              <a:p>
                <a:r>
                  <a:rPr lang="en-US" altLang="ja-JP" i="0"/>
                  <a:t>Th</a:t>
                </a:r>
                <a14:m>
                  <m:oMath xmlns:m="http://schemas.openxmlformats.org/officeDocument/2006/math">
                    <m:r>
                      <m:rPr>
                        <m:sty m:val="p"/>
                      </m:rPr>
                      <a:rPr lang="en-US" altLang="ja-JP" i="0">
                        <a:latin typeface="Cambria Math"/>
                      </a:rPr>
                      <m:t>ree</m:t>
                    </m:r>
                    <m:r>
                      <a:rPr lang="en-US" altLang="ja-JP" i="0">
                        <a:latin typeface="Cambria Math"/>
                      </a:rPr>
                      <m:t> </m:t>
                    </m:r>
                    <m:r>
                      <m:rPr>
                        <m:sty m:val="p"/>
                      </m:rPr>
                      <a:rPr lang="en-US" altLang="ja-JP" i="0">
                        <a:latin typeface="Cambria Math"/>
                      </a:rPr>
                      <m:t>cards</m:t>
                    </m:r>
                    <m:r>
                      <a:rPr lang="en-US" altLang="ja-JP" i="0">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13</m:t>
                            </m:r>
                          </m:e>
                          <m:e>
                            <m:r>
                              <a:rPr lang="en-US" altLang="ja-JP" i="0">
                                <a:latin typeface="Cambria Math"/>
                              </a:rPr>
                              <m:t>3</m:t>
                            </m:r>
                          </m:e>
                        </m:eqArr>
                      </m:e>
                    </m:d>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3×</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4</m:t>
                            </m:r>
                          </m:e>
                          <m:e>
                            <m:r>
                              <a:rPr lang="en-US" altLang="ja-JP" i="0">
                                <a:latin typeface="Cambria Math"/>
                              </a:rPr>
                              <m:t>3</m:t>
                            </m:r>
                          </m:e>
                        </m:eqArr>
                      </m:e>
                    </m:d>
                    <m:sSup>
                      <m:sSupPr>
                        <m:ctrlPr>
                          <a:rPr lang="en-US" altLang="ja-JP" i="1">
                            <a:latin typeface="Cambria Math" panose="02040503050406030204" pitchFamily="18" charset="0"/>
                          </a:rPr>
                        </m:ctrlPr>
                      </m:sSupPr>
                      <m:e>
                        <m:r>
                          <a:rPr lang="en-US" altLang="ja-JP" i="1" smtClean="0">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4</m:t>
                                </m:r>
                              </m:e>
                              <m:e>
                                <m:r>
                                  <a:rPr lang="en-US" altLang="ja-JP" i="0">
                                    <a:latin typeface="Cambria Math"/>
                                  </a:rPr>
                                  <m:t>1</m:t>
                                </m:r>
                              </m:e>
                            </m:eqArr>
                          </m:e>
                        </m:d>
                      </m:e>
                      <m:sup>
                        <m:r>
                          <a:rPr lang="en-US" altLang="ja-JP" i="0">
                            <a:latin typeface="Cambria Math"/>
                          </a:rPr>
                          <m:t>2</m:t>
                        </m:r>
                      </m:sup>
                    </m:sSup>
                  </m:oMath>
                </a14:m>
                <a:endParaRPr lang="en-US" altLang="ja-JP" i="0"/>
              </a:p>
              <a:p>
                <a:pPr/>
                <a14:m>
                  <m:oMathPara xmlns:m="http://schemas.openxmlformats.org/officeDocument/2006/math">
                    <m:oMathParaPr>
                      <m:jc m:val="centerGroup"/>
                    </m:oMathParaPr>
                    <m:oMath xmlns:m="http://schemas.openxmlformats.org/officeDocument/2006/math">
                      <m:r>
                        <a:rPr lang="en-US" altLang="ja-JP" i="0">
                          <a:latin typeface="Cambria Math"/>
                        </a:rPr>
                        <m:t>=54912( ≅2.1%) </m:t>
                      </m:r>
                    </m:oMath>
                  </m:oMathPara>
                </a14:m>
                <a:endParaRPr lang="ja-JP" altLang="en-US" i="0"/>
              </a:p>
              <a:p>
                <a:endParaRPr lang="ja-JP" altLang="en-US" i="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932041" y="3203568"/>
                <a:ext cx="3888432" cy="1161536"/>
              </a:xfrm>
              <a:prstGeom prst="rect">
                <a:avLst/>
              </a:prstGeom>
              <a:blipFill>
                <a:blip r:embed="rId6"/>
                <a:stretch>
                  <a:fillRect/>
                </a:stretch>
              </a:blipFill>
            </p:spPr>
            <p:txBody>
              <a:bodyPr/>
              <a:lstStyle/>
              <a:p>
                <a:r>
                  <a:rPr lang="en-US">
                    <a:noFill/>
                  </a:rPr>
                  <a:t> </a:t>
                </a:r>
              </a:p>
            </p:txBody>
          </p:sp>
        </mc:Fallback>
      </mc:AlternateContent>
      <p:cxnSp>
        <p:nvCxnSpPr>
          <p:cNvPr id="18" name="直線コネクタ 17"/>
          <p:cNvCxnSpPr/>
          <p:nvPr/>
        </p:nvCxnSpPr>
        <p:spPr>
          <a:xfrm>
            <a:off x="4932040" y="4221088"/>
            <a:ext cx="3958045"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932040" y="5229200"/>
            <a:ext cx="3960440"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p:cNvSpPr txBox="1"/>
              <p:nvPr/>
            </p:nvSpPr>
            <p:spPr>
              <a:xfrm>
                <a:off x="4943336" y="5233890"/>
                <a:ext cx="3949143" cy="829458"/>
              </a:xfrm>
              <a:prstGeom prst="rect">
                <a:avLst/>
              </a:prstGeom>
              <a:noFill/>
            </p:spPr>
            <p:txBody>
              <a:bodyPr wrap="square" rtlCol="0">
                <a:spAutoFit/>
              </a:bodyPr>
              <a:lstStyle>
                <a:defPPr>
                  <a:defRPr lang="ja-JP"/>
                </a:defPPr>
                <a:lvl1pPr algn="ctr">
                  <a:defRPr b="0" i="1">
                    <a:latin typeface="Cambria Math"/>
                  </a:defRPr>
                </a:lvl1pPr>
              </a:lstStyle>
              <a:p>
                <a:r>
                  <a:rPr lang="en-US" altLang="ja-JP" i="0"/>
                  <a:t>F</a:t>
                </a:r>
                <a14:m>
                  <m:oMath xmlns:m="http://schemas.openxmlformats.org/officeDocument/2006/math">
                    <m:r>
                      <m:rPr>
                        <m:sty m:val="p"/>
                      </m:rPr>
                      <a:rPr lang="en-US" altLang="ja-JP" i="0">
                        <a:latin typeface="Cambria Math"/>
                      </a:rPr>
                      <m:t>our</m:t>
                    </m:r>
                    <m:r>
                      <a:rPr lang="en-US" altLang="ja-JP" i="0">
                        <a:latin typeface="Cambria Math"/>
                      </a:rPr>
                      <m:t> </m:t>
                    </m:r>
                    <m:r>
                      <m:rPr>
                        <m:sty m:val="p"/>
                      </m:rPr>
                      <a:rPr lang="en-US" altLang="ja-JP" i="0">
                        <a:latin typeface="Cambria Math"/>
                      </a:rPr>
                      <m:t>cards</m:t>
                    </m:r>
                    <m:r>
                      <a:rPr lang="en-US" altLang="ja-JP" i="0">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13</m:t>
                            </m:r>
                          </m:e>
                          <m:e>
                            <m:r>
                              <a:rPr lang="en-US" altLang="ja-JP" i="0">
                                <a:latin typeface="Cambria Math"/>
                              </a:rPr>
                              <m:t>2</m:t>
                            </m:r>
                          </m:e>
                        </m:eqArr>
                      </m:e>
                    </m:d>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2×</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4</m:t>
                            </m:r>
                          </m:e>
                          <m:e>
                            <m:r>
                              <a:rPr lang="en-US" altLang="ja-JP" i="0">
                                <a:latin typeface="Cambria Math"/>
                              </a:rPr>
                              <m:t>4</m:t>
                            </m:r>
                          </m:e>
                        </m:eqArr>
                      </m:e>
                    </m:d>
                    <m:r>
                      <a:rPr lang="en-US" altLang="ja-JP" i="1" smtClean="0">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0">
                                <a:latin typeface="Cambria Math"/>
                              </a:rPr>
                              <m:t>4</m:t>
                            </m:r>
                          </m:e>
                          <m:e>
                            <m:r>
                              <a:rPr lang="en-US" altLang="ja-JP" i="0">
                                <a:latin typeface="Cambria Math"/>
                              </a:rPr>
                              <m:t>1</m:t>
                            </m:r>
                          </m:e>
                        </m:eqArr>
                      </m:e>
                    </m:d>
                  </m:oMath>
                </a14:m>
                <a:endParaRPr lang="en-US" altLang="ja-JP" i="0"/>
              </a:p>
              <a:p>
                <a:r>
                  <a:rPr lang="en-US" altLang="ja-JP" i="0"/>
                  <a:t>                     </a:t>
                </a:r>
                <a14:m>
                  <m:oMath xmlns:m="http://schemas.openxmlformats.org/officeDocument/2006/math">
                    <m:r>
                      <a:rPr lang="en-US" altLang="ja-JP" i="0">
                        <a:latin typeface="Cambria Math"/>
                      </a:rPr>
                      <m:t>=</m:t>
                    </m:r>
                  </m:oMath>
                </a14:m>
                <a:r>
                  <a:rPr lang="en-US" altLang="ja-JP" i="0"/>
                  <a:t>624 </a:t>
                </a:r>
                <a14:m>
                  <m:oMath xmlns:m="http://schemas.openxmlformats.org/officeDocument/2006/math">
                    <m:r>
                      <a:rPr lang="en-US" altLang="ja-JP" i="0">
                        <a:latin typeface="Cambria Math"/>
                      </a:rPr>
                      <m:t>( ≅0.0024%)</m:t>
                    </m:r>
                  </m:oMath>
                </a14:m>
                <a:endParaRPr lang="ja-JP" altLang="en-US" i="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943336" y="5233890"/>
                <a:ext cx="3949143" cy="829458"/>
              </a:xfrm>
              <a:prstGeom prst="rect">
                <a:avLst/>
              </a:prstGeom>
              <a:blipFill>
                <a:blip r:embed="rId7"/>
                <a:stretch>
                  <a:fillRect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4943337" y="119279"/>
                <a:ext cx="3949143" cy="9800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000" b="0" i="0" smtClean="0">
                          <a:latin typeface="Cambria Math"/>
                        </a:rPr>
                        <m:t>ペアが</m:t>
                      </m:r>
                      <m:r>
                        <a:rPr lang="ja-JP" altLang="en-US" sz="2000" b="0" i="0">
                          <a:latin typeface="Cambria Math"/>
                        </a:rPr>
                        <m:t>ある</m:t>
                      </m:r>
                      <m:r>
                        <a:rPr lang="ja-JP" altLang="en-US" sz="2000" b="0" i="0" smtClean="0">
                          <a:latin typeface="Cambria Math"/>
                        </a:rPr>
                        <m:t>：</m:t>
                      </m:r>
                      <m:d>
                        <m:dPr>
                          <m:ctrlPr>
                            <a:rPr lang="en-US" altLang="ja-JP" sz="2000" i="1" smtClean="0">
                              <a:latin typeface="Cambria Math" panose="02040503050406030204" pitchFamily="18" charset="0"/>
                            </a:rPr>
                          </m:ctrlPr>
                        </m:dPr>
                        <m:e>
                          <m:eqArr>
                            <m:eqArrPr>
                              <m:ctrlPr>
                                <a:rPr lang="en-US" altLang="ja-JP" sz="2000" i="1" smtClean="0">
                                  <a:latin typeface="Cambria Math" panose="02040503050406030204" pitchFamily="18" charset="0"/>
                                </a:rPr>
                              </m:ctrlPr>
                            </m:eqArrPr>
                            <m:e>
                              <m:r>
                                <a:rPr lang="en-US" altLang="ja-JP" sz="2000" b="0" i="0" smtClean="0">
                                  <a:latin typeface="Cambria Math"/>
                                </a:rPr>
                                <m:t>52</m:t>
                              </m:r>
                            </m:e>
                            <m:e>
                              <m:r>
                                <a:rPr lang="en-US" altLang="ja-JP" sz="2000" b="0" i="0" smtClean="0">
                                  <a:latin typeface="Cambria Math"/>
                                </a:rPr>
                                <m:t>5</m:t>
                              </m:r>
                            </m:e>
                          </m:eqArr>
                        </m:e>
                      </m:d>
                      <m:r>
                        <a:rPr lang="en-US" altLang="ja-JP" sz="2000" b="0" i="0" smtClean="0">
                          <a:latin typeface="Cambria Math"/>
                        </a:rPr>
                        <m:t>−</m:t>
                      </m:r>
                      <m:d>
                        <m:dPr>
                          <m:ctrlPr>
                            <a:rPr lang="en-US" altLang="ja-JP" sz="2000" i="1" smtClean="0">
                              <a:latin typeface="Cambria Math" panose="02040503050406030204" pitchFamily="18" charset="0"/>
                            </a:rPr>
                          </m:ctrlPr>
                        </m:dPr>
                        <m:e>
                          <m:eqArr>
                            <m:eqArrPr>
                              <m:ctrlPr>
                                <a:rPr lang="en-US" altLang="ja-JP" sz="2000" i="1" smtClean="0">
                                  <a:latin typeface="Cambria Math" panose="02040503050406030204" pitchFamily="18" charset="0"/>
                                </a:rPr>
                              </m:ctrlPr>
                            </m:eqArrPr>
                            <m:e>
                              <m:r>
                                <a:rPr lang="en-US" altLang="ja-JP" sz="2000" b="0" i="0" smtClean="0">
                                  <a:latin typeface="Cambria Math"/>
                                </a:rPr>
                                <m:t>13</m:t>
                              </m:r>
                            </m:e>
                            <m:e>
                              <m:r>
                                <a:rPr lang="en-US" altLang="ja-JP" sz="2000" b="0" i="0" smtClean="0">
                                  <a:latin typeface="Cambria Math"/>
                                </a:rPr>
                                <m:t>5</m:t>
                              </m:r>
                            </m:e>
                          </m:eqArr>
                        </m:e>
                      </m:d>
                      <m:r>
                        <a:rPr lang="en-US" altLang="ja-JP" sz="2000" b="0" i="0" smtClean="0">
                          <a:latin typeface="Cambria Math"/>
                          <a:ea typeface="Cambria Math"/>
                        </a:rPr>
                        <m:t>×</m:t>
                      </m:r>
                      <m:sSup>
                        <m:sSupPr>
                          <m:ctrlPr>
                            <a:rPr lang="en-US" altLang="ja-JP" sz="2000" i="1">
                              <a:latin typeface="Cambria Math" panose="02040503050406030204" pitchFamily="18" charset="0"/>
                              <a:ea typeface="Cambria Math"/>
                            </a:rPr>
                          </m:ctrlPr>
                        </m:sSupPr>
                        <m:e>
                          <m:d>
                            <m:dPr>
                              <m:ctrlPr>
                                <a:rPr lang="en-US" altLang="ja-JP" sz="2000" i="1">
                                  <a:latin typeface="Cambria Math" panose="02040503050406030204" pitchFamily="18" charset="0"/>
                                  <a:ea typeface="Cambria Math"/>
                                </a:rPr>
                              </m:ctrlPr>
                            </m:dPr>
                            <m:e>
                              <m:eqArr>
                                <m:eqArrPr>
                                  <m:ctrlPr>
                                    <a:rPr lang="en-US" altLang="ja-JP" sz="2000" i="1">
                                      <a:latin typeface="Cambria Math" panose="02040503050406030204" pitchFamily="18" charset="0"/>
                                      <a:ea typeface="Cambria Math"/>
                                    </a:rPr>
                                  </m:ctrlPr>
                                </m:eqArrPr>
                                <m:e>
                                  <m:r>
                                    <a:rPr lang="en-US" altLang="ja-JP" sz="2000" i="1">
                                      <a:latin typeface="Cambria Math" panose="02040503050406030204" pitchFamily="18" charset="0"/>
                                      <a:ea typeface="Cambria Math"/>
                                    </a:rPr>
                                    <m:t>4</m:t>
                                  </m:r>
                                </m:e>
                                <m:e>
                                  <m:r>
                                    <a:rPr lang="en-US" altLang="ja-JP" sz="2000" i="1">
                                      <a:latin typeface="Cambria Math" panose="02040503050406030204" pitchFamily="18" charset="0"/>
                                      <a:ea typeface="Cambria Math"/>
                                    </a:rPr>
                                    <m:t>1</m:t>
                                  </m:r>
                                </m:e>
                              </m:eqArr>
                            </m:e>
                          </m:d>
                        </m:e>
                        <m:sup>
                          <m:r>
                            <a:rPr lang="en-US" altLang="ja-JP" sz="2000" i="1">
                              <a:latin typeface="Cambria Math" panose="02040503050406030204" pitchFamily="18" charset="0"/>
                              <a:ea typeface="Cambria Math"/>
                            </a:rPr>
                            <m:t>5</m:t>
                          </m:r>
                        </m:sup>
                      </m:sSup>
                      <m:r>
                        <a:rPr lang="en-US" altLang="ja-JP" sz="2000" b="0" i="0" smtClean="0">
                          <a:latin typeface="Cambria Math"/>
                          <a:ea typeface="Cambria Math"/>
                        </a:rPr>
                        <m:t>=1281072</m:t>
                      </m:r>
                    </m:oMath>
                  </m:oMathPara>
                </a14:m>
                <a:endParaRPr kumimoji="1" lang="ja-JP" altLang="en-US" sz="240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943337" y="119279"/>
                <a:ext cx="3949143" cy="980076"/>
              </a:xfrm>
              <a:prstGeom prst="rect">
                <a:avLst/>
              </a:prstGeom>
              <a:blipFill>
                <a:blip r:embed="rId8"/>
                <a:stretch>
                  <a:fillRect/>
                </a:stretch>
              </a:blipFill>
            </p:spPr>
            <p:txBody>
              <a:bodyPr/>
              <a:lstStyle/>
              <a:p>
                <a:r>
                  <a:rPr lang="en-US">
                    <a:noFill/>
                  </a:rPr>
                  <a:t> </a:t>
                </a:r>
              </a:p>
            </p:txBody>
          </p:sp>
        </mc:Fallback>
      </mc:AlternateContent>
      <p:sp>
        <p:nvSpPr>
          <p:cNvPr id="22" name="円/楕円 21"/>
          <p:cNvSpPr/>
          <p:nvPr/>
        </p:nvSpPr>
        <p:spPr>
          <a:xfrm>
            <a:off x="2123728" y="2132856"/>
            <a:ext cx="2016224" cy="15481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chemeClr val="tx1"/>
              </a:solidFill>
            </a:endParaRPr>
          </a:p>
        </p:txBody>
      </p:sp>
      <p:sp>
        <p:nvSpPr>
          <p:cNvPr id="23" name="円/楕円 22"/>
          <p:cNvSpPr/>
          <p:nvPr/>
        </p:nvSpPr>
        <p:spPr>
          <a:xfrm>
            <a:off x="1866358" y="3039240"/>
            <a:ext cx="2129578" cy="18362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chemeClr val="tx1"/>
              </a:solidFill>
            </a:endParaRPr>
          </a:p>
        </p:txBody>
      </p:sp>
      <p:sp>
        <p:nvSpPr>
          <p:cNvPr id="24" name="円/楕円 23"/>
          <p:cNvSpPr/>
          <p:nvPr/>
        </p:nvSpPr>
        <p:spPr>
          <a:xfrm>
            <a:off x="2719315" y="3212976"/>
            <a:ext cx="423664" cy="4044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chemeClr val="tx1"/>
              </a:solidFill>
            </a:endParaRPr>
          </a:p>
        </p:txBody>
      </p:sp>
      <p:cxnSp>
        <p:nvCxnSpPr>
          <p:cNvPr id="26" name="直線矢印コネクタ 25"/>
          <p:cNvCxnSpPr>
            <a:stCxn id="29" idx="2"/>
            <a:endCxn id="22" idx="0"/>
          </p:cNvCxnSpPr>
          <p:nvPr/>
        </p:nvCxnSpPr>
        <p:spPr>
          <a:xfrm>
            <a:off x="2840345" y="2125721"/>
            <a:ext cx="291495" cy="71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p:cNvSpPr txBox="1"/>
              <p:nvPr/>
            </p:nvSpPr>
            <p:spPr>
              <a:xfrm>
                <a:off x="971600" y="1209188"/>
                <a:ext cx="3737490" cy="916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𝑆𝑡𝑟𝑎𝑖𝑔h𝑡</m:t>
                      </m:r>
                      <m:r>
                        <a:rPr kumimoji="1" lang="en-US" altLang="ja-JP" b="0" i="1" smtClean="0">
                          <a:latin typeface="Cambria Math"/>
                        </a:rPr>
                        <m:t>:10×</m:t>
                      </m:r>
                      <m:sSup>
                        <m:sSupPr>
                          <m:ctrlPr>
                            <a:rPr lang="en-US" altLang="ja-JP" i="1">
                              <a:latin typeface="Cambria Math" panose="02040503050406030204" pitchFamily="18" charset="0"/>
                              <a:ea typeface="Cambria Math"/>
                            </a:rPr>
                          </m:ctrlPr>
                        </m:sSupPr>
                        <m:e>
                          <m:d>
                            <m:dPr>
                              <m:ctrlPr>
                                <a:rPr lang="en-US" altLang="ja-JP" i="1">
                                  <a:latin typeface="Cambria Math" panose="02040503050406030204" pitchFamily="18" charset="0"/>
                                  <a:ea typeface="Cambria Math"/>
                                </a:rPr>
                              </m:ctrlPr>
                            </m:dPr>
                            <m:e>
                              <m:eqArr>
                                <m:eqArrPr>
                                  <m:ctrlPr>
                                    <a:rPr lang="en-US" altLang="ja-JP" i="1">
                                      <a:latin typeface="Cambria Math" panose="02040503050406030204" pitchFamily="18" charset="0"/>
                                      <a:ea typeface="Cambria Math"/>
                                    </a:rPr>
                                  </m:ctrlPr>
                                </m:eqArrPr>
                                <m:e>
                                  <m:r>
                                    <a:rPr lang="en-US" altLang="ja-JP" i="1">
                                      <a:latin typeface="Cambria Math" panose="02040503050406030204" pitchFamily="18" charset="0"/>
                                      <a:ea typeface="Cambria Math"/>
                                    </a:rPr>
                                    <m:t>4</m:t>
                                  </m:r>
                                </m:e>
                                <m:e>
                                  <m:r>
                                    <a:rPr lang="en-US" altLang="ja-JP" i="1">
                                      <a:latin typeface="Cambria Math" panose="02040503050406030204" pitchFamily="18" charset="0"/>
                                      <a:ea typeface="Cambria Math"/>
                                    </a:rPr>
                                    <m:t>1</m:t>
                                  </m:r>
                                </m:e>
                              </m:eqArr>
                            </m:e>
                          </m:d>
                        </m:e>
                        <m:sup>
                          <m:r>
                            <a:rPr lang="en-US" altLang="ja-JP" i="1">
                              <a:latin typeface="Cambria Math" panose="02040503050406030204" pitchFamily="18" charset="0"/>
                              <a:ea typeface="Cambria Math"/>
                            </a:rPr>
                            <m:t>5</m:t>
                          </m:r>
                        </m:sup>
                      </m:sSup>
                      <m:r>
                        <a:rPr kumimoji="1" lang="en-US" altLang="ja-JP" b="0" i="1" smtClean="0">
                          <a:latin typeface="Cambria Math"/>
                          <a:ea typeface="Cambria Math"/>
                        </a:rPr>
                        <m:t>−4×10</m:t>
                      </m:r>
                    </m:oMath>
                  </m:oMathPara>
                </a14:m>
                <a:endParaRPr kumimoji="1" lang="en-US" altLang="ja-JP" b="0" i="1">
                  <a:latin typeface="Cambria Math"/>
                </a:endParaRPr>
              </a:p>
              <a:p>
                <a14:m>
                  <m:oMath xmlns:m="http://schemas.openxmlformats.org/officeDocument/2006/math">
                    <m:r>
                      <a:rPr kumimoji="1" lang="en-US" altLang="ja-JP" b="0" i="1" smtClean="0">
                        <a:latin typeface="Cambria Math"/>
                      </a:rPr>
                      <m:t>=10260(</m:t>
                    </m:r>
                  </m:oMath>
                </a14:m>
                <a:r>
                  <a:rPr kumimoji="1" lang="en-US" altLang="ja-JP"/>
                  <a:t>0.392%)</a:t>
                </a:r>
                <a:endParaRPr kumimoji="1" lang="ja-JP" altLang="en-US"/>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971600" y="1209188"/>
                <a:ext cx="3737490" cy="916533"/>
              </a:xfrm>
              <a:prstGeom prst="rect">
                <a:avLst/>
              </a:prstGeom>
              <a:blipFill>
                <a:blip r:embed="rId9"/>
                <a:stretch>
                  <a:fillRect b="-59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1062402" y="5369148"/>
                <a:ext cx="3737490" cy="8313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𝐹𝑙𝑢𝑠h</m:t>
                      </m:r>
                      <m:r>
                        <a:rPr kumimoji="1" lang="en-US" altLang="ja-JP" b="0" i="1" smtClean="0">
                          <a:latin typeface="Cambria Math"/>
                        </a:rPr>
                        <m:t>:</m:t>
                      </m:r>
                      <m:d>
                        <m:dPr>
                          <m:ctrlPr>
                            <a:rPr kumimoji="1" lang="en-US" altLang="ja-JP" b="0" i="1" smtClean="0">
                              <a:latin typeface="Cambria Math" panose="02040503050406030204" pitchFamily="18" charset="0"/>
                            </a:rPr>
                          </m:ctrlPr>
                        </m:dPr>
                        <m:e>
                          <m:eqArr>
                            <m:eqArrPr>
                              <m:ctrlPr>
                                <a:rPr kumimoji="1" lang="en-US" altLang="ja-JP" b="0" i="1" smtClean="0">
                                  <a:latin typeface="Cambria Math" panose="02040503050406030204" pitchFamily="18" charset="0"/>
                                </a:rPr>
                              </m:ctrlPr>
                            </m:eqArrPr>
                            <m:e>
                              <m:r>
                                <a:rPr kumimoji="1" lang="en-US" altLang="ja-JP" b="0" i="1" smtClean="0">
                                  <a:latin typeface="Cambria Math"/>
                                </a:rPr>
                                <m:t>13</m:t>
                              </m:r>
                            </m:e>
                            <m:e>
                              <m:r>
                                <a:rPr kumimoji="1" lang="en-US" altLang="ja-JP" b="0" i="1" smtClean="0">
                                  <a:latin typeface="Cambria Math"/>
                                </a:rPr>
                                <m:t>5</m:t>
                              </m:r>
                            </m:e>
                          </m:eqArr>
                        </m:e>
                      </m:d>
                      <m:r>
                        <a:rPr kumimoji="1" lang="en-US" altLang="ja-JP" b="0" i="1" smtClean="0">
                          <a:latin typeface="Cambria Math"/>
                          <a:ea typeface="Cambria Math"/>
                        </a:rPr>
                        <m:t>×4−</m:t>
                      </m:r>
                      <m:r>
                        <a:rPr lang="en-US" altLang="ja-JP" b="0" i="1" smtClean="0">
                          <a:latin typeface="Cambria Math" panose="02040503050406030204" pitchFamily="18" charset="0"/>
                          <a:ea typeface="Cambria Math"/>
                        </a:rPr>
                        <m:t>4</m:t>
                      </m:r>
                      <m:r>
                        <a:rPr lang="en-US" altLang="ja-JP" b="0" i="1" smtClean="0">
                          <a:latin typeface="Cambria Math" panose="02040503050406030204" pitchFamily="18" charset="0"/>
                          <a:ea typeface="Cambria Math" panose="02040503050406030204" pitchFamily="18" charset="0"/>
                        </a:rPr>
                        <m:t>×10</m:t>
                      </m:r>
                      <m:r>
                        <a:rPr kumimoji="1" lang="en-US" altLang="ja-JP" b="0" i="1" smtClean="0">
                          <a:latin typeface="Cambria Math"/>
                        </a:rPr>
                        <m:t>=5108(0.197%)</m:t>
                      </m:r>
                    </m:oMath>
                  </m:oMathPara>
                </a14:m>
                <a:endParaRPr kumimoji="1" lang="ja-JP" altLang="en-US"/>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1062402" y="5369148"/>
                <a:ext cx="3737490" cy="831318"/>
              </a:xfrm>
              <a:prstGeom prst="rect">
                <a:avLst/>
              </a:prstGeom>
              <a:blipFill>
                <a:blip r:embed="rId10"/>
                <a:stretch>
                  <a:fillRect b="-5147"/>
                </a:stretch>
              </a:blipFill>
            </p:spPr>
            <p:txBody>
              <a:bodyPr/>
              <a:lstStyle/>
              <a:p>
                <a:r>
                  <a:rPr lang="en-US">
                    <a:noFill/>
                  </a:rPr>
                  <a:t> </a:t>
                </a:r>
              </a:p>
            </p:txBody>
          </p:sp>
        </mc:Fallback>
      </mc:AlternateContent>
      <p:cxnSp>
        <p:nvCxnSpPr>
          <p:cNvPr id="32" name="直線矢印コネクタ 31"/>
          <p:cNvCxnSpPr>
            <a:stCxn id="30" idx="0"/>
            <a:endCxn id="23" idx="4"/>
          </p:cNvCxnSpPr>
          <p:nvPr/>
        </p:nvCxnSpPr>
        <p:spPr>
          <a:xfrm flipV="1">
            <a:off x="2931147" y="4875444"/>
            <a:ext cx="0" cy="4937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テキスト ボックス 35"/>
              <p:cNvSpPr txBox="1"/>
              <p:nvPr/>
            </p:nvSpPr>
            <p:spPr>
              <a:xfrm>
                <a:off x="208420" y="2228711"/>
                <a:ext cx="1807466" cy="9169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𝑆𝑡𝑟𝑎𝑖𝑔h𝑡</m:t>
                      </m:r>
                      <m:r>
                        <a:rPr kumimoji="1" lang="en-US" altLang="ja-JP" b="0" i="1" smtClean="0">
                          <a:latin typeface="Cambria Math"/>
                        </a:rPr>
                        <m:t> </m:t>
                      </m:r>
                      <m:r>
                        <a:rPr kumimoji="1" lang="en-US" altLang="ja-JP" b="0" i="1" smtClean="0">
                          <a:latin typeface="Cambria Math"/>
                        </a:rPr>
                        <m:t>𝑓𝑙𝑢𝑠h</m:t>
                      </m:r>
                      <m:r>
                        <a:rPr kumimoji="1" lang="en-US" altLang="ja-JP" b="0" i="1" smtClean="0">
                          <a:latin typeface="Cambria Math"/>
                        </a:rPr>
                        <m:t>:</m:t>
                      </m:r>
                    </m:oMath>
                  </m:oMathPara>
                </a14:m>
                <a:endParaRPr kumimoji="1" lang="en-US" altLang="ja-JP" b="0" i="1">
                  <a:latin typeface="Cambria Math"/>
                </a:endParaRPr>
              </a:p>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10</m:t>
                      </m:r>
                      <m:r>
                        <a:rPr kumimoji="1" lang="en-US" altLang="ja-JP" b="0" i="1" smtClean="0">
                          <a:latin typeface="Cambria Math"/>
                          <a:ea typeface="Cambria Math"/>
                        </a:rPr>
                        <m:t>×4−4</m:t>
                      </m:r>
                      <m:r>
                        <a:rPr kumimoji="1" lang="en-US" altLang="ja-JP" b="0" i="1" smtClean="0">
                          <a:latin typeface="Cambria Math"/>
                        </a:rPr>
                        <m:t>=36</m:t>
                      </m:r>
                      <m:r>
                        <a:rPr lang="ja-JP" altLang="en-US" i="1">
                          <a:latin typeface="Cambria Math"/>
                        </a:rPr>
                        <m:t>（</m:t>
                      </m:r>
                      <m:r>
                        <a:rPr lang="en-US" altLang="ja-JP" i="1">
                          <a:latin typeface="Cambria Math"/>
                        </a:rPr>
                        <m:t>0.00139%)</m:t>
                      </m:r>
                    </m:oMath>
                  </m:oMathPara>
                </a14:m>
                <a:endParaRPr kumimoji="1" lang="ja-JP" altLang="en-US"/>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08420" y="2228711"/>
                <a:ext cx="1807466" cy="916982"/>
              </a:xfrm>
              <a:prstGeom prst="rect">
                <a:avLst/>
              </a:prstGeom>
              <a:blipFill>
                <a:blip r:embed="rId11"/>
                <a:stretch>
                  <a:fillRect r="-6061" b="-4667"/>
                </a:stretch>
              </a:blipFill>
            </p:spPr>
            <p:txBody>
              <a:bodyPr/>
              <a:lstStyle/>
              <a:p>
                <a:r>
                  <a:rPr lang="en-US">
                    <a:noFill/>
                  </a:rPr>
                  <a:t> </a:t>
                </a:r>
              </a:p>
            </p:txBody>
          </p:sp>
        </mc:Fallback>
      </mc:AlternateContent>
      <p:cxnSp>
        <p:nvCxnSpPr>
          <p:cNvPr id="37" name="直線矢印コネクタ 36"/>
          <p:cNvCxnSpPr>
            <a:stCxn id="36" idx="3"/>
            <a:endCxn id="23" idx="0"/>
          </p:cNvCxnSpPr>
          <p:nvPr/>
        </p:nvCxnSpPr>
        <p:spPr>
          <a:xfrm>
            <a:off x="2015886" y="2687202"/>
            <a:ext cx="915261" cy="3520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p:cNvSpPr txBox="1"/>
              <p:nvPr/>
            </p:nvSpPr>
            <p:spPr>
              <a:xfrm>
                <a:off x="-11315" y="4722816"/>
                <a:ext cx="2135043" cy="64633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𝑅𝑜𝑦𝑎𝑙</m:t>
                      </m:r>
                      <m:r>
                        <a:rPr kumimoji="1" lang="en-US" altLang="ja-JP" b="0" i="1" smtClean="0">
                          <a:latin typeface="Cambria Math"/>
                        </a:rPr>
                        <m:t> </m:t>
                      </m:r>
                      <m:r>
                        <a:rPr kumimoji="1" lang="en-US" altLang="ja-JP" b="0" i="1" smtClean="0">
                          <a:latin typeface="Cambria Math"/>
                        </a:rPr>
                        <m:t>𝑠𝑡𝑟𝑎𝑖𝑔h𝑡</m:t>
                      </m:r>
                      <m:r>
                        <a:rPr kumimoji="1" lang="en-US" altLang="ja-JP" b="0" i="1" smtClean="0">
                          <a:latin typeface="Cambria Math"/>
                        </a:rPr>
                        <m:t> </m:t>
                      </m:r>
                      <m:r>
                        <a:rPr kumimoji="1" lang="en-US" altLang="ja-JP" b="0" i="1" smtClean="0">
                          <a:latin typeface="Cambria Math"/>
                        </a:rPr>
                        <m:t>𝑓𝑙𝑢𝑠h</m:t>
                      </m:r>
                      <m:r>
                        <a:rPr kumimoji="1" lang="en-US" altLang="ja-JP" b="0" i="1" smtClean="0">
                          <a:latin typeface="Cambria Math"/>
                        </a:rPr>
                        <m:t>:</m:t>
                      </m:r>
                    </m:oMath>
                  </m:oMathPara>
                </a14:m>
                <a:endParaRPr kumimoji="1" lang="en-US" altLang="ja-JP" b="0" i="1">
                  <a:latin typeface="Cambria Math"/>
                </a:endParaRPr>
              </a:p>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4(0.000154%)</m:t>
                      </m:r>
                    </m:oMath>
                  </m:oMathPara>
                </a14:m>
                <a:endParaRPr kumimoji="1" lang="en-US" altLang="ja-JP" b="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11315" y="4722816"/>
                <a:ext cx="2135043" cy="646331"/>
              </a:xfrm>
              <a:prstGeom prst="rect">
                <a:avLst/>
              </a:prstGeom>
              <a:blipFill>
                <a:blip r:embed="rId12"/>
                <a:stretch>
                  <a:fillRect l="-857" r="-10000" b="-6604"/>
                </a:stretch>
              </a:blipFill>
            </p:spPr>
            <p:txBody>
              <a:bodyPr/>
              <a:lstStyle/>
              <a:p>
                <a:r>
                  <a:rPr lang="en-US">
                    <a:noFill/>
                  </a:rPr>
                  <a:t> </a:t>
                </a:r>
              </a:p>
            </p:txBody>
          </p:sp>
        </mc:Fallback>
      </mc:AlternateContent>
      <p:cxnSp>
        <p:nvCxnSpPr>
          <p:cNvPr id="45" name="直線矢印コネクタ 44"/>
          <p:cNvCxnSpPr>
            <a:stCxn id="43" idx="0"/>
            <a:endCxn id="24" idx="2"/>
          </p:cNvCxnSpPr>
          <p:nvPr/>
        </p:nvCxnSpPr>
        <p:spPr>
          <a:xfrm flipV="1">
            <a:off x="1056207" y="3415190"/>
            <a:ext cx="1663108" cy="13076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テキスト ボックス 47"/>
              <p:cNvSpPr txBox="1"/>
              <p:nvPr/>
            </p:nvSpPr>
            <p:spPr>
              <a:xfrm>
                <a:off x="1887761" y="6205754"/>
                <a:ext cx="6284639" cy="663836"/>
              </a:xfrm>
              <a:prstGeom prst="rect">
                <a:avLst/>
              </a:prstGeom>
              <a:noFill/>
            </p:spPr>
            <p:txBody>
              <a:bodyPr wrap="square" rtlCol="0">
                <a:spAutoFit/>
              </a:bodyPr>
              <a:lstStyle/>
              <a:p>
                <a:r>
                  <a:rPr kumimoji="1" lang="ja-JP" altLang="en-US" sz="2000"/>
                  <a:t>役のない確率</a:t>
                </a:r>
                <a14:m>
                  <m:oMath xmlns:m="http://schemas.openxmlformats.org/officeDocument/2006/math">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1317888−10260−5108−36−4</m:t>
                        </m:r>
                      </m:num>
                      <m:den>
                        <m:d>
                          <m:dPr>
                            <m:ctrlPr>
                              <a:rPr kumimoji="1" lang="en-US" altLang="ja-JP" sz="2000" b="0" i="1" smtClean="0">
                                <a:latin typeface="Cambria Math" panose="02040503050406030204" pitchFamily="18" charset="0"/>
                              </a:rPr>
                            </m:ctrlPr>
                          </m:dPr>
                          <m:e>
                            <m:eqArr>
                              <m:eqArrPr>
                                <m:ctrlPr>
                                  <a:rPr kumimoji="1" lang="en-US" altLang="ja-JP" sz="2000" b="0" i="1" smtClean="0">
                                    <a:latin typeface="Cambria Math" panose="02040503050406030204" pitchFamily="18" charset="0"/>
                                  </a:rPr>
                                </m:ctrlPr>
                              </m:eqArrPr>
                              <m:e>
                                <m:r>
                                  <a:rPr kumimoji="1" lang="en-US" altLang="ja-JP" sz="2000" b="0" i="1" smtClean="0">
                                    <a:latin typeface="Cambria Math"/>
                                  </a:rPr>
                                  <m:t>52</m:t>
                                </m:r>
                              </m:e>
                              <m:e>
                                <m:r>
                                  <a:rPr kumimoji="1" lang="en-US" altLang="ja-JP" sz="2000" b="0" i="1" smtClean="0">
                                    <a:latin typeface="Cambria Math"/>
                                  </a:rPr>
                                  <m:t>5</m:t>
                                </m:r>
                              </m:e>
                            </m:eqArr>
                          </m:e>
                        </m:d>
                      </m:den>
                    </m:f>
                    <m:r>
                      <a:rPr kumimoji="1" lang="en-US" altLang="ja-JP" sz="2000" b="0" i="1" smtClean="0">
                        <a:latin typeface="Cambria Math"/>
                        <a:ea typeface="Cambria Math"/>
                      </a:rPr>
                      <m:t>≅</m:t>
                    </m:r>
                    <m:r>
                      <a:rPr kumimoji="1" lang="en-US" altLang="ja-JP" sz="2000" b="0" i="1" smtClean="0">
                        <a:latin typeface="Cambria Math"/>
                      </a:rPr>
                      <m:t>0.50</m:t>
                    </m:r>
                  </m:oMath>
                </a14:m>
                <a:r>
                  <a:rPr kumimoji="1" lang="en-US" altLang="ja-JP" sz="2000"/>
                  <a:t>12</a:t>
                </a:r>
                <a:endParaRPr kumimoji="1" lang="ja-JP" altLang="en-US" sz="200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1887761" y="6205754"/>
                <a:ext cx="6284639" cy="663836"/>
              </a:xfrm>
              <a:prstGeom prst="rect">
                <a:avLst/>
              </a:prstGeom>
              <a:blipFill>
                <a:blip r:embed="rId13"/>
                <a:stretch>
                  <a:fillRect l="-1067"/>
                </a:stretch>
              </a:blipFill>
            </p:spPr>
            <p:txBody>
              <a:bodyPr/>
              <a:lstStyle/>
              <a:p>
                <a:r>
                  <a:rPr lang="en-US">
                    <a:noFill/>
                  </a:rPr>
                  <a:t> </a:t>
                </a:r>
              </a:p>
            </p:txBody>
          </p:sp>
        </mc:Fallback>
      </mc:AlternateContent>
    </p:spTree>
    <p:extLst>
      <p:ext uri="{BB962C8B-B14F-4D97-AF65-F5344CB8AC3E}">
        <p14:creationId xmlns:p14="http://schemas.microsoft.com/office/powerpoint/2010/main" val="289703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ポーカー</a:t>
            </a:r>
            <a:br>
              <a:rPr kumimoji="1" lang="en-US" altLang="ja-JP"/>
            </a:br>
            <a:r>
              <a:rPr lang="ja-JP" altLang="en-US"/>
              <a:t>ロイヤル・ストレート・フラッシュ</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20000"/>
              </a:bodyPr>
              <a:lstStyle/>
              <a:p>
                <a:r>
                  <a:rPr kumimoji="1" lang="ja-JP" altLang="en-US"/>
                  <a:t>ロイヤル・ストレート・フラッシュは，</a:t>
                </a:r>
                <a:r>
                  <a:rPr lang="ja-JP" altLang="en-US"/>
                  <a:t>以下の</a:t>
                </a:r>
                <a:r>
                  <a:rPr lang="en-US" altLang="ja-JP"/>
                  <a:t>4</a:t>
                </a:r>
                <a:r>
                  <a:rPr lang="ja-JP" altLang="en-US"/>
                  <a:t>通りのみである．</a:t>
                </a:r>
                <a:endParaRPr kumimoji="1" lang="en-US" altLang="ja-JP"/>
              </a:p>
              <a:p>
                <a:pPr lvl="1"/>
                <a:r>
                  <a:rPr lang="ja-JP" altLang="en-US" sz="3500">
                    <a:solidFill>
                      <a:srgbClr val="FF0000"/>
                    </a:solidFill>
                  </a:rPr>
                  <a:t>♥</a:t>
                </a:r>
                <a:r>
                  <a:rPr lang="en-US" altLang="ja-JP" sz="3500">
                    <a:solidFill>
                      <a:srgbClr val="FF0000"/>
                    </a:solidFill>
                  </a:rPr>
                  <a:t>10, </a:t>
                </a:r>
                <a:r>
                  <a:rPr lang="ja-JP" altLang="en-US" sz="3500">
                    <a:solidFill>
                      <a:srgbClr val="FF0000"/>
                    </a:solidFill>
                  </a:rPr>
                  <a:t>♥</a:t>
                </a:r>
                <a:r>
                  <a:rPr lang="en-US" altLang="ja-JP" sz="3500">
                    <a:solidFill>
                      <a:srgbClr val="FF0000"/>
                    </a:solidFill>
                  </a:rPr>
                  <a:t>J, </a:t>
                </a:r>
                <a:r>
                  <a:rPr lang="ja-JP" altLang="en-US" sz="3500">
                    <a:solidFill>
                      <a:srgbClr val="FF0000"/>
                    </a:solidFill>
                  </a:rPr>
                  <a:t>♥</a:t>
                </a:r>
                <a:r>
                  <a:rPr lang="en-US" altLang="ja-JP" sz="3500">
                    <a:solidFill>
                      <a:srgbClr val="FF0000"/>
                    </a:solidFill>
                  </a:rPr>
                  <a:t>Q, </a:t>
                </a:r>
                <a:r>
                  <a:rPr lang="ja-JP" altLang="en-US" sz="3500">
                    <a:solidFill>
                      <a:srgbClr val="FF0000"/>
                    </a:solidFill>
                  </a:rPr>
                  <a:t>♥</a:t>
                </a:r>
                <a:r>
                  <a:rPr lang="en-US" altLang="ja-JP" sz="3500">
                    <a:solidFill>
                      <a:srgbClr val="FF0000"/>
                    </a:solidFill>
                  </a:rPr>
                  <a:t>K, </a:t>
                </a:r>
                <a:r>
                  <a:rPr lang="ja-JP" altLang="en-US" sz="3500">
                    <a:solidFill>
                      <a:srgbClr val="FF0000"/>
                    </a:solidFill>
                  </a:rPr>
                  <a:t>♥</a:t>
                </a:r>
                <a:r>
                  <a:rPr lang="en-US" altLang="ja-JP" sz="3500">
                    <a:solidFill>
                      <a:srgbClr val="FF0000"/>
                    </a:solidFill>
                  </a:rPr>
                  <a:t>A</a:t>
                </a:r>
              </a:p>
              <a:p>
                <a:pPr lvl="1"/>
                <a:r>
                  <a:rPr kumimoji="1" lang="ja-JP" altLang="en-US" sz="3500"/>
                  <a:t>♠</a:t>
                </a:r>
                <a:r>
                  <a:rPr kumimoji="1" lang="en-US" altLang="ja-JP" sz="3500"/>
                  <a:t>10, </a:t>
                </a:r>
                <a:r>
                  <a:rPr lang="ja-JP" altLang="en-US" sz="3500"/>
                  <a:t>♠</a:t>
                </a:r>
                <a:r>
                  <a:rPr lang="en-US" altLang="ja-JP" sz="3500"/>
                  <a:t>J, </a:t>
                </a:r>
                <a:r>
                  <a:rPr lang="ja-JP" altLang="en-US" sz="3500"/>
                  <a:t>♠</a:t>
                </a:r>
                <a:r>
                  <a:rPr lang="en-US" altLang="ja-JP" sz="3500"/>
                  <a:t>Q, </a:t>
                </a:r>
                <a:r>
                  <a:rPr lang="ja-JP" altLang="en-US" sz="3500"/>
                  <a:t>♠</a:t>
                </a:r>
                <a:r>
                  <a:rPr lang="en-US" altLang="ja-JP" sz="3500"/>
                  <a:t>K, </a:t>
                </a:r>
                <a:r>
                  <a:rPr lang="ja-JP" altLang="en-US" sz="3500"/>
                  <a:t>♠</a:t>
                </a:r>
                <a:r>
                  <a:rPr lang="en-US" altLang="ja-JP" sz="3500"/>
                  <a:t>A</a:t>
                </a:r>
              </a:p>
              <a:p>
                <a:pPr lvl="1"/>
                <a:r>
                  <a:rPr lang="ja-JP" altLang="en-US" sz="3500">
                    <a:solidFill>
                      <a:srgbClr val="FF0000"/>
                    </a:solidFill>
                  </a:rPr>
                  <a:t>♦</a:t>
                </a:r>
                <a:r>
                  <a:rPr lang="en-US" altLang="ja-JP" sz="3500">
                    <a:solidFill>
                      <a:srgbClr val="FF0000"/>
                    </a:solidFill>
                  </a:rPr>
                  <a:t>10, </a:t>
                </a:r>
                <a:r>
                  <a:rPr lang="ja-JP" altLang="en-US" sz="3500">
                    <a:solidFill>
                      <a:srgbClr val="FF0000"/>
                    </a:solidFill>
                  </a:rPr>
                  <a:t>♦</a:t>
                </a:r>
                <a:r>
                  <a:rPr lang="en-US" altLang="ja-JP" sz="3500">
                    <a:solidFill>
                      <a:srgbClr val="FF0000"/>
                    </a:solidFill>
                  </a:rPr>
                  <a:t>J, </a:t>
                </a:r>
                <a:r>
                  <a:rPr lang="ja-JP" altLang="en-US" sz="3500">
                    <a:solidFill>
                      <a:srgbClr val="FF0000"/>
                    </a:solidFill>
                  </a:rPr>
                  <a:t>♦</a:t>
                </a:r>
                <a:r>
                  <a:rPr lang="en-US" altLang="ja-JP" sz="3500">
                    <a:solidFill>
                      <a:srgbClr val="FF0000"/>
                    </a:solidFill>
                  </a:rPr>
                  <a:t>Q, </a:t>
                </a:r>
                <a:r>
                  <a:rPr lang="ja-JP" altLang="en-US" sz="3500">
                    <a:solidFill>
                      <a:srgbClr val="FF0000"/>
                    </a:solidFill>
                  </a:rPr>
                  <a:t>♦</a:t>
                </a:r>
                <a:r>
                  <a:rPr lang="en-US" altLang="ja-JP" sz="3500">
                    <a:solidFill>
                      <a:srgbClr val="FF0000"/>
                    </a:solidFill>
                  </a:rPr>
                  <a:t>K, </a:t>
                </a:r>
                <a:r>
                  <a:rPr lang="ja-JP" altLang="en-US" sz="3500">
                    <a:solidFill>
                      <a:srgbClr val="FF0000"/>
                    </a:solidFill>
                  </a:rPr>
                  <a:t>♦</a:t>
                </a:r>
                <a:r>
                  <a:rPr lang="en-US" altLang="ja-JP" sz="3500">
                    <a:solidFill>
                      <a:srgbClr val="FF0000"/>
                    </a:solidFill>
                  </a:rPr>
                  <a:t>A</a:t>
                </a:r>
              </a:p>
              <a:p>
                <a:pPr lvl="1"/>
                <a:r>
                  <a:rPr lang="ja-JP" altLang="en-US" sz="3500"/>
                  <a:t>♣</a:t>
                </a:r>
                <a:r>
                  <a:rPr lang="en-US" altLang="ja-JP" sz="3500"/>
                  <a:t>10, </a:t>
                </a:r>
                <a:r>
                  <a:rPr lang="ja-JP" altLang="en-US" sz="3500"/>
                  <a:t>♣</a:t>
                </a:r>
                <a:r>
                  <a:rPr lang="en-US" altLang="ja-JP" sz="3500"/>
                  <a:t>J, </a:t>
                </a:r>
                <a:r>
                  <a:rPr lang="ja-JP" altLang="en-US" sz="3500"/>
                  <a:t>♣</a:t>
                </a:r>
                <a:r>
                  <a:rPr lang="en-US" altLang="ja-JP" sz="3500"/>
                  <a:t>Q, </a:t>
                </a:r>
                <a:r>
                  <a:rPr lang="ja-JP" altLang="en-US" sz="3500"/>
                  <a:t>♣</a:t>
                </a:r>
                <a:r>
                  <a:rPr lang="en-US" altLang="ja-JP" sz="3500"/>
                  <a:t>K, </a:t>
                </a:r>
                <a:r>
                  <a:rPr lang="ja-JP" altLang="en-US" sz="3500"/>
                  <a:t>♣</a:t>
                </a:r>
                <a:r>
                  <a:rPr lang="en-US" altLang="ja-JP" sz="3500"/>
                  <a:t>A</a:t>
                </a:r>
              </a:p>
              <a:p>
                <a:r>
                  <a:rPr lang="en-US" altLang="ja-JP"/>
                  <a:t>52</a:t>
                </a:r>
                <a:r>
                  <a:rPr lang="ja-JP" altLang="en-US"/>
                  <a:t> 枚のカードから </a:t>
                </a:r>
                <a:r>
                  <a:rPr lang="en-US" altLang="ja-JP"/>
                  <a:t>5</a:t>
                </a:r>
                <a:r>
                  <a:rPr lang="ja-JP" altLang="en-US"/>
                  <a:t> 枚取り出すときの組合せの数は，</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a:rPr>
                          <m:t> </m:t>
                        </m:r>
                      </m:e>
                      <m:sub>
                        <m:r>
                          <a:rPr lang="en-US" altLang="ja-JP" b="0" i="1" smtClean="0">
                            <a:latin typeface="Cambria Math"/>
                          </a:rPr>
                          <m:t>52</m:t>
                        </m:r>
                      </m:sub>
                    </m:sSub>
                    <m:sSub>
                      <m:sSubPr>
                        <m:ctrlPr>
                          <a:rPr lang="en-US" altLang="ja-JP" i="1" smtClean="0">
                            <a:latin typeface="Cambria Math" panose="02040503050406030204" pitchFamily="18" charset="0"/>
                          </a:rPr>
                        </m:ctrlPr>
                      </m:sSubPr>
                      <m:e>
                        <m:r>
                          <a:rPr lang="en-US" altLang="ja-JP" b="0" i="1" smtClean="0">
                            <a:latin typeface="Cambria Math"/>
                          </a:rPr>
                          <m:t>𝐶</m:t>
                        </m:r>
                      </m:e>
                      <m:sub>
                        <m:r>
                          <a:rPr lang="en-US" altLang="ja-JP" b="0" i="1" smtClean="0">
                            <a:latin typeface="Cambria Math"/>
                          </a:rPr>
                          <m:t>5</m:t>
                        </m:r>
                      </m:sub>
                    </m:sSub>
                    <m:r>
                      <a:rPr lang="en-US" altLang="ja-JP" b="0" i="0" smtClean="0">
                        <a:latin typeface="Cambria Math"/>
                      </a:rPr>
                      <m:t>=</m:t>
                    </m:r>
                    <m:d>
                      <m:dPr>
                        <m:ctrlPr>
                          <a:rPr lang="en-US" altLang="ja-JP" b="0" i="1" smtClean="0">
                            <a:latin typeface="Cambria Math" panose="02040503050406030204" pitchFamily="18" charset="0"/>
                          </a:rPr>
                        </m:ctrlPr>
                      </m:dPr>
                      <m:e>
                        <m:eqArr>
                          <m:eqArrPr>
                            <m:ctrlPr>
                              <a:rPr lang="en-US" altLang="ja-JP" b="0" i="1" smtClean="0">
                                <a:latin typeface="Cambria Math" panose="02040503050406030204" pitchFamily="18" charset="0"/>
                              </a:rPr>
                            </m:ctrlPr>
                          </m:eqArrPr>
                          <m:e>
                            <m:r>
                              <a:rPr lang="en-US" altLang="ja-JP" b="0" i="1" smtClean="0">
                                <a:latin typeface="Cambria Math"/>
                              </a:rPr>
                              <m:t>52</m:t>
                            </m:r>
                          </m:e>
                          <m:e>
                            <m:r>
                              <a:rPr lang="en-US" altLang="ja-JP" b="0" i="1" smtClean="0">
                                <a:latin typeface="Cambria Math"/>
                              </a:rPr>
                              <m:t>5</m:t>
                            </m:r>
                          </m:e>
                        </m:eqArr>
                      </m:e>
                    </m:d>
                    <m:r>
                      <a:rPr lang="en-US" altLang="ja-JP" b="0" i="1" smtClean="0">
                        <a:latin typeface="Cambria Math"/>
                      </a:rPr>
                      <m:t>=</m:t>
                    </m:r>
                    <m:f>
                      <m:fPr>
                        <m:ctrlPr>
                          <a:rPr lang="en-US" altLang="ja-JP" b="0" i="1" smtClean="0">
                            <a:latin typeface="Cambria Math" panose="02040503050406030204" pitchFamily="18" charset="0"/>
                          </a:rPr>
                        </m:ctrlPr>
                      </m:fPr>
                      <m:num>
                        <m:r>
                          <a:rPr lang="en-US" altLang="ja-JP" b="0" i="1" smtClean="0">
                            <a:latin typeface="Cambria Math"/>
                          </a:rPr>
                          <m:t>52</m:t>
                        </m:r>
                        <m:r>
                          <a:rPr lang="en-US" altLang="ja-JP" b="0" i="1" smtClean="0">
                            <a:latin typeface="Cambria Math"/>
                            <a:ea typeface="Cambria Math"/>
                          </a:rPr>
                          <m:t>×51×50×49×48</m:t>
                        </m:r>
                      </m:num>
                      <m:den>
                        <m:r>
                          <a:rPr lang="en-US" altLang="ja-JP" b="0" i="1" smtClean="0">
                            <a:latin typeface="Cambria Math"/>
                          </a:rPr>
                          <m:t>5</m:t>
                        </m:r>
                        <m:r>
                          <a:rPr lang="en-US" altLang="ja-JP" b="0" i="1" smtClean="0">
                            <a:latin typeface="Cambria Math"/>
                            <a:ea typeface="Cambria Math"/>
                          </a:rPr>
                          <m:t>×4×3×2×1</m:t>
                        </m:r>
                      </m:den>
                    </m:f>
                  </m:oMath>
                </a14:m>
                <a:r>
                  <a:rPr lang="ja-JP" altLang="en-US"/>
                  <a:t> </a:t>
                </a:r>
                <a:r>
                  <a:rPr lang="en-US" altLang="ja-JP"/>
                  <a:t> </a:t>
                </a:r>
                <a:r>
                  <a:rPr lang="ja-JP" altLang="en-US"/>
                  <a:t>通りである．</a:t>
                </a:r>
              </a:p>
              <a:p>
                <a:pPr marL="457200" lvl="1" indent="0">
                  <a:buNone/>
                </a:pPr>
                <a:endParaRPr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481" t="-4313" r="-74"/>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17</a:t>
            </a:fld>
            <a:endParaRPr kumimoji="1" lang="ja-JP" altLang="en-US"/>
          </a:p>
        </p:txBody>
      </p:sp>
    </p:spTree>
    <p:extLst>
      <p:ext uri="{BB962C8B-B14F-4D97-AF65-F5344CB8AC3E}">
        <p14:creationId xmlns:p14="http://schemas.microsoft.com/office/powerpoint/2010/main" val="8666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ポーカー：単に</a:t>
            </a:r>
            <a:r>
              <a:rPr kumimoji="1" lang="en-US" altLang="ja-JP"/>
              <a:t>5</a:t>
            </a:r>
            <a:r>
              <a:rPr kumimoji="1" lang="ja-JP" altLang="en-US"/>
              <a:t>枚配られるとき</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507288" cy="4709120"/>
              </a:xfrm>
            </p:spPr>
            <p:txBody>
              <a:bodyPr>
                <a:normAutofit/>
              </a:bodyPr>
              <a:lstStyle/>
              <a:p>
                <a:r>
                  <a:rPr lang="ja-JP" altLang="en-US"/>
                  <a:t>その</a:t>
                </a:r>
                <a:r>
                  <a:rPr lang="en-US" altLang="ja-JP"/>
                  <a:t>5</a:t>
                </a:r>
                <a:r>
                  <a:rPr lang="ja-JP" altLang="en-US"/>
                  <a:t>枚がロイヤル・ストレート・フラッシュである確率は、</a:t>
                </a:r>
                <a:endParaRPr lang="en-US" altLang="ja-JP"/>
              </a:p>
              <a:p>
                <a:pPr marL="719138" indent="0">
                  <a:buNone/>
                </a:pPr>
                <a14:m>
                  <m:oMath xmlns:m="http://schemas.openxmlformats.org/officeDocument/2006/math">
                    <m:f>
                      <m:fPr>
                        <m:ctrlPr>
                          <a:rPr lang="en-US" altLang="ja-JP" sz="3600" i="1" smtClean="0">
                            <a:latin typeface="Cambria Math" panose="02040503050406030204" pitchFamily="18" charset="0"/>
                          </a:rPr>
                        </m:ctrlPr>
                      </m:fPr>
                      <m:num>
                        <m:r>
                          <a:rPr lang="en-US" altLang="ja-JP" sz="3600" b="0" i="1" smtClean="0">
                            <a:latin typeface="Cambria Math"/>
                          </a:rPr>
                          <m:t>4</m:t>
                        </m:r>
                      </m:num>
                      <m:den>
                        <m:d>
                          <m:dPr>
                            <m:ctrlPr>
                              <a:rPr lang="en-US" altLang="ja-JP" sz="3600" i="1" smtClean="0">
                                <a:latin typeface="Cambria Math" panose="02040503050406030204" pitchFamily="18" charset="0"/>
                              </a:rPr>
                            </m:ctrlPr>
                          </m:dPr>
                          <m:e>
                            <m:eqArr>
                              <m:eqArrPr>
                                <m:ctrlPr>
                                  <a:rPr lang="en-US" altLang="ja-JP" sz="3600" b="0" i="1" smtClean="0">
                                    <a:latin typeface="Cambria Math" panose="02040503050406030204" pitchFamily="18" charset="0"/>
                                  </a:rPr>
                                </m:ctrlPr>
                              </m:eqArrPr>
                              <m:e>
                                <m:r>
                                  <a:rPr lang="en-US" altLang="ja-JP" sz="3600" b="0" i="1" smtClean="0">
                                    <a:latin typeface="Cambria Math"/>
                                  </a:rPr>
                                  <m:t>52</m:t>
                                </m:r>
                              </m:e>
                              <m:e>
                                <m:r>
                                  <a:rPr lang="en-US" altLang="ja-JP" sz="3600" b="0" i="1" smtClean="0">
                                    <a:latin typeface="Cambria Math"/>
                                  </a:rPr>
                                  <m:t>5</m:t>
                                </m:r>
                              </m:e>
                            </m:eqArr>
                          </m:e>
                        </m:d>
                      </m:den>
                    </m:f>
                    <m:r>
                      <a:rPr lang="en-US" altLang="ja-JP" sz="3600" b="0" i="1" smtClean="0">
                        <a:latin typeface="Cambria Math"/>
                      </a:rPr>
                      <m:t>=</m:t>
                    </m:r>
                    <m:f>
                      <m:fPr>
                        <m:ctrlPr>
                          <a:rPr lang="en-US" altLang="ja-JP" sz="3600" b="0" i="1" smtClean="0">
                            <a:latin typeface="Cambria Math" panose="02040503050406030204" pitchFamily="18" charset="0"/>
                          </a:rPr>
                        </m:ctrlPr>
                      </m:fPr>
                      <m:num>
                        <m:r>
                          <a:rPr lang="en-US" altLang="ja-JP" sz="3600" b="0" i="1" smtClean="0">
                            <a:latin typeface="Cambria Math"/>
                          </a:rPr>
                          <m:t>4</m:t>
                        </m:r>
                      </m:num>
                      <m:den>
                        <m:r>
                          <a:rPr lang="en-US" altLang="ja-JP" sz="3600" b="0" i="1" smtClean="0">
                            <a:latin typeface="Cambria Math"/>
                          </a:rPr>
                          <m:t>2,598,960</m:t>
                        </m:r>
                      </m:den>
                    </m:f>
                    <m:r>
                      <a:rPr lang="en-US" altLang="ja-JP" sz="3600" b="0" i="1" smtClean="0">
                        <a:latin typeface="Cambria Math"/>
                      </a:rPr>
                      <m:t>=</m:t>
                    </m:r>
                    <m:f>
                      <m:fPr>
                        <m:ctrlPr>
                          <a:rPr lang="en-US" altLang="ja-JP" sz="3600" b="0" i="1" smtClean="0">
                            <a:latin typeface="Cambria Math" panose="02040503050406030204" pitchFamily="18" charset="0"/>
                          </a:rPr>
                        </m:ctrlPr>
                      </m:fPr>
                      <m:num>
                        <m:r>
                          <a:rPr lang="en-US" altLang="ja-JP" sz="3600" b="0" i="1" smtClean="0">
                            <a:latin typeface="Cambria Math"/>
                          </a:rPr>
                          <m:t>1</m:t>
                        </m:r>
                      </m:num>
                      <m:den>
                        <m:r>
                          <a:rPr lang="en-US" altLang="ja-JP" sz="3600" b="0" i="1" smtClean="0">
                            <a:latin typeface="Cambria Math"/>
                          </a:rPr>
                          <m:t>649,740</m:t>
                        </m:r>
                      </m:den>
                    </m:f>
                  </m:oMath>
                </a14:m>
                <a:r>
                  <a:rPr kumimoji="1" lang="ja-JP" altLang="en-US" sz="3600"/>
                  <a:t> </a:t>
                </a:r>
                <a:endParaRPr kumimoji="1" lang="en-US" altLang="ja-JP" sz="3600"/>
              </a:p>
              <a:p>
                <a:pPr marL="0" indent="0">
                  <a:buNone/>
                </a:pPr>
                <a:r>
                  <a:rPr kumimoji="1" lang="ja-JP" altLang="en-US"/>
                  <a:t>   であり、プレーヤーの腕とは全く無関係である。</a:t>
                </a:r>
                <a:endParaRPr lang="en-US" altLang="ja-JP"/>
              </a:p>
              <a:p>
                <a:r>
                  <a:rPr lang="ja-JP" altLang="en-US"/>
                  <a:t>このような手が配られなくても、勝負に高い確率で勝つ戦略が考えられる。</a:t>
                </a:r>
                <a:endParaRPr kumimoji="1" lang="en-US" altLang="ja-JP"/>
              </a:p>
              <a:p>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507288" cy="4709120"/>
              </a:xfrm>
              <a:blipFill>
                <a:blip r:embed="rId2"/>
                <a:stretch>
                  <a:fillRect l="-1648" t="-2332" r="-1074"/>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18</a:t>
            </a:fld>
            <a:endParaRPr kumimoji="1" lang="ja-JP" altLang="en-US"/>
          </a:p>
        </p:txBody>
      </p:sp>
    </p:spTree>
    <p:extLst>
      <p:ext uri="{BB962C8B-B14F-4D97-AF65-F5344CB8AC3E}">
        <p14:creationId xmlns:p14="http://schemas.microsoft.com/office/powerpoint/2010/main" val="219896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ポーカー：手札におぼれないようにする</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91264" cy="5069160"/>
              </a:xfrm>
            </p:spPr>
            <p:txBody>
              <a:bodyPr>
                <a:normAutofit lnSpcReduction="10000"/>
              </a:bodyPr>
              <a:lstStyle/>
              <a:p>
                <a:r>
                  <a:rPr kumimoji="1" lang="ja-JP" altLang="en-US"/>
                  <a:t>単に</a:t>
                </a:r>
                <a:r>
                  <a:rPr kumimoji="1" lang="en-US" altLang="ja-JP"/>
                  <a:t>5</a:t>
                </a:r>
                <a:r>
                  <a:rPr kumimoji="1" lang="ja-JP" altLang="en-US"/>
                  <a:t>枚配られるだけで、手札は他の誰にも見せない場合を考える。</a:t>
                </a:r>
                <a:endParaRPr kumimoji="1" lang="en-US" altLang="ja-JP"/>
              </a:p>
              <a:p>
                <a:r>
                  <a:rPr lang="ja-JP" altLang="en-US"/>
                  <a:t>これまで、</a:t>
                </a:r>
                <a:r>
                  <a:rPr lang="en-US" altLang="ja-JP"/>
                  <a:t>4</a:t>
                </a:r>
                <a:r>
                  <a:rPr lang="ja-JP" altLang="en-US"/>
                  <a:t> 枚配られそれがすべて♠だった。もう一枚♠が配られればフラッシュになるが、ここで、勝負を続行するか降りるかを決めなければならない。</a:t>
                </a:r>
                <a:endParaRPr lang="en-US" altLang="ja-JP"/>
              </a:p>
              <a:p>
                <a:r>
                  <a:rPr kumimoji="1" lang="ja-JP" altLang="en-US"/>
                  <a:t>あと </a:t>
                </a:r>
                <a:r>
                  <a:rPr kumimoji="1" lang="en-US" altLang="ja-JP"/>
                  <a:t>1</a:t>
                </a:r>
                <a:r>
                  <a:rPr kumimoji="1" lang="ja-JP" altLang="en-US"/>
                  <a:t> 枚♠がでる確率は、</a:t>
                </a:r>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9</m:t>
                        </m:r>
                      </m:num>
                      <m:den>
                        <m:r>
                          <a:rPr kumimoji="1" lang="en-US" altLang="ja-JP" b="0" i="1" smtClean="0">
                            <a:latin typeface="Cambria Math"/>
                          </a:rPr>
                          <m:t>48</m:t>
                        </m:r>
                      </m:den>
                    </m:f>
                    <m:r>
                      <a:rPr kumimoji="1" lang="en-US" altLang="ja-JP" b="0" i="1" smtClean="0">
                        <a:latin typeface="Cambria Math"/>
                      </a:rPr>
                      <m:t>=0.1875</m:t>
                    </m:r>
                  </m:oMath>
                </a14:m>
                <a:r>
                  <a:rPr kumimoji="1" lang="ja-JP" altLang="en-US"/>
                  <a:t> であり，そうでなければ、せいぜいワンペアの弱い手となる（後に期待値の基準で</a:t>
                </a:r>
                <a:r>
                  <a:rPr kumimoji="1" lang="en-US" altLang="ja-JP"/>
                  <a:t>”</a:t>
                </a:r>
                <a:r>
                  <a:rPr kumimoji="1" lang="ja-JP" altLang="en-US"/>
                  <a:t>続行</a:t>
                </a:r>
                <a:r>
                  <a:rPr kumimoji="1" lang="en-US" altLang="ja-JP"/>
                  <a:t>”or”</a:t>
                </a:r>
                <a:r>
                  <a:rPr kumimoji="1" lang="ja-JP" altLang="en-US"/>
                  <a:t>降りる</a:t>
                </a:r>
                <a:r>
                  <a:rPr kumimoji="1" lang="en-US" altLang="ja-JP"/>
                  <a:t>”</a:t>
                </a:r>
                <a:r>
                  <a:rPr kumimoji="1" lang="ja-JP" altLang="en-US"/>
                  <a:t>の判断</a:t>
                </a:r>
                <a:r>
                  <a:rPr lang="ja-JP" altLang="en-US"/>
                  <a:t>について述べる</a:t>
                </a:r>
                <a:r>
                  <a:rPr kumimoji="1" lang="en-US" altLang="ja-JP"/>
                  <a:t>)</a:t>
                </a:r>
                <a:r>
                  <a:rPr lang="ja-JP" altLang="en-US" err="1"/>
                  <a:t>。</a:t>
                </a:r>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91264" cy="5069160"/>
              </a:xfrm>
              <a:blipFill>
                <a:blip r:embed="rId3"/>
                <a:stretch>
                  <a:fillRect l="-1691" t="-3129" r="-5074" b="-842"/>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19</a:t>
            </a:fld>
            <a:endParaRPr kumimoji="1" lang="ja-JP" altLang="en-US"/>
          </a:p>
        </p:txBody>
      </p:sp>
    </p:spTree>
    <p:extLst>
      <p:ext uri="{BB962C8B-B14F-4D97-AF65-F5344CB8AC3E}">
        <p14:creationId xmlns:p14="http://schemas.microsoft.com/office/powerpoint/2010/main" val="21625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a:t>勝率の低いチームは</a:t>
            </a:r>
            <a:r>
              <a:rPr kumimoji="1" lang="ja-JP" altLang="en-US" sz="4000" dirty="0"/>
              <a:t>、短期戦の方が長期戦よりも勝率が高い</a:t>
            </a:r>
            <a:r>
              <a:rPr lang="ja-JP" altLang="en-US" dirty="0"/>
              <a:t>。</a:t>
            </a:r>
            <a:endParaRPr kumimoji="1" lang="ja-JP" altLang="en-US" dirty="0"/>
          </a:p>
        </p:txBody>
      </p:sp>
      <p:sp>
        <p:nvSpPr>
          <p:cNvPr id="3" name="コンテンツ プレースホルダー 2"/>
          <p:cNvSpPr>
            <a:spLocks noGrp="1"/>
          </p:cNvSpPr>
          <p:nvPr>
            <p:ph idx="1"/>
          </p:nvPr>
        </p:nvSpPr>
        <p:spPr>
          <a:xfrm>
            <a:off x="457200" y="1600200"/>
            <a:ext cx="8229600" cy="4983162"/>
          </a:xfrm>
        </p:spPr>
        <p:txBody>
          <a:bodyPr>
            <a:normAutofit fontScale="85000" lnSpcReduction="20000"/>
          </a:bodyPr>
          <a:lstStyle/>
          <a:p>
            <a:r>
              <a:rPr lang="ja-JP" altLang="en-US"/>
              <a:t>勝負にランダムはつきものであるが、勝率が高いか低いかが長い目で見た勝負の結果を決める。</a:t>
            </a:r>
            <a:endParaRPr lang="en-US" altLang="ja-JP"/>
          </a:p>
          <a:p>
            <a:r>
              <a:rPr lang="ja-JP" altLang="en-US"/>
              <a:t>ランダムがなければ、勝敗はすぐに分かってしまって誰も興味を示さない。しかし、ランダムが付け加わることで、終わってみるまで結果は分からない。だから面白い（同時に恐ろしい）。</a:t>
            </a:r>
            <a:endParaRPr lang="en-US" altLang="ja-JP"/>
          </a:p>
          <a:p>
            <a:r>
              <a:rPr lang="ja-JP" altLang="en-US"/>
              <a:t>スポーツの長期戦では、大数の法則から逃れることは難しい。しかし、短期戦ではランダム性が働く余地がうまれ、意外な結果を生むかもしれない。</a:t>
            </a:r>
            <a:endParaRPr lang="en-US" altLang="ja-JP"/>
          </a:p>
          <a:p>
            <a:pPr lvl="1"/>
            <a:r>
              <a:rPr kumimoji="1" lang="ja-JP" altLang="en-US" sz="3200"/>
              <a:t>バスケットボールのポストシーズン</a:t>
            </a:r>
            <a:endParaRPr lang="en-US" altLang="ja-JP" sz="3200"/>
          </a:p>
          <a:p>
            <a:pPr lvl="1"/>
            <a:r>
              <a:rPr lang="ja-JP" altLang="en-US" sz="3200"/>
              <a:t>野球ではシーズン成績とクライマックスシリーズと日本シリーズ</a:t>
            </a:r>
            <a:endParaRPr lang="en-US" altLang="ja-JP" sz="3200"/>
          </a:p>
          <a:p>
            <a:pPr lvl="1"/>
            <a:r>
              <a:rPr lang="ja-JP" altLang="en-US" sz="3200"/>
              <a:t>アメリカン・フットボールではスーパーボウル</a:t>
            </a:r>
            <a:endParaRPr lang="en-US" altLang="ja-JP" sz="3200"/>
          </a:p>
          <a:p>
            <a:pPr lvl="1"/>
            <a:endParaRPr lang="en-US" altLang="ja-JP" sz="3200"/>
          </a:p>
          <a:p>
            <a:pPr lvl="1"/>
            <a:endParaRPr lang="en-US" altLang="ja-JP" sz="3200"/>
          </a:p>
          <a:p>
            <a:pPr lvl="1"/>
            <a:endParaRPr kumimoji="1"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a:t>
            </a:fld>
            <a:endParaRPr kumimoji="1" lang="ja-JP" altLang="en-US"/>
          </a:p>
        </p:txBody>
      </p:sp>
    </p:spTree>
    <p:extLst>
      <p:ext uri="{BB962C8B-B14F-4D97-AF65-F5344CB8AC3E}">
        <p14:creationId xmlns:p14="http://schemas.microsoft.com/office/powerpoint/2010/main" val="34009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a:t>Stud poker </a:t>
            </a:r>
            <a:r>
              <a:rPr kumimoji="1" lang="ja-JP" altLang="en-US"/>
              <a:t>の場合</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a:bodyPr>
              <a:lstStyle/>
              <a:p>
                <a:r>
                  <a:rPr kumimoji="1" lang="en-US" altLang="ja-JP"/>
                  <a:t>Stud poker: </a:t>
                </a:r>
                <a:r>
                  <a:rPr kumimoji="1" lang="ja-JP" altLang="en-US"/>
                  <a:t>最初の１枚以外は、すべて表向きに配られるタイプのポーカー。</a:t>
                </a:r>
                <a:endParaRPr kumimoji="1" lang="en-US" altLang="ja-JP"/>
              </a:p>
              <a:p>
                <a:r>
                  <a:rPr lang="ja-JP" altLang="en-US"/>
                  <a:t>あなた以外に </a:t>
                </a:r>
                <a:r>
                  <a:rPr lang="en-US" altLang="ja-JP"/>
                  <a:t>9</a:t>
                </a:r>
                <a:r>
                  <a:rPr lang="ja-JP" altLang="en-US"/>
                  <a:t> 名のプレーヤーが居るとして，</a:t>
                </a:r>
                <a:r>
                  <a:rPr lang="en-US" altLang="ja-JP"/>
                  <a:t>4</a:t>
                </a:r>
                <a:r>
                  <a:rPr lang="ja-JP" altLang="en-US"/>
                  <a:t> 枚配り終えた時点で、表を向いているカードはあなたを含め </a:t>
                </a:r>
                <a:r>
                  <a:rPr lang="en-US" altLang="ja-JP"/>
                  <a:t>30</a:t>
                </a:r>
                <a:r>
                  <a:rPr lang="ja-JP" altLang="en-US"/>
                  <a:t> 枚。</a:t>
                </a:r>
                <a:endParaRPr lang="en-US" altLang="ja-JP"/>
              </a:p>
              <a:p>
                <a:r>
                  <a:rPr lang="ja-JP" altLang="en-US"/>
                  <a:t>そして，あなたの裏向いているカード </a:t>
                </a:r>
                <a:r>
                  <a:rPr lang="en-US" altLang="ja-JP"/>
                  <a:t>1</a:t>
                </a:r>
                <a:r>
                  <a:rPr lang="ja-JP" altLang="en-US"/>
                  <a:t> 枚を加えて計 </a:t>
                </a:r>
                <a:r>
                  <a:rPr lang="en-US" altLang="ja-JP"/>
                  <a:t>31</a:t>
                </a:r>
                <a:r>
                  <a:rPr lang="ja-JP" altLang="en-US"/>
                  <a:t> 枚のカードをあなたは把握し、残り </a:t>
                </a:r>
                <a14:m>
                  <m:oMath xmlns:m="http://schemas.openxmlformats.org/officeDocument/2006/math">
                    <m:r>
                      <a:rPr lang="en-US" altLang="ja-JP" b="0" i="1" smtClean="0">
                        <a:latin typeface="Cambria Math"/>
                      </a:rPr>
                      <m:t>52−31=21</m:t>
                    </m:r>
                  </m:oMath>
                </a14:m>
                <a:r>
                  <a:rPr kumimoji="1" lang="en-US" altLang="ja-JP"/>
                  <a:t> </a:t>
                </a:r>
                <a:r>
                  <a:rPr kumimoji="1" lang="ja-JP" altLang="en-US"/>
                  <a:t>枚のカードのうち残りの </a:t>
                </a:r>
                <a:r>
                  <a:rPr kumimoji="1" lang="en-US" altLang="ja-JP"/>
                  <a:t>1</a:t>
                </a:r>
                <a:r>
                  <a:rPr kumimoji="1" lang="ja-JP" altLang="en-US"/>
                  <a:t> 枚がランダムに配られるとして、確率計算をすればよい。</a:t>
                </a:r>
                <a:endParaRPr kumimoji="1" lang="en-US" altLang="ja-JP"/>
              </a:p>
              <a:p>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481" t="-2291" r="-1259" b="-539"/>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20</a:t>
            </a:fld>
            <a:endParaRPr kumimoji="1" lang="ja-JP" altLang="en-US"/>
          </a:p>
        </p:txBody>
      </p:sp>
    </p:spTree>
    <p:extLst>
      <p:ext uri="{BB962C8B-B14F-4D97-AF65-F5344CB8AC3E}">
        <p14:creationId xmlns:p14="http://schemas.microsoft.com/office/powerpoint/2010/main" val="21016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スタッド・ポーカー</a:t>
            </a:r>
            <a:r>
              <a:rPr kumimoji="1" lang="ja-JP" altLang="en-US"/>
              <a:t>対決</a:t>
            </a:r>
          </a:p>
        </p:txBody>
      </p:sp>
      <p:sp>
        <p:nvSpPr>
          <p:cNvPr id="3" name="コンテンツ プレースホルダー 2"/>
          <p:cNvSpPr>
            <a:spLocks noGrp="1"/>
          </p:cNvSpPr>
          <p:nvPr>
            <p:ph idx="1"/>
          </p:nvPr>
        </p:nvSpPr>
        <p:spPr>
          <a:xfrm>
            <a:off x="539552" y="1340768"/>
            <a:ext cx="8229600" cy="5257800"/>
          </a:xfrm>
        </p:spPr>
        <p:txBody>
          <a:bodyPr>
            <a:normAutofit fontScale="92500"/>
          </a:bodyPr>
          <a:lstStyle/>
          <a:p>
            <a:r>
              <a:rPr kumimoji="1" lang="ja-JP" altLang="en-US"/>
              <a:t>最初に配られたカード </a:t>
            </a:r>
            <a:r>
              <a:rPr lang="en-US" altLang="ja-JP"/>
              <a:t>4</a:t>
            </a:r>
            <a:r>
              <a:rPr lang="ja-JP" altLang="en-US"/>
              <a:t> </a:t>
            </a:r>
            <a:r>
              <a:rPr kumimoji="1" lang="ja-JP" altLang="en-US"/>
              <a:t>枚のうち </a:t>
            </a:r>
            <a:r>
              <a:rPr kumimoji="1" lang="en-US" altLang="ja-JP"/>
              <a:t>3</a:t>
            </a:r>
            <a:r>
              <a:rPr kumimoji="1" lang="ja-JP" altLang="en-US"/>
              <a:t> 枚はクィーンだった。敵のカードは、</a:t>
            </a:r>
            <a:r>
              <a:rPr kumimoji="1" lang="en-US" altLang="ja-JP"/>
              <a:t>5</a:t>
            </a:r>
            <a:r>
              <a:rPr lang="ja-JP" altLang="en-US"/>
              <a:t> が </a:t>
            </a:r>
            <a:r>
              <a:rPr lang="en-US" altLang="ja-JP"/>
              <a:t>2</a:t>
            </a:r>
            <a:r>
              <a:rPr lang="ja-JP" altLang="en-US"/>
              <a:t> 枚 </a:t>
            </a:r>
            <a:r>
              <a:rPr lang="en-US" altLang="ja-JP"/>
              <a:t>4</a:t>
            </a:r>
            <a:r>
              <a:rPr lang="ja-JP" altLang="en-US"/>
              <a:t> が一枚、あと</a:t>
            </a:r>
            <a:r>
              <a:rPr lang="en-US" altLang="ja-JP"/>
              <a:t>1</a:t>
            </a:r>
            <a:r>
              <a:rPr lang="ja-JP" altLang="en-US"/>
              <a:t>枚は伏せられている。</a:t>
            </a:r>
            <a:endParaRPr lang="en-US" altLang="ja-JP"/>
          </a:p>
          <a:p>
            <a:pPr lvl="1"/>
            <a:r>
              <a:rPr lang="ja-JP" altLang="en-US"/>
              <a:t>敵の伏せられたカードが </a:t>
            </a:r>
            <a:r>
              <a:rPr lang="en-US" altLang="ja-JP"/>
              <a:t>5</a:t>
            </a:r>
            <a:r>
              <a:rPr lang="ja-JP" altLang="en-US"/>
              <a:t> であり、かつ </a:t>
            </a:r>
            <a:r>
              <a:rPr lang="en-US" altLang="ja-JP"/>
              <a:t>5</a:t>
            </a:r>
            <a:r>
              <a:rPr lang="ja-JP" altLang="en-US"/>
              <a:t> 枚目のカードが </a:t>
            </a:r>
            <a:r>
              <a:rPr lang="en-US" altLang="ja-JP"/>
              <a:t>4</a:t>
            </a:r>
            <a:r>
              <a:rPr lang="ja-JP" altLang="en-US"/>
              <a:t> </a:t>
            </a:r>
            <a:r>
              <a:rPr lang="ja-JP" altLang="en-US" err="1"/>
              <a:t>か</a:t>
            </a:r>
            <a:r>
              <a:rPr lang="en-US" altLang="ja-JP"/>
              <a:t>5</a:t>
            </a:r>
            <a:r>
              <a:rPr lang="ja-JP" altLang="en-US"/>
              <a:t> だったら負ける可能性が高い。</a:t>
            </a:r>
            <a:endParaRPr lang="en-US" altLang="ja-JP"/>
          </a:p>
          <a:p>
            <a:pPr lvl="1"/>
            <a:r>
              <a:rPr lang="ja-JP" altLang="en-US"/>
              <a:t>敵の伏せられたカードが </a:t>
            </a:r>
            <a:r>
              <a:rPr lang="en-US" altLang="ja-JP"/>
              <a:t>4</a:t>
            </a:r>
            <a:r>
              <a:rPr lang="ja-JP" altLang="en-US"/>
              <a:t> であり、 かつ </a:t>
            </a:r>
            <a:r>
              <a:rPr lang="en-US" altLang="ja-JP"/>
              <a:t>5</a:t>
            </a:r>
            <a:r>
              <a:rPr lang="ja-JP" altLang="en-US"/>
              <a:t> 枚目のカードが </a:t>
            </a:r>
            <a:r>
              <a:rPr lang="en-US" altLang="ja-JP"/>
              <a:t>4</a:t>
            </a:r>
            <a:r>
              <a:rPr lang="ja-JP" altLang="en-US"/>
              <a:t> か </a:t>
            </a:r>
            <a:r>
              <a:rPr lang="en-US" altLang="ja-JP"/>
              <a:t>5</a:t>
            </a:r>
            <a:r>
              <a:rPr lang="ja-JP" altLang="en-US"/>
              <a:t> であっても同じである。</a:t>
            </a:r>
            <a:endParaRPr lang="en-US" altLang="ja-JP"/>
          </a:p>
          <a:p>
            <a:r>
              <a:rPr lang="ja-JP" altLang="en-US"/>
              <a:t>敵はこの時点で、</a:t>
            </a:r>
            <a:r>
              <a:rPr lang="en-US" altLang="ja-JP"/>
              <a:t>$1000 </a:t>
            </a:r>
            <a:r>
              <a:rPr lang="ja-JP" altLang="en-US"/>
              <a:t>を出して挑発する。</a:t>
            </a:r>
            <a:endParaRPr lang="en-US" altLang="ja-JP"/>
          </a:p>
          <a:p>
            <a:pPr lvl="1"/>
            <a:r>
              <a:rPr lang="ja-JP" altLang="en-US"/>
              <a:t>この勝負に乗るか降りるかは、すべての場合を想定して確率を計算しなければならない。相手は強気なので、敵の伏せられたカードは </a:t>
            </a:r>
            <a:r>
              <a:rPr lang="en-US" altLang="ja-JP"/>
              <a:t>5</a:t>
            </a:r>
            <a:r>
              <a:rPr lang="ja-JP" altLang="en-US"/>
              <a:t> であると仮定する。</a:t>
            </a:r>
            <a:endParaRPr lang="en-US" altLang="ja-JP"/>
          </a:p>
          <a:p>
            <a:pPr lvl="1"/>
            <a:endParaRPr lang="en-US" altLang="ja-JP"/>
          </a:p>
          <a:p>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21</a:t>
            </a:fld>
            <a:endParaRPr kumimoji="1" lang="ja-JP" altLang="en-US"/>
          </a:p>
        </p:txBody>
      </p:sp>
    </p:spTree>
    <p:extLst>
      <p:ext uri="{BB962C8B-B14F-4D97-AF65-F5344CB8AC3E}">
        <p14:creationId xmlns:p14="http://schemas.microsoft.com/office/powerpoint/2010/main" val="42706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6802" y="20805"/>
            <a:ext cx="8229600" cy="1143000"/>
          </a:xfrm>
        </p:spPr>
        <p:txBody>
          <a:bodyPr>
            <a:normAutofit/>
          </a:bodyPr>
          <a:lstStyle/>
          <a:p>
            <a:r>
              <a:rPr kumimoji="1" lang="ja-JP" altLang="en-US"/>
              <a:t>対決：仮定</a:t>
            </a:r>
            <a:r>
              <a:rPr lang="ja-JP" altLang="en-US"/>
              <a:t>の元での勝率</a:t>
            </a:r>
            <a:endParaRPr kumimoji="1" lang="ja-JP" altLang="en-US"/>
          </a:p>
        </p:txBody>
      </p:sp>
      <p:sp>
        <p:nvSpPr>
          <p:cNvPr id="3" name="コンテンツ プレースホルダー 2"/>
          <p:cNvSpPr>
            <a:spLocks noGrp="1"/>
          </p:cNvSpPr>
          <p:nvPr>
            <p:ph idx="1"/>
          </p:nvPr>
        </p:nvSpPr>
        <p:spPr>
          <a:xfrm>
            <a:off x="460007" y="908720"/>
            <a:ext cx="8229600" cy="1108720"/>
          </a:xfrm>
        </p:spPr>
        <p:txBody>
          <a:bodyPr>
            <a:normAutofit/>
          </a:bodyPr>
          <a:lstStyle/>
          <a:p>
            <a:r>
              <a:rPr kumimoji="1" lang="ja-JP" altLang="en-US"/>
              <a:t>自分のカードは、クィーンが </a:t>
            </a:r>
            <a:r>
              <a:rPr kumimoji="1" lang="en-US" altLang="ja-JP"/>
              <a:t>3</a:t>
            </a:r>
            <a:r>
              <a:rPr kumimoji="1" lang="ja-JP" altLang="en-US"/>
              <a:t> 枚と </a:t>
            </a:r>
            <a:r>
              <a:rPr kumimoji="1" lang="en-US" altLang="ja-JP"/>
              <a:t>{ 5, 4} </a:t>
            </a:r>
            <a:r>
              <a:rPr kumimoji="1" lang="ja-JP" altLang="en-US"/>
              <a:t>以外のカード</a:t>
            </a:r>
            <a:r>
              <a:rPr lang="ja-JP" altLang="en-US"/>
              <a:t>（仮に ８</a:t>
            </a:r>
            <a:r>
              <a:rPr lang="en-US" altLang="ja-JP"/>
              <a:t> </a:t>
            </a:r>
            <a:r>
              <a:rPr lang="ja-JP" altLang="en-US"/>
              <a:t>とする）</a:t>
            </a:r>
            <a:r>
              <a:rPr kumimoji="1" lang="ja-JP" altLang="en-US"/>
              <a:t> </a:t>
            </a:r>
            <a:r>
              <a:rPr kumimoji="1" lang="en-US" altLang="ja-JP"/>
              <a:t>1</a:t>
            </a:r>
            <a:r>
              <a:rPr kumimoji="1" lang="ja-JP" altLang="en-US"/>
              <a:t> 枚であるとき、</a:t>
            </a:r>
            <a:endParaRPr kumimoji="1" lang="en-US" altLang="ja-JP"/>
          </a:p>
          <a:p>
            <a:pPr marL="0" indent="0">
              <a:buNone/>
            </a:pPr>
            <a:endParaRPr kumimoji="1" lang="ja-JP" altLang="en-US"/>
          </a:p>
        </p:txBody>
      </p:sp>
      <p:cxnSp>
        <p:nvCxnSpPr>
          <p:cNvPr id="7" name="直線矢印コネクタ 6"/>
          <p:cNvCxnSpPr>
            <a:endCxn id="12" idx="1"/>
          </p:cNvCxnSpPr>
          <p:nvPr/>
        </p:nvCxnSpPr>
        <p:spPr>
          <a:xfrm flipV="1">
            <a:off x="109144" y="3028713"/>
            <a:ext cx="1728192" cy="162602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09144" y="4654736"/>
            <a:ext cx="1728192" cy="76236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37336" y="2428548"/>
            <a:ext cx="1440160" cy="1200329"/>
          </a:xfrm>
          <a:prstGeom prst="rect">
            <a:avLst/>
          </a:prstGeom>
          <a:noFill/>
          <a:ln>
            <a:solidFill>
              <a:schemeClr val="tx1"/>
            </a:solidFill>
          </a:ln>
        </p:spPr>
        <p:txBody>
          <a:bodyPr wrap="square" rtlCol="0">
            <a:spAutoFit/>
          </a:bodyPr>
          <a:lstStyle/>
          <a:p>
            <a:r>
              <a:rPr kumimoji="1" lang="ja-JP" altLang="en-US" sz="2400" b="1"/>
              <a:t>敵の５枚目のカードが５</a:t>
            </a:r>
          </a:p>
        </p:txBody>
      </p:sp>
      <p:sp>
        <p:nvSpPr>
          <p:cNvPr id="13" name="テキスト ボックス 12"/>
          <p:cNvSpPr txBox="1"/>
          <p:nvPr/>
        </p:nvSpPr>
        <p:spPr>
          <a:xfrm>
            <a:off x="1837336" y="5001597"/>
            <a:ext cx="1440160" cy="1569660"/>
          </a:xfrm>
          <a:prstGeom prst="rect">
            <a:avLst/>
          </a:prstGeom>
          <a:solidFill>
            <a:schemeClr val="accent6">
              <a:lumMod val="20000"/>
              <a:lumOff val="80000"/>
            </a:schemeClr>
          </a:solidFill>
          <a:ln>
            <a:solidFill>
              <a:schemeClr val="tx1"/>
            </a:solidFill>
          </a:ln>
        </p:spPr>
        <p:txBody>
          <a:bodyPr wrap="square" rtlCol="0">
            <a:spAutoFit/>
          </a:bodyPr>
          <a:lstStyle/>
          <a:p>
            <a:r>
              <a:rPr kumimoji="1" lang="ja-JP" altLang="en-US" sz="2400" b="1"/>
              <a:t>敵の５枚目のカードが４</a:t>
            </a:r>
            <a:r>
              <a:rPr lang="ja-JP" altLang="en-US" sz="2400" b="1"/>
              <a:t>，</a:t>
            </a:r>
            <a:r>
              <a:rPr kumimoji="1" lang="ja-JP" altLang="en-US" sz="2400" b="1"/>
              <a:t>５以外</a:t>
            </a:r>
          </a:p>
        </p:txBody>
      </p:sp>
      <mc:AlternateContent xmlns:mc="http://schemas.openxmlformats.org/markup-compatibility/2006" xmlns:a14="http://schemas.microsoft.com/office/drawing/2010/main">
        <mc:Choice Requires="a14">
          <p:sp>
            <p:nvSpPr>
              <p:cNvPr id="14" name="テキスト ボックス 13"/>
              <p:cNvSpPr txBox="1"/>
              <p:nvPr/>
            </p:nvSpPr>
            <p:spPr>
              <a:xfrm>
                <a:off x="655849" y="3206869"/>
                <a:ext cx="494046" cy="634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1</m:t>
                          </m:r>
                        </m:num>
                        <m:den>
                          <m:r>
                            <a:rPr kumimoji="1" lang="en-US" altLang="ja-JP" b="0" i="1" smtClean="0">
                              <a:latin typeface="Cambria Math"/>
                            </a:rPr>
                            <m:t>44</m:t>
                          </m:r>
                        </m:den>
                      </m:f>
                    </m:oMath>
                  </m:oMathPara>
                </a14:m>
                <a:endParaRPr kumimoji="1" lang="ja-JP" altLang="en-US"/>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655849" y="3206869"/>
                <a:ext cx="494046" cy="63478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479194" y="5025755"/>
                <a:ext cx="494046" cy="609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40</m:t>
                          </m:r>
                        </m:num>
                        <m:den>
                          <m:r>
                            <a:rPr kumimoji="1" lang="en-US" altLang="ja-JP" b="0" i="1" smtClean="0">
                              <a:latin typeface="Cambria Math"/>
                            </a:rPr>
                            <m:t>44</m:t>
                          </m:r>
                        </m:den>
                      </m:f>
                    </m:oMath>
                  </m:oMathPara>
                </a14:m>
                <a:endParaRPr kumimoji="1" lang="ja-JP" altLang="en-US"/>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479194" y="5025755"/>
                <a:ext cx="494046" cy="609911"/>
              </a:xfrm>
              <a:prstGeom prst="rect">
                <a:avLst/>
              </a:prstGeom>
              <a:blipFill>
                <a:blip r:embed="rId3"/>
                <a:stretch>
                  <a:fillRect/>
                </a:stretch>
              </a:blipFill>
            </p:spPr>
            <p:txBody>
              <a:bodyPr/>
              <a:lstStyle/>
              <a:p>
                <a:r>
                  <a:rPr lang="en-US">
                    <a:noFill/>
                  </a:rPr>
                  <a:t> </a:t>
                </a:r>
              </a:p>
            </p:txBody>
          </p:sp>
        </mc:Fallback>
      </mc:AlternateContent>
      <p:cxnSp>
        <p:nvCxnSpPr>
          <p:cNvPr id="16" name="直線矢印コネクタ 15"/>
          <p:cNvCxnSpPr/>
          <p:nvPr/>
        </p:nvCxnSpPr>
        <p:spPr>
          <a:xfrm>
            <a:off x="3336445" y="2707979"/>
            <a:ext cx="1728192" cy="4988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endCxn id="20" idx="1"/>
          </p:cNvCxnSpPr>
          <p:nvPr/>
        </p:nvCxnSpPr>
        <p:spPr>
          <a:xfrm flipV="1">
            <a:off x="3336445" y="2292481"/>
            <a:ext cx="1741251" cy="41549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p:cNvSpPr txBox="1"/>
              <p:nvPr/>
            </p:nvSpPr>
            <p:spPr>
              <a:xfrm>
                <a:off x="3824583" y="2021898"/>
                <a:ext cx="494046"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1</m:t>
                          </m:r>
                        </m:num>
                        <m:den>
                          <m:r>
                            <a:rPr kumimoji="1" lang="en-US" altLang="ja-JP" b="0" i="1" smtClean="0">
                              <a:latin typeface="Cambria Math"/>
                            </a:rPr>
                            <m:t>43</m:t>
                          </m:r>
                        </m:den>
                      </m:f>
                    </m:oMath>
                  </m:oMathPara>
                </a14:m>
                <a:endParaRPr kumimoji="1" lang="ja-JP" altLang="en-US"/>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824583" y="2021898"/>
                <a:ext cx="494046" cy="6365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609104" y="3628877"/>
                <a:ext cx="494046" cy="611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4</m:t>
                          </m:r>
                        </m:num>
                        <m:den>
                          <m:r>
                            <a:rPr kumimoji="1" lang="en-US" altLang="ja-JP" b="0" i="1" smtClean="0">
                              <a:latin typeface="Cambria Math"/>
                            </a:rPr>
                            <m:t>43</m:t>
                          </m:r>
                        </m:den>
                      </m:f>
                    </m:oMath>
                  </m:oMathPara>
                </a14:m>
                <a:endParaRPr kumimoji="1" lang="ja-JP" altLang="en-US"/>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609104" y="3628877"/>
                <a:ext cx="494046" cy="611706"/>
              </a:xfrm>
              <a:prstGeom prst="rect">
                <a:avLst/>
              </a:prstGeom>
              <a:blipFill>
                <a:blip r:embed="rId5"/>
                <a:stretch>
                  <a:fillRect/>
                </a:stretch>
              </a:blipFill>
            </p:spPr>
            <p:txBody>
              <a:bodyPr/>
              <a:lstStyle/>
              <a:p>
                <a:r>
                  <a:rPr lang="en-US">
                    <a:noFill/>
                  </a:rPr>
                  <a:t> </a:t>
                </a:r>
              </a:p>
            </p:txBody>
          </p:sp>
        </mc:Fallback>
      </mc:AlternateContent>
      <p:sp>
        <p:nvSpPr>
          <p:cNvPr id="20" name="テキスト ボックス 19"/>
          <p:cNvSpPr txBox="1"/>
          <p:nvPr/>
        </p:nvSpPr>
        <p:spPr>
          <a:xfrm>
            <a:off x="5077696" y="1876982"/>
            <a:ext cx="2736305" cy="830997"/>
          </a:xfrm>
          <a:prstGeom prst="rect">
            <a:avLst/>
          </a:prstGeom>
          <a:solidFill>
            <a:schemeClr val="accent6">
              <a:lumMod val="20000"/>
              <a:lumOff val="80000"/>
            </a:schemeClr>
          </a:solidFill>
          <a:ln>
            <a:solidFill>
              <a:schemeClr val="tx1"/>
            </a:solidFill>
          </a:ln>
        </p:spPr>
        <p:txBody>
          <a:bodyPr wrap="square" rtlCol="0">
            <a:spAutoFit/>
          </a:bodyPr>
          <a:lstStyle>
            <a:defPPr>
              <a:defRPr lang="ja-JP"/>
            </a:defPPr>
            <a:lvl1pPr>
              <a:defRPr sz="2400" b="1"/>
            </a:lvl1pPr>
          </a:lstStyle>
          <a:p>
            <a:r>
              <a:rPr lang="ja-JP" altLang="en-US"/>
              <a:t>自分の５枚目のカードが</a:t>
            </a:r>
            <a:r>
              <a:rPr lang="en-US" altLang="ja-JP"/>
              <a:t>Q</a:t>
            </a:r>
            <a:endParaRPr lang="ja-JP" altLang="en-US"/>
          </a:p>
        </p:txBody>
      </p:sp>
      <p:sp>
        <p:nvSpPr>
          <p:cNvPr id="21" name="テキスト ボックス 20"/>
          <p:cNvSpPr txBox="1"/>
          <p:nvPr/>
        </p:nvSpPr>
        <p:spPr>
          <a:xfrm>
            <a:off x="5077696" y="3710283"/>
            <a:ext cx="2736305" cy="830997"/>
          </a:xfrm>
          <a:prstGeom prst="rect">
            <a:avLst/>
          </a:prstGeom>
          <a:solidFill>
            <a:schemeClr val="accent6">
              <a:lumMod val="20000"/>
              <a:lumOff val="80000"/>
            </a:schemeClr>
          </a:solidFill>
          <a:ln>
            <a:solidFill>
              <a:schemeClr val="tx1"/>
            </a:solidFill>
          </a:ln>
        </p:spPr>
        <p:txBody>
          <a:bodyPr wrap="square" rtlCol="0">
            <a:spAutoFit/>
          </a:bodyPr>
          <a:lstStyle>
            <a:defPPr>
              <a:defRPr lang="ja-JP"/>
            </a:defPPr>
            <a:lvl1pPr>
              <a:defRPr sz="2400" b="1"/>
            </a:lvl1pPr>
          </a:lstStyle>
          <a:p>
            <a:r>
              <a:rPr lang="ja-JP" altLang="en-US"/>
              <a:t>自分の５枚目のカードが</a:t>
            </a:r>
            <a:r>
              <a:rPr lang="en-US" altLang="ja-JP"/>
              <a:t>Q or 8</a:t>
            </a:r>
            <a:endParaRPr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3713024" y="5545497"/>
                <a:ext cx="5430975" cy="1369862"/>
              </a:xfrm>
              <a:prstGeom prst="rect">
                <a:avLst/>
              </a:prstGeom>
              <a:solidFill>
                <a:schemeClr val="accent6">
                  <a:lumMod val="20000"/>
                  <a:lumOff val="80000"/>
                </a:schemeClr>
              </a:solidFill>
              <a:ln>
                <a:solidFill>
                  <a:schemeClr val="tx1"/>
                </a:solidFill>
              </a:ln>
            </p:spPr>
            <p:txBody>
              <a:bodyPr wrap="square" rtlCol="0">
                <a:spAutoFit/>
              </a:bodyPr>
              <a:lstStyle>
                <a:defPPr>
                  <a:defRPr lang="ja-JP"/>
                </a:defPPr>
                <a:lvl1pPr>
                  <a:defRPr sz="2400" b="1"/>
                </a:lvl1pPr>
              </a:lstStyle>
              <a:p>
                <a:pPr/>
                <a14:m>
                  <m:oMathPara xmlns:m="http://schemas.openxmlformats.org/officeDocument/2006/math">
                    <m:oMathParaPr>
                      <m:jc m:val="centerGroup"/>
                    </m:oMathParaPr>
                    <m:oMath xmlns:m="http://schemas.openxmlformats.org/officeDocument/2006/math">
                      <m:r>
                        <a:rPr lang="ja-JP" altLang="en-US" sz="2800" smtClean="0">
                          <a:latin typeface="Cambria Math"/>
                        </a:rPr>
                        <m:t>勝率は，</m:t>
                      </m:r>
                    </m:oMath>
                  </m:oMathPara>
                </a14:m>
                <a:endParaRPr lang="en-US" altLang="ja-JP" sz="2800"/>
              </a:p>
              <a:p>
                <a:pPr/>
                <a14:m>
                  <m:oMathPara xmlns:m="http://schemas.openxmlformats.org/officeDocument/2006/math">
                    <m:oMathParaPr>
                      <m:jc m:val="centerGroup"/>
                    </m:oMathParaPr>
                    <m:oMath xmlns:m="http://schemas.openxmlformats.org/officeDocument/2006/math">
                      <m:f>
                        <m:fPr>
                          <m:ctrlPr>
                            <a:rPr lang="en-US" altLang="ja-JP" sz="2800" i="1">
                              <a:latin typeface="Cambria Math" panose="02040503050406030204" pitchFamily="18" charset="0"/>
                            </a:rPr>
                          </m:ctrlPr>
                        </m:fPr>
                        <m:num>
                          <m:r>
                            <a:rPr lang="ja-JP" altLang="en-US" sz="2800" i="1">
                              <a:latin typeface="Cambria Math" panose="02040503050406030204" pitchFamily="18" charset="0"/>
                            </a:rPr>
                            <m:t>１</m:t>
                          </m:r>
                        </m:num>
                        <m:den>
                          <m:r>
                            <a:rPr lang="en-US" altLang="ja-JP" sz="2800">
                              <a:latin typeface="Cambria Math"/>
                            </a:rPr>
                            <m:t>44</m:t>
                          </m:r>
                        </m:den>
                      </m:f>
                      <m:r>
                        <a:rPr lang="en-US" altLang="ja-JP" sz="2800" i="1" smtClean="0">
                          <a:latin typeface="Cambria Math" panose="02040503050406030204" pitchFamily="18" charset="0"/>
                          <a:ea typeface="Cambria Math" panose="02040503050406030204" pitchFamily="18" charset="0"/>
                        </a:rPr>
                        <m:t>×</m:t>
                      </m:r>
                      <m:f>
                        <m:fPr>
                          <m:ctrlPr>
                            <a:rPr lang="en-US" altLang="ja-JP" sz="2800" i="1">
                              <a:latin typeface="Cambria Math" panose="02040503050406030204" pitchFamily="18" charset="0"/>
                            </a:rPr>
                          </m:ctrlPr>
                        </m:fPr>
                        <m:num>
                          <m:r>
                            <a:rPr lang="en-US" altLang="ja-JP" sz="2800">
                              <a:latin typeface="Cambria Math"/>
                            </a:rPr>
                            <m:t>1</m:t>
                          </m:r>
                        </m:num>
                        <m:den>
                          <m:r>
                            <a:rPr lang="en-US" altLang="ja-JP" sz="2800" b="1" i="1" smtClean="0">
                              <a:latin typeface="Cambria Math" panose="02040503050406030204" pitchFamily="18" charset="0"/>
                            </a:rPr>
                            <m:t>𝟒𝟑</m:t>
                          </m:r>
                        </m:den>
                      </m:f>
                      <m:r>
                        <a:rPr lang="en-US" altLang="ja-JP" sz="2800">
                          <a:latin typeface="Cambria Math"/>
                        </a:rPr>
                        <m:t>+</m:t>
                      </m:r>
                      <m:f>
                        <m:fPr>
                          <m:ctrlPr>
                            <a:rPr lang="en-US" altLang="ja-JP" sz="2800" i="1">
                              <a:latin typeface="Cambria Math" panose="02040503050406030204" pitchFamily="18" charset="0"/>
                            </a:rPr>
                          </m:ctrlPr>
                        </m:fPr>
                        <m:num>
                          <m:r>
                            <a:rPr lang="en-US" altLang="ja-JP" sz="2800">
                              <a:latin typeface="Cambria Math"/>
                            </a:rPr>
                            <m:t>3</m:t>
                          </m:r>
                        </m:num>
                        <m:den>
                          <m:r>
                            <a:rPr lang="en-US" altLang="ja-JP" sz="2800">
                              <a:latin typeface="Cambria Math"/>
                            </a:rPr>
                            <m:t>44</m:t>
                          </m:r>
                        </m:den>
                      </m:f>
                      <m:r>
                        <a:rPr lang="en-US" altLang="ja-JP" sz="2800">
                          <a:latin typeface="Cambria Math"/>
                        </a:rPr>
                        <m:t>×</m:t>
                      </m:r>
                      <m:f>
                        <m:fPr>
                          <m:ctrlPr>
                            <a:rPr lang="en-US" altLang="ja-JP" sz="2800" i="1">
                              <a:latin typeface="Cambria Math" panose="02040503050406030204" pitchFamily="18" charset="0"/>
                            </a:rPr>
                          </m:ctrlPr>
                        </m:fPr>
                        <m:num>
                          <m:r>
                            <a:rPr lang="en-US" altLang="ja-JP" sz="2800" b="0" i="1" smtClean="0">
                              <a:latin typeface="Cambria Math" panose="02040503050406030204" pitchFamily="18" charset="0"/>
                            </a:rPr>
                            <m:t>4</m:t>
                          </m:r>
                        </m:num>
                        <m:den>
                          <m:r>
                            <a:rPr lang="en-US" altLang="ja-JP" sz="2800">
                              <a:latin typeface="Cambria Math"/>
                            </a:rPr>
                            <m:t>43</m:t>
                          </m:r>
                        </m:den>
                      </m:f>
                      <m:r>
                        <a:rPr lang="en-US" altLang="ja-JP" sz="2800" b="1" i="1" smtClean="0">
                          <a:latin typeface="Cambria Math" panose="02040503050406030204" pitchFamily="18" charset="0"/>
                        </a:rPr>
                        <m:t>+</m:t>
                      </m:r>
                      <m:f>
                        <m:fPr>
                          <m:ctrlPr>
                            <a:rPr lang="en-US" altLang="ja-JP" sz="2800" b="1" i="1" smtClean="0">
                              <a:latin typeface="Cambria Math" panose="02040503050406030204" pitchFamily="18" charset="0"/>
                            </a:rPr>
                          </m:ctrlPr>
                        </m:fPr>
                        <m:num>
                          <m:r>
                            <a:rPr lang="en-US" altLang="ja-JP" sz="2800" b="1" i="1" smtClean="0">
                              <a:latin typeface="Cambria Math" panose="02040503050406030204" pitchFamily="18" charset="0"/>
                            </a:rPr>
                            <m:t>𝟒𝟎</m:t>
                          </m:r>
                        </m:num>
                        <m:den>
                          <m:r>
                            <a:rPr lang="en-US" altLang="ja-JP" sz="2800" b="1" i="1" smtClean="0">
                              <a:latin typeface="Cambria Math" panose="02040503050406030204" pitchFamily="18" charset="0"/>
                            </a:rPr>
                            <m:t>𝟒𝟒</m:t>
                          </m:r>
                        </m:den>
                      </m:f>
                      <m:r>
                        <a:rPr lang="en-US" altLang="ja-JP" sz="2800" b="1" i="0" smtClean="0">
                          <a:latin typeface="Cambria Math"/>
                        </a:rPr>
                        <m:t>=</m:t>
                      </m:r>
                      <m:r>
                        <a:rPr lang="en-US" altLang="ja-JP" sz="2800" b="0" i="0" smtClean="0">
                          <a:solidFill>
                            <a:schemeClr val="tx1"/>
                          </a:solidFill>
                          <a:latin typeface="Cambria Math"/>
                        </a:rPr>
                        <m:t>0.91</m:t>
                      </m:r>
                      <m:r>
                        <a:rPr lang="en-US" altLang="ja-JP" sz="2800" b="0" i="0" smtClean="0">
                          <a:latin typeface="Cambria Math"/>
                        </a:rPr>
                        <m:t>6</m:t>
                      </m:r>
                    </m:oMath>
                  </m:oMathPara>
                </a14:m>
                <a:endParaRPr lang="ja-JP" altLang="en-US" sz="2800" b="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3713024" y="5545497"/>
                <a:ext cx="5430975" cy="1369862"/>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テキスト ボックス 22"/>
          <p:cNvSpPr txBox="1"/>
          <p:nvPr/>
        </p:nvSpPr>
        <p:spPr>
          <a:xfrm>
            <a:off x="1819938" y="3710284"/>
            <a:ext cx="1440160" cy="1200329"/>
          </a:xfrm>
          <a:prstGeom prst="rect">
            <a:avLst/>
          </a:prstGeom>
          <a:noFill/>
          <a:ln>
            <a:solidFill>
              <a:schemeClr val="tx1"/>
            </a:solidFill>
          </a:ln>
        </p:spPr>
        <p:txBody>
          <a:bodyPr wrap="square" rtlCol="0">
            <a:spAutoFit/>
          </a:bodyPr>
          <a:lstStyle/>
          <a:p>
            <a:r>
              <a:rPr kumimoji="1" lang="ja-JP" altLang="en-US" sz="2400" b="1"/>
              <a:t>敵の５枚目のカードが</a:t>
            </a:r>
            <a:r>
              <a:rPr lang="ja-JP" altLang="en-US" sz="2400" b="1"/>
              <a:t>４</a:t>
            </a:r>
            <a:endParaRPr kumimoji="1" lang="ja-JP" altLang="en-US" sz="2400" b="1"/>
          </a:p>
        </p:txBody>
      </p:sp>
      <p:cxnSp>
        <p:nvCxnSpPr>
          <p:cNvPr id="24" name="直線矢印コネクタ 23"/>
          <p:cNvCxnSpPr>
            <a:endCxn id="23" idx="1"/>
          </p:cNvCxnSpPr>
          <p:nvPr/>
        </p:nvCxnSpPr>
        <p:spPr>
          <a:xfrm flipV="1">
            <a:off x="109144" y="4310449"/>
            <a:ext cx="1710794" cy="3442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p:cNvSpPr txBox="1"/>
              <p:nvPr/>
            </p:nvSpPr>
            <p:spPr>
              <a:xfrm>
                <a:off x="964541" y="3902359"/>
                <a:ext cx="49404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3</m:t>
                          </m:r>
                        </m:num>
                        <m:den>
                          <m:r>
                            <a:rPr kumimoji="1" lang="en-US" altLang="ja-JP" b="0" i="1" smtClean="0">
                              <a:latin typeface="Cambria Math"/>
                            </a:rPr>
                            <m:t>44</m:t>
                          </m:r>
                        </m:den>
                      </m:f>
                    </m:oMath>
                  </m:oMathPara>
                </a14:m>
                <a:endParaRPr kumimoji="1" lang="ja-JP" altLang="en-US"/>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964541" y="3902359"/>
                <a:ext cx="494046" cy="61093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3713024" y="2849007"/>
                <a:ext cx="494046" cy="611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42</m:t>
                          </m:r>
                        </m:num>
                        <m:den>
                          <m:r>
                            <a:rPr kumimoji="1" lang="en-US" altLang="ja-JP" b="0" i="1" smtClean="0">
                              <a:latin typeface="Cambria Math"/>
                            </a:rPr>
                            <m:t>43</m:t>
                          </m:r>
                        </m:den>
                      </m:f>
                    </m:oMath>
                  </m:oMathPara>
                </a14:m>
                <a:endParaRPr kumimoji="1" lang="ja-JP" altLang="en-US"/>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713024" y="2849007"/>
                <a:ext cx="494046" cy="611706"/>
              </a:xfrm>
              <a:prstGeom prst="rect">
                <a:avLst/>
              </a:prstGeom>
              <a:blipFill>
                <a:blip r:embed="rId8"/>
                <a:stretch>
                  <a:fillRect/>
                </a:stretch>
              </a:blipFill>
            </p:spPr>
            <p:txBody>
              <a:bodyPr/>
              <a:lstStyle/>
              <a:p>
                <a:r>
                  <a:rPr lang="en-US">
                    <a:noFill/>
                  </a:rPr>
                  <a:t> </a:t>
                </a:r>
              </a:p>
            </p:txBody>
          </p:sp>
        </mc:Fallback>
      </mc:AlternateContent>
      <p:sp>
        <p:nvSpPr>
          <p:cNvPr id="28" name="テキスト ボックス 27"/>
          <p:cNvSpPr txBox="1"/>
          <p:nvPr/>
        </p:nvSpPr>
        <p:spPr>
          <a:xfrm>
            <a:off x="5077696" y="2794504"/>
            <a:ext cx="2736305" cy="830997"/>
          </a:xfrm>
          <a:prstGeom prst="rect">
            <a:avLst/>
          </a:prstGeom>
          <a:noFill/>
          <a:ln>
            <a:solidFill>
              <a:schemeClr val="tx1"/>
            </a:solidFill>
          </a:ln>
        </p:spPr>
        <p:txBody>
          <a:bodyPr wrap="square" rtlCol="0">
            <a:spAutoFit/>
          </a:bodyPr>
          <a:lstStyle/>
          <a:p>
            <a:r>
              <a:rPr kumimoji="1" lang="ja-JP" altLang="en-US" sz="2400" b="1"/>
              <a:t>自分の５枚目のカードが</a:t>
            </a:r>
            <a:r>
              <a:rPr kumimoji="1" lang="en-US" altLang="ja-JP" sz="2400" b="1"/>
              <a:t>Q</a:t>
            </a:r>
            <a:r>
              <a:rPr kumimoji="1" lang="ja-JP" altLang="en-US" sz="2400" b="1"/>
              <a:t>以外</a:t>
            </a:r>
          </a:p>
        </p:txBody>
      </p:sp>
      <p:sp>
        <p:nvSpPr>
          <p:cNvPr id="30" name="テキスト ボックス 29"/>
          <p:cNvSpPr txBox="1"/>
          <p:nvPr/>
        </p:nvSpPr>
        <p:spPr>
          <a:xfrm>
            <a:off x="5060684" y="4561792"/>
            <a:ext cx="2857606" cy="830997"/>
          </a:xfrm>
          <a:prstGeom prst="rect">
            <a:avLst/>
          </a:prstGeom>
          <a:noFill/>
          <a:ln>
            <a:solidFill>
              <a:schemeClr val="tx1"/>
            </a:solidFill>
          </a:ln>
        </p:spPr>
        <p:txBody>
          <a:bodyPr wrap="square" rtlCol="0">
            <a:spAutoFit/>
          </a:bodyPr>
          <a:lstStyle/>
          <a:p>
            <a:r>
              <a:rPr kumimoji="1" lang="ja-JP" altLang="en-US" sz="2400" b="1"/>
              <a:t>自分の５枚目のカードが</a:t>
            </a:r>
            <a:r>
              <a:rPr kumimoji="1" lang="en-US" altLang="ja-JP" sz="2400" b="1"/>
              <a:t>Q,8 </a:t>
            </a:r>
            <a:r>
              <a:rPr kumimoji="1" lang="ja-JP" altLang="en-US" sz="2400" b="1"/>
              <a:t>以外</a:t>
            </a:r>
          </a:p>
        </p:txBody>
      </p:sp>
      <mc:AlternateContent xmlns:mc="http://schemas.openxmlformats.org/markup-compatibility/2006" xmlns:a14="http://schemas.microsoft.com/office/drawing/2010/main">
        <mc:Choice Requires="a14">
          <p:sp>
            <p:nvSpPr>
              <p:cNvPr id="32" name="テキスト ボックス 31"/>
              <p:cNvSpPr txBox="1"/>
              <p:nvPr/>
            </p:nvSpPr>
            <p:spPr>
              <a:xfrm>
                <a:off x="3960584" y="4399331"/>
                <a:ext cx="494046"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39</m:t>
                          </m:r>
                        </m:num>
                        <m:den>
                          <m:r>
                            <a:rPr kumimoji="1" lang="en-US" altLang="ja-JP" b="0" i="1" smtClean="0">
                              <a:latin typeface="Cambria Math"/>
                            </a:rPr>
                            <m:t>43</m:t>
                          </m:r>
                        </m:den>
                      </m:f>
                    </m:oMath>
                  </m:oMathPara>
                </a14:m>
                <a:endParaRPr kumimoji="1" lang="ja-JP" altLang="en-US"/>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3960584" y="4399331"/>
                <a:ext cx="494046" cy="636585"/>
              </a:xfrm>
              <a:prstGeom prst="rect">
                <a:avLst/>
              </a:prstGeom>
              <a:blipFill>
                <a:blip r:embed="rId9"/>
                <a:stretch>
                  <a:fillRect/>
                </a:stretch>
              </a:blipFill>
            </p:spPr>
            <p:txBody>
              <a:bodyPr/>
              <a:lstStyle/>
              <a:p>
                <a:r>
                  <a:rPr lang="en-US">
                    <a:noFill/>
                  </a:rPr>
                  <a:t> </a:t>
                </a:r>
              </a:p>
            </p:txBody>
          </p:sp>
        </mc:Fallback>
      </mc:AlternateContent>
      <p:cxnSp>
        <p:nvCxnSpPr>
          <p:cNvPr id="34" name="直線矢印コネクタ 33"/>
          <p:cNvCxnSpPr>
            <a:endCxn id="21" idx="1"/>
          </p:cNvCxnSpPr>
          <p:nvPr/>
        </p:nvCxnSpPr>
        <p:spPr>
          <a:xfrm flipV="1">
            <a:off x="3266812" y="4125782"/>
            <a:ext cx="1810884" cy="1396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23" idx="3"/>
          </p:cNvCxnSpPr>
          <p:nvPr/>
        </p:nvCxnSpPr>
        <p:spPr>
          <a:xfrm>
            <a:off x="3260098" y="4310449"/>
            <a:ext cx="1804539" cy="6001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10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決断は期待値をもとに行え！</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lang="ja-JP" altLang="en-US">
                    <a:solidFill>
                      <a:srgbClr val="FF0000"/>
                    </a:solidFill>
                  </a:rPr>
                  <a:t>ジャックポット</a:t>
                </a:r>
                <a:r>
                  <a:rPr kumimoji="1" lang="ja-JP" altLang="en-US"/>
                  <a:t>には </a:t>
                </a:r>
                <a:r>
                  <a:rPr kumimoji="1" lang="en-US" altLang="ja-JP"/>
                  <a:t>$300  </a:t>
                </a:r>
                <a:r>
                  <a:rPr kumimoji="1" lang="ja-JP" altLang="en-US"/>
                  <a:t>すでに入</a:t>
                </a:r>
                <a:r>
                  <a:rPr lang="ja-JP" altLang="en-US"/>
                  <a:t>っていて、あなたは勝負の途中である。あと </a:t>
                </a:r>
                <a:r>
                  <a:rPr lang="en-US" altLang="ja-JP"/>
                  <a:t>$10 </a:t>
                </a:r>
                <a:r>
                  <a:rPr lang="ja-JP" altLang="en-US"/>
                  <a:t>支払ってコールすると勝率 </a:t>
                </a:r>
                <a:r>
                  <a:rPr lang="en-US" altLang="ja-JP"/>
                  <a:t>0.19</a:t>
                </a:r>
                <a:r>
                  <a:rPr lang="ja-JP" altLang="en-US"/>
                  <a:t> ですべてを得るが、負ければすべてを失う。この時の期待値は、</a:t>
                </a:r>
                <a:endParaRPr lang="en-US" altLang="ja-JP"/>
              </a:p>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a:rPr>
                        <m:t>$300</m:t>
                      </m:r>
                      <m:r>
                        <a:rPr kumimoji="1" lang="en-US" altLang="ja-JP" b="0" i="1" smtClean="0">
                          <a:latin typeface="Cambria Math"/>
                          <a:ea typeface="Cambria Math"/>
                        </a:rPr>
                        <m:t>×0.19+</m:t>
                      </m:r>
                      <m:d>
                        <m:dPr>
                          <m:ctrlPr>
                            <a:rPr kumimoji="1" lang="en-US" altLang="ja-JP" b="0" i="1" smtClean="0">
                              <a:latin typeface="Cambria Math" panose="02040503050406030204" pitchFamily="18" charset="0"/>
                              <a:ea typeface="Cambria Math"/>
                            </a:rPr>
                          </m:ctrlPr>
                        </m:dPr>
                        <m:e>
                          <m:r>
                            <a:rPr kumimoji="1" lang="en-US" altLang="ja-JP" b="0" i="1" smtClean="0">
                              <a:latin typeface="Cambria Math"/>
                              <a:ea typeface="Cambria Math"/>
                            </a:rPr>
                            <m:t>−$10</m:t>
                          </m:r>
                        </m:e>
                      </m:d>
                      <m:r>
                        <a:rPr lang="en-US" altLang="ja-JP" i="1">
                          <a:latin typeface="Cambria Math"/>
                          <a:ea typeface="Cambria Math"/>
                        </a:rPr>
                        <m:t>×</m:t>
                      </m:r>
                      <m:r>
                        <a:rPr lang="en-US" altLang="ja-JP" b="0" i="1" smtClean="0">
                          <a:latin typeface="Cambria Math"/>
                          <a:ea typeface="Cambria Math"/>
                        </a:rPr>
                        <m:t>0.81=$48.9</m:t>
                      </m:r>
                    </m:oMath>
                  </m:oMathPara>
                </a14:m>
                <a:endParaRPr kumimoji="1" lang="en-US" altLang="ja-JP"/>
              </a:p>
              <a:p>
                <a:pPr lvl="1"/>
                <a:r>
                  <a:rPr lang="ja-JP" altLang="en-US"/>
                  <a:t>降りてしまえば、金の出し入れはないので、期待値は </a:t>
                </a:r>
                <a:r>
                  <a:rPr lang="en-US" altLang="ja-JP"/>
                  <a:t>0 </a:t>
                </a:r>
                <a:r>
                  <a:rPr lang="ja-JP" altLang="en-US"/>
                  <a:t>である。「よって勝負しなさい」となる。</a:t>
                </a:r>
                <a:endParaRPr lang="en-US" altLang="ja-JP"/>
              </a:p>
              <a:p>
                <a:r>
                  <a:rPr kumimoji="1" lang="ja-JP" altLang="en-US"/>
                  <a:t>ポッドの中に、</a:t>
                </a:r>
                <a:r>
                  <a:rPr kumimoji="1" lang="en-US" altLang="ja-JP"/>
                  <a:t>$30 </a:t>
                </a:r>
                <a:r>
                  <a:rPr kumimoji="1" lang="ja-JP" altLang="en-US"/>
                  <a:t>ならば期待値は、</a:t>
                </a:r>
                <a:endParaRPr lang="en-US" altLang="ja-JP" i="1">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$3</m:t>
                      </m:r>
                      <m:r>
                        <a:rPr lang="en-US" altLang="ja-JP" i="1">
                          <a:latin typeface="Cambria Math"/>
                        </a:rPr>
                        <m:t>0</m:t>
                      </m:r>
                      <m:r>
                        <a:rPr lang="en-US" altLang="ja-JP" i="1">
                          <a:latin typeface="Cambria Math"/>
                          <a:ea typeface="Cambria Math"/>
                        </a:rPr>
                        <m:t>×0.19+</m:t>
                      </m:r>
                      <m:d>
                        <m:dPr>
                          <m:ctrlPr>
                            <a:rPr lang="en-US" altLang="ja-JP" i="1">
                              <a:latin typeface="Cambria Math" panose="02040503050406030204" pitchFamily="18" charset="0"/>
                              <a:ea typeface="Cambria Math"/>
                            </a:rPr>
                          </m:ctrlPr>
                        </m:dPr>
                        <m:e>
                          <m:r>
                            <a:rPr lang="en-US" altLang="ja-JP" i="1">
                              <a:latin typeface="Cambria Math"/>
                              <a:ea typeface="Cambria Math"/>
                            </a:rPr>
                            <m:t>−$10</m:t>
                          </m:r>
                        </m:e>
                      </m:d>
                      <m:r>
                        <a:rPr lang="en-US" altLang="ja-JP" i="1">
                          <a:latin typeface="Cambria Math"/>
                          <a:ea typeface="Cambria Math"/>
                        </a:rPr>
                        <m:t>×0.81=</m:t>
                      </m:r>
                      <m:r>
                        <a:rPr lang="en-US" altLang="ja-JP" b="0" i="1" smtClean="0">
                          <a:latin typeface="Cambria Math"/>
                          <a:ea typeface="Cambria Math"/>
                        </a:rPr>
                        <m:t>−</m:t>
                      </m:r>
                      <m:r>
                        <a:rPr lang="en-US" altLang="ja-JP" i="1">
                          <a:latin typeface="Cambria Math"/>
                          <a:ea typeface="Cambria Math"/>
                        </a:rPr>
                        <m:t>$</m:t>
                      </m:r>
                      <m:r>
                        <a:rPr lang="en-US" altLang="ja-JP" b="0" i="1" smtClean="0">
                          <a:latin typeface="Cambria Math"/>
                          <a:ea typeface="Cambria Math"/>
                        </a:rPr>
                        <m:t>2.4</m:t>
                      </m:r>
                    </m:oMath>
                  </m:oMathPara>
                </a14:m>
                <a:endParaRPr lang="en-US" altLang="ja-JP" b="0">
                  <a:ea typeface="Cambria Math"/>
                </a:endParaRPr>
              </a:p>
              <a:p>
                <a:r>
                  <a:rPr lang="ja-JP" altLang="en-US"/>
                  <a:t>なので、降りるのが賢明である。</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481" t="-3369" r="-1407" b="-1887"/>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23</a:t>
            </a:fld>
            <a:endParaRPr kumimoji="1" lang="ja-JP" altLang="en-US"/>
          </a:p>
        </p:txBody>
      </p:sp>
    </p:spTree>
    <p:extLst>
      <p:ext uri="{BB962C8B-B14F-4D97-AF65-F5344CB8AC3E}">
        <p14:creationId xmlns:p14="http://schemas.microsoft.com/office/powerpoint/2010/main" val="17369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テキサスホールデム（１）</a:t>
            </a:r>
            <a:br>
              <a:rPr kumimoji="1" lang="en-US" altLang="ja-JP"/>
            </a:br>
            <a:r>
              <a:rPr lang="ja-JP" altLang="en-US"/>
              <a:t>ポーカーの一種</a:t>
            </a:r>
            <a:endParaRPr kumimoji="1" lang="ja-JP" altLang="en-US"/>
          </a:p>
        </p:txBody>
      </p:sp>
      <p:sp>
        <p:nvSpPr>
          <p:cNvPr id="3" name="コンテンツ プレースホルダー 2"/>
          <p:cNvSpPr>
            <a:spLocks noGrp="1"/>
          </p:cNvSpPr>
          <p:nvPr>
            <p:ph idx="1"/>
          </p:nvPr>
        </p:nvSpPr>
        <p:spPr/>
        <p:txBody>
          <a:bodyPr>
            <a:normAutofit fontScale="85000" lnSpcReduction="20000"/>
          </a:bodyPr>
          <a:lstStyle/>
          <a:p>
            <a:r>
              <a:rPr lang="ja-JP" altLang="en-US"/>
              <a:t>全プレーヤーにカードが </a:t>
            </a:r>
            <a:r>
              <a:rPr lang="en-US" altLang="ja-JP"/>
              <a:t>2</a:t>
            </a:r>
            <a:r>
              <a:rPr lang="ja-JP" altLang="en-US"/>
              <a:t> 枚ずつ裏向けに配られ、テーブルの中央には </a:t>
            </a:r>
            <a:r>
              <a:rPr lang="en-US" altLang="ja-JP"/>
              <a:t>5</a:t>
            </a:r>
            <a:r>
              <a:rPr lang="ja-JP" altLang="en-US"/>
              <a:t> 枚のカードが表向きに置かれる。すべてのプレーヤーはこの</a:t>
            </a:r>
            <a:r>
              <a:rPr lang="en-US" altLang="ja-JP"/>
              <a:t>5</a:t>
            </a:r>
            <a:r>
              <a:rPr lang="ja-JP" altLang="en-US"/>
              <a:t> 枚のカードを共有する。</a:t>
            </a:r>
            <a:endParaRPr lang="en-US" altLang="ja-JP"/>
          </a:p>
          <a:p>
            <a:r>
              <a:rPr lang="ja-JP" altLang="en-US"/>
              <a:t> 各プレーヤー に</a:t>
            </a:r>
            <a:r>
              <a:rPr lang="en-US" altLang="ja-JP"/>
              <a:t>2</a:t>
            </a:r>
            <a:r>
              <a:rPr lang="ja-JP" altLang="en-US"/>
              <a:t> 枚ずつ裏向きに配られた時点で最初のラウンドが行われる。</a:t>
            </a:r>
            <a:endParaRPr lang="en-US" altLang="ja-JP"/>
          </a:p>
          <a:p>
            <a:r>
              <a:rPr kumimoji="1" lang="ja-JP" altLang="en-US"/>
              <a:t>次に中央に </a:t>
            </a:r>
            <a:r>
              <a:rPr kumimoji="1" lang="en-US" altLang="ja-JP"/>
              <a:t>3</a:t>
            </a:r>
            <a:r>
              <a:rPr kumimoji="1" lang="ja-JP" altLang="en-US"/>
              <a:t> 枚のカードが表向きに</a:t>
            </a:r>
            <a:r>
              <a:rPr lang="ja-JP" altLang="en-US"/>
              <a:t>置かれた時点で次のラウンドが行われる。</a:t>
            </a:r>
            <a:endParaRPr kumimoji="1" lang="en-US" altLang="ja-JP"/>
          </a:p>
          <a:p>
            <a:r>
              <a:rPr lang="ja-JP" altLang="en-US"/>
              <a:t>次に、中央に </a:t>
            </a:r>
            <a:r>
              <a:rPr lang="en-US" altLang="ja-JP"/>
              <a:t>4</a:t>
            </a:r>
            <a:r>
              <a:rPr lang="ja-JP" altLang="en-US"/>
              <a:t> 枚目のカードが表向けに置かれた時点で次のラウンドが行われる。</a:t>
            </a:r>
            <a:endParaRPr lang="en-US" altLang="ja-JP"/>
          </a:p>
          <a:p>
            <a:r>
              <a:rPr kumimoji="1" lang="ja-JP" altLang="en-US"/>
              <a:t>最後に、中央に </a:t>
            </a:r>
            <a:r>
              <a:rPr lang="en-US" altLang="ja-JP"/>
              <a:t>5</a:t>
            </a:r>
            <a:r>
              <a:rPr lang="ja-JP" altLang="en-US"/>
              <a:t>枚目のカードが表向きに置かれた時点で、最後 </a:t>
            </a:r>
            <a:r>
              <a:rPr lang="en-US" altLang="ja-JP"/>
              <a:t>4</a:t>
            </a:r>
            <a:r>
              <a:rPr lang="ja-JP" altLang="en-US"/>
              <a:t> 回目のラウンドが行われる。</a:t>
            </a:r>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24</a:t>
            </a:fld>
            <a:endParaRPr kumimoji="1" lang="ja-JP" altLang="en-US"/>
          </a:p>
        </p:txBody>
      </p:sp>
    </p:spTree>
    <p:extLst>
      <p:ext uri="{BB962C8B-B14F-4D97-AF65-F5344CB8AC3E}">
        <p14:creationId xmlns:p14="http://schemas.microsoft.com/office/powerpoint/2010/main" val="18186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テキサス・ホールデム（２）</a:t>
            </a:r>
            <a:br>
              <a:rPr kumimoji="1" lang="en-US" altLang="ja-JP"/>
            </a:br>
            <a:r>
              <a:rPr lang="ja-JP" altLang="en-US"/>
              <a:t>ポーカーの一種</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kumimoji="1" lang="ja-JP" altLang="en-US"/>
                  <a:t>各プレーヤーは、自分のカード </a:t>
                </a:r>
                <a:r>
                  <a:rPr kumimoji="1" lang="en-US" altLang="ja-JP"/>
                  <a:t>2</a:t>
                </a:r>
                <a:r>
                  <a:rPr kumimoji="1" lang="ja-JP" altLang="en-US"/>
                  <a:t> 枚と、共有するカード </a:t>
                </a:r>
                <a:r>
                  <a:rPr lang="en-US" altLang="ja-JP"/>
                  <a:t>5</a:t>
                </a:r>
                <a:r>
                  <a:rPr lang="ja-JP" altLang="en-US"/>
                  <a:t> 枚から最強の手で勝負をする。</a:t>
                </a:r>
                <a:endParaRPr lang="en-US" altLang="ja-JP"/>
              </a:p>
              <a:p>
                <a:r>
                  <a:rPr lang="ja-JP" altLang="en-US"/>
                  <a:t>テレビ中継では、各プレーヤーに配られた</a:t>
                </a:r>
                <a:r>
                  <a:rPr lang="en-US" altLang="ja-JP"/>
                  <a:t>2</a:t>
                </a:r>
                <a:r>
                  <a:rPr lang="ja-JP" altLang="en-US"/>
                  <a:t>枚の持ち札をもとに、各プレーヤーの勝率を計算する。</a:t>
                </a:r>
                <a:endParaRPr lang="en-US" altLang="ja-JP"/>
              </a:p>
              <a:p>
                <a:r>
                  <a:rPr lang="en-US" altLang="ja-JP"/>
                  <a:t>2</a:t>
                </a:r>
                <a:r>
                  <a:rPr lang="ja-JP" altLang="en-US"/>
                  <a:t> 人のプレーヤーの場合、残りのカードは </a:t>
                </a:r>
                <a:r>
                  <a:rPr lang="en-US" altLang="ja-JP"/>
                  <a:t>48</a:t>
                </a:r>
                <a:r>
                  <a:rPr lang="ja-JP" altLang="en-US"/>
                  <a:t>枚であるが、ここから中央に表向きに置かれる </a:t>
                </a:r>
                <a:r>
                  <a:rPr lang="en-US" altLang="ja-JP"/>
                  <a:t>5</a:t>
                </a:r>
                <a:r>
                  <a:rPr lang="ja-JP" altLang="en-US"/>
                  <a:t> 枚のカードの組合せは全部で、</a:t>
                </a:r>
                <a14:m>
                  <m:oMath xmlns:m="http://schemas.openxmlformats.org/officeDocument/2006/math">
                    <m:sSub>
                      <m:sSubPr>
                        <m:ctrlPr>
                          <a:rPr lang="en-US" altLang="ja-JP" i="1" smtClean="0">
                            <a:latin typeface="Cambria Math" panose="02040503050406030204" pitchFamily="18" charset="0"/>
                          </a:rPr>
                        </m:ctrlPr>
                      </m:sSubPr>
                      <m:e>
                        <m:r>
                          <a:rPr lang="ja-JP" altLang="en-US" b="0" i="1" smtClean="0">
                            <a:latin typeface="Cambria Math"/>
                          </a:rPr>
                          <m:t> </m:t>
                        </m:r>
                      </m:e>
                      <m:sub>
                        <m:r>
                          <a:rPr lang="en-US" altLang="ja-JP" b="0" i="1" smtClean="0">
                            <a:latin typeface="Cambria Math"/>
                          </a:rPr>
                          <m:t>48</m:t>
                        </m:r>
                      </m:sub>
                    </m:sSub>
                    <m:sSub>
                      <m:sSubPr>
                        <m:ctrlPr>
                          <a:rPr lang="en-US" altLang="ja-JP" i="1" smtClean="0">
                            <a:latin typeface="Cambria Math" panose="02040503050406030204" pitchFamily="18" charset="0"/>
                          </a:rPr>
                        </m:ctrlPr>
                      </m:sSubPr>
                      <m:e>
                        <m:r>
                          <a:rPr lang="en-US" altLang="ja-JP" b="0" i="1" smtClean="0">
                            <a:latin typeface="Cambria Math"/>
                          </a:rPr>
                          <m:t>𝐶</m:t>
                        </m:r>
                      </m:e>
                      <m:sub>
                        <m:r>
                          <a:rPr lang="en-US" altLang="ja-JP" b="0" i="1" smtClean="0">
                            <a:latin typeface="Cambria Math"/>
                          </a:rPr>
                          <m:t>5</m:t>
                        </m:r>
                      </m:sub>
                    </m:sSub>
                    <m:r>
                      <a:rPr lang="en-US" altLang="ja-JP" b="0" i="1" smtClean="0">
                        <a:latin typeface="Cambria Math"/>
                      </a:rPr>
                      <m:t>=</m:t>
                    </m:r>
                    <m:d>
                      <m:dPr>
                        <m:ctrlPr>
                          <a:rPr lang="en-US" altLang="ja-JP" b="0" i="1" smtClean="0">
                            <a:latin typeface="Cambria Math" panose="02040503050406030204" pitchFamily="18" charset="0"/>
                          </a:rPr>
                        </m:ctrlPr>
                      </m:dPr>
                      <m:e>
                        <m:eqArr>
                          <m:eqArrPr>
                            <m:ctrlPr>
                              <a:rPr lang="en-US" altLang="ja-JP" b="0" i="1" smtClean="0">
                                <a:latin typeface="Cambria Math" panose="02040503050406030204" pitchFamily="18" charset="0"/>
                              </a:rPr>
                            </m:ctrlPr>
                          </m:eqArrPr>
                          <m:e>
                            <m:r>
                              <a:rPr lang="en-US" altLang="ja-JP" b="0" i="1" smtClean="0">
                                <a:latin typeface="Cambria Math"/>
                              </a:rPr>
                              <m:t>48</m:t>
                            </m:r>
                          </m:e>
                          <m:e>
                            <m:r>
                              <a:rPr lang="en-US" altLang="ja-JP" b="0" i="1" smtClean="0">
                                <a:latin typeface="Cambria Math"/>
                              </a:rPr>
                              <m:t>5</m:t>
                            </m:r>
                          </m:e>
                        </m:eqArr>
                      </m:e>
                    </m:d>
                    <m:r>
                      <a:rPr lang="en-US" altLang="ja-JP" b="0" i="1" smtClean="0">
                        <a:latin typeface="Cambria Math"/>
                      </a:rPr>
                      <m:t>=</m:t>
                    </m:r>
                    <m:r>
                      <m:rPr>
                        <m:nor/>
                      </m:rPr>
                      <a:rPr lang="en-US" altLang="ja-JP"/>
                      <m:t>1</m:t>
                    </m:r>
                    <m:r>
                      <m:rPr>
                        <m:nor/>
                      </m:rPr>
                      <a:rPr lang="en-US" altLang="ja-JP" b="0" i="0" smtClean="0"/>
                      <m:t>,</m:t>
                    </m:r>
                    <m:r>
                      <m:rPr>
                        <m:nor/>
                      </m:rPr>
                      <a:rPr lang="en-US" altLang="ja-JP"/>
                      <m:t>712</m:t>
                    </m:r>
                    <m:r>
                      <m:rPr>
                        <m:nor/>
                      </m:rPr>
                      <a:rPr lang="en-US" altLang="ja-JP" b="0" i="0" smtClean="0"/>
                      <m:t>,</m:t>
                    </m:r>
                    <m:r>
                      <m:rPr>
                        <m:nor/>
                      </m:rPr>
                      <a:rPr lang="en-US" altLang="ja-JP"/>
                      <m:t>304</m:t>
                    </m:r>
                    <m:r>
                      <a:rPr lang="ja-JP" altLang="en-US" b="0" i="1" smtClean="0">
                        <a:latin typeface="Cambria Math"/>
                      </a:rPr>
                      <m:t>  </m:t>
                    </m:r>
                  </m:oMath>
                </a14:m>
                <a:r>
                  <a:rPr lang="ja-JP" altLang="en-US"/>
                  <a:t>通りに過ぎず、コンピュータですべての可能性についての勝敗を調べ上げるのだ。</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481" t="-3369" r="-4741"/>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25</a:t>
            </a:fld>
            <a:endParaRPr kumimoji="1" lang="ja-JP" altLang="en-US"/>
          </a:p>
        </p:txBody>
      </p:sp>
    </p:spTree>
    <p:extLst>
      <p:ext uri="{BB962C8B-B14F-4D97-AF65-F5344CB8AC3E}">
        <p14:creationId xmlns:p14="http://schemas.microsoft.com/office/powerpoint/2010/main" val="15792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持ち札が♥ </a:t>
            </a:r>
            <a:r>
              <a:rPr kumimoji="1" lang="en-US" altLang="ja-JP"/>
              <a:t>2</a:t>
            </a:r>
            <a:r>
              <a:rPr kumimoji="1" lang="ja-JP" altLang="en-US"/>
              <a:t> 枚のとき，♥のフラッシュが完成する確率を考えよう。</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lang="ja-JP" altLang="en-US"/>
                  <a:t>ファーストラウンドでは、中央にカードはない．よって，最終的に現れる</a:t>
                </a:r>
                <a:r>
                  <a:rPr lang="en-US" altLang="ja-JP"/>
                  <a:t>5</a:t>
                </a:r>
                <a:r>
                  <a:rPr lang="ja-JP" altLang="en-US"/>
                  <a:t> 枚のカードについて想定する。</a:t>
                </a:r>
                <a:endParaRPr lang="en-US" altLang="ja-JP"/>
              </a:p>
              <a:p>
                <a:r>
                  <a:rPr kumimoji="1" lang="ja-JP" altLang="en-US"/>
                  <a:t>自分の持っている </a:t>
                </a:r>
                <a:r>
                  <a:rPr kumimoji="1" lang="en-US" altLang="ja-JP"/>
                  <a:t>2</a:t>
                </a:r>
                <a:r>
                  <a:rPr kumimoji="1" lang="ja-JP" altLang="en-US"/>
                  <a:t> 枚以外の </a:t>
                </a:r>
                <a:r>
                  <a:rPr kumimoji="1" lang="en-US" altLang="ja-JP"/>
                  <a:t>50 </a:t>
                </a:r>
                <a:r>
                  <a:rPr kumimoji="1" lang="ja-JP" altLang="en-US"/>
                  <a:t>枚から </a:t>
                </a:r>
                <a:r>
                  <a:rPr kumimoji="1" lang="en-US" altLang="ja-JP"/>
                  <a:t>5</a:t>
                </a:r>
                <a:r>
                  <a:rPr kumimoji="1" lang="ja-JP" altLang="en-US"/>
                  <a:t> </a:t>
                </a:r>
                <a:r>
                  <a:rPr lang="ja-JP" altLang="en-US"/>
                  <a:t>枚がランダムに中央に置かれるとして、その組合せ数は、 </a:t>
                </a:r>
                <a14:m>
                  <m:oMath xmlns:m="http://schemas.openxmlformats.org/officeDocument/2006/math">
                    <m:sSub>
                      <m:sSubPr>
                        <m:ctrlPr>
                          <a:rPr lang="en-US" altLang="ja-JP" i="1">
                            <a:latin typeface="Cambria Math" panose="02040503050406030204" pitchFamily="18" charset="0"/>
                          </a:rPr>
                        </m:ctrlPr>
                      </m:sSubPr>
                      <m:e>
                        <m:r>
                          <a:rPr lang="ja-JP" altLang="en-US" b="0" i="1" smtClean="0">
                            <a:latin typeface="Cambria Math"/>
                          </a:rPr>
                          <m:t> </m:t>
                        </m:r>
                      </m:e>
                      <m:sub>
                        <m:r>
                          <a:rPr lang="en-US" altLang="ja-JP" i="1" smtClean="0">
                            <a:latin typeface="Cambria Math"/>
                          </a:rPr>
                          <m:t>5</m:t>
                        </m:r>
                        <m:r>
                          <a:rPr lang="en-US" altLang="ja-JP" b="0" i="1" smtClean="0">
                            <a:latin typeface="Cambria Math"/>
                          </a:rPr>
                          <m:t>0</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i="1">
                            <a:latin typeface="Cambria Math"/>
                          </a:rPr>
                          <m:t>5</m:t>
                        </m:r>
                      </m:sub>
                    </m:sSub>
                    <m:r>
                      <a:rPr lang="en-US" altLang="ja-JP" i="1">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b="0" i="1" smtClean="0">
                                <a:latin typeface="Cambria Math"/>
                              </a:rPr>
                              <m:t>50</m:t>
                            </m:r>
                          </m:e>
                          <m:e>
                            <m:r>
                              <a:rPr lang="en-US" altLang="ja-JP" i="1">
                                <a:latin typeface="Cambria Math"/>
                              </a:rPr>
                              <m:t>5</m:t>
                            </m:r>
                          </m:e>
                        </m:eqArr>
                      </m:e>
                    </m:d>
                    <m:r>
                      <a:rPr lang="en-US" altLang="ja-JP" i="1">
                        <a:latin typeface="Cambria Math"/>
                      </a:rPr>
                      <m:t>=</m:t>
                    </m:r>
                    <m:r>
                      <m:rPr>
                        <m:nor/>
                      </m:rPr>
                      <a:rPr lang="en-US" altLang="ja-JP" b="0" i="0" smtClean="0"/>
                      <m:t>2,118,760</m:t>
                    </m:r>
                    <m:r>
                      <a:rPr lang="ja-JP" altLang="en-US" i="1">
                        <a:latin typeface="Cambria Math"/>
                      </a:rPr>
                      <m:t> </m:t>
                    </m:r>
                  </m:oMath>
                </a14:m>
                <a:r>
                  <a:rPr kumimoji="1" lang="ja-JP" altLang="en-US"/>
                  <a:t> 通りである．</a:t>
                </a:r>
                <a:endParaRPr kumimoji="1" lang="en-US" altLang="ja-JP"/>
              </a:p>
              <a:p>
                <a:r>
                  <a:rPr lang="ja-JP" altLang="en-US"/>
                  <a:t>そのうち、</a:t>
                </a:r>
                <a:r>
                  <a:rPr lang="en-US" altLang="ja-JP"/>
                  <a:t>5</a:t>
                </a:r>
                <a:r>
                  <a:rPr lang="ja-JP" altLang="en-US"/>
                  <a:t> 枚ともが♥である組合せは。</a:t>
                </a:r>
                <a:endParaRPr lang="en-US" altLang="ja-JP"/>
              </a:p>
              <a:p>
                <a14:m>
                  <m:oMath xmlns:m="http://schemas.openxmlformats.org/officeDocument/2006/math">
                    <m:sSub>
                      <m:sSubPr>
                        <m:ctrlPr>
                          <a:rPr lang="en-US" altLang="ja-JP" i="1">
                            <a:latin typeface="Cambria Math" panose="02040503050406030204" pitchFamily="18" charset="0"/>
                          </a:rPr>
                        </m:ctrlPr>
                      </m:sSubPr>
                      <m:e>
                        <m:r>
                          <a:rPr lang="ja-JP" altLang="en-US" b="0" i="1" smtClean="0">
                            <a:latin typeface="Cambria Math"/>
                          </a:rPr>
                          <m:t> </m:t>
                        </m:r>
                      </m:e>
                      <m:sub>
                        <m:r>
                          <a:rPr lang="en-US" altLang="ja-JP" b="0" i="1" smtClean="0">
                            <a:latin typeface="Cambria Math"/>
                          </a:rPr>
                          <m:t>11</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i="1">
                            <a:latin typeface="Cambria Math"/>
                          </a:rPr>
                          <m:t>5</m:t>
                        </m:r>
                      </m:sub>
                    </m:sSub>
                    <m:sSub>
                      <m:sSubPr>
                        <m:ctrlPr>
                          <a:rPr lang="en-US" altLang="ja-JP" i="1">
                            <a:latin typeface="Cambria Math" panose="02040503050406030204" pitchFamily="18" charset="0"/>
                          </a:rPr>
                        </m:ctrlPr>
                      </m:sSubPr>
                      <m:e>
                        <m:r>
                          <a:rPr lang="en-US" altLang="ja-JP" i="1" smtClean="0">
                            <a:latin typeface="Cambria Math"/>
                            <a:ea typeface="Cambria Math"/>
                          </a:rPr>
                          <m:t>×</m:t>
                        </m:r>
                      </m:e>
                      <m:sub>
                        <m:r>
                          <a:rPr lang="en-US" altLang="ja-JP" b="0" i="1" smtClean="0">
                            <a:latin typeface="Cambria Math"/>
                          </a:rPr>
                          <m:t>39</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b="0" i="1" smtClean="0">
                            <a:latin typeface="Cambria Math"/>
                          </a:rPr>
                          <m:t>0</m:t>
                        </m:r>
                      </m:sub>
                    </m:sSub>
                    <m:r>
                      <a:rPr lang="en-US" altLang="ja-JP" i="1">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b="0" i="1" smtClean="0">
                                <a:latin typeface="Cambria Math"/>
                              </a:rPr>
                              <m:t>11</m:t>
                            </m:r>
                          </m:e>
                          <m:e>
                            <m:r>
                              <a:rPr lang="en-US" altLang="ja-JP" i="1">
                                <a:latin typeface="Cambria Math"/>
                              </a:rPr>
                              <m:t>5</m:t>
                            </m:r>
                          </m:e>
                        </m:eqArr>
                      </m:e>
                    </m:d>
                    <m:r>
                      <a:rPr lang="en-US" altLang="ja-JP" i="1" smtClean="0">
                        <a:latin typeface="Cambria Math"/>
                        <a:ea typeface="Cambria Math"/>
                      </a:rPr>
                      <m:t>×</m:t>
                    </m:r>
                    <m:r>
                      <a:rPr lang="en-US" altLang="ja-JP" b="0" i="1" smtClean="0">
                        <a:latin typeface="Cambria Math"/>
                        <a:ea typeface="Cambria Math"/>
                      </a:rPr>
                      <m:t>1</m:t>
                    </m:r>
                    <m:r>
                      <a:rPr lang="en-US" altLang="ja-JP" i="1">
                        <a:latin typeface="Cambria Math"/>
                      </a:rPr>
                      <m:t>=</m:t>
                    </m:r>
                    <m:r>
                      <m:rPr>
                        <m:nor/>
                      </m:rPr>
                      <a:rPr lang="en-US" altLang="ja-JP" b="0" i="0" smtClean="0">
                        <a:latin typeface="Cambria Math"/>
                      </a:rPr>
                      <m:t>462 .</m:t>
                    </m:r>
                  </m:oMath>
                </a14:m>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481" t="-2695" r="-963"/>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26</a:t>
            </a:fld>
            <a:endParaRPr kumimoji="1" lang="ja-JP" altLang="en-US"/>
          </a:p>
        </p:txBody>
      </p:sp>
    </p:spTree>
    <p:extLst>
      <p:ext uri="{BB962C8B-B14F-4D97-AF65-F5344CB8AC3E}">
        <p14:creationId xmlns:p14="http://schemas.microsoft.com/office/powerpoint/2010/main" val="29651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ハートのフラッシュが完成する確率</a:t>
            </a:r>
            <a:br>
              <a:rPr lang="en-US" altLang="ja-JP"/>
            </a:br>
            <a:r>
              <a:rPr lang="ja-JP" altLang="en-US"/>
              <a:t>最初のラウンド</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a:bodyPr>
              <a:lstStyle/>
              <a:p>
                <a:r>
                  <a:rPr lang="ja-JP" altLang="en-US">
                    <a:latin typeface="Cambria Math"/>
                  </a:rPr>
                  <a:t>♥が </a:t>
                </a:r>
                <a:r>
                  <a:rPr lang="en-US" altLang="ja-JP">
                    <a:latin typeface="Cambria Math"/>
                  </a:rPr>
                  <a:t>4</a:t>
                </a:r>
                <a:r>
                  <a:rPr lang="ja-JP" altLang="en-US">
                    <a:latin typeface="Cambria Math"/>
                  </a:rPr>
                  <a:t> 枚で、残りの </a:t>
                </a:r>
                <a:r>
                  <a:rPr lang="en-US" altLang="ja-JP">
                    <a:latin typeface="Cambria Math"/>
                  </a:rPr>
                  <a:t>1</a:t>
                </a:r>
                <a:r>
                  <a:rPr lang="ja-JP" altLang="en-US">
                    <a:latin typeface="Cambria Math"/>
                  </a:rPr>
                  <a:t> 枚がハート以外の組合せ数は，</a:t>
                </a:r>
                <a14:m>
                  <m:oMath xmlns:m="http://schemas.openxmlformats.org/officeDocument/2006/math">
                    <m:sSub>
                      <m:sSubPr>
                        <m:ctrlPr>
                          <a:rPr lang="en-US" altLang="ja-JP" i="1">
                            <a:latin typeface="Cambria Math" panose="02040503050406030204" pitchFamily="18" charset="0"/>
                          </a:rPr>
                        </m:ctrlPr>
                      </m:sSubPr>
                      <m:e>
                        <m:r>
                          <a:rPr lang="ja-JP" altLang="en-US" b="0" i="1" smtClean="0">
                            <a:latin typeface="Cambria Math"/>
                          </a:rPr>
                          <m:t> </m:t>
                        </m:r>
                      </m:e>
                      <m:sub>
                        <m:r>
                          <a:rPr lang="en-US" altLang="ja-JP" i="1">
                            <a:latin typeface="Cambria Math"/>
                          </a:rPr>
                          <m:t>11</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b="0" i="1" smtClean="0">
                            <a:latin typeface="Cambria Math"/>
                          </a:rPr>
                          <m:t>4</m:t>
                        </m:r>
                      </m:sub>
                    </m:sSub>
                    <m:sSub>
                      <m:sSubPr>
                        <m:ctrlPr>
                          <a:rPr lang="en-US" altLang="ja-JP" i="1">
                            <a:latin typeface="Cambria Math" panose="02040503050406030204" pitchFamily="18" charset="0"/>
                          </a:rPr>
                        </m:ctrlPr>
                      </m:sSubPr>
                      <m:e>
                        <m:r>
                          <a:rPr lang="en-US" altLang="ja-JP" i="1">
                            <a:latin typeface="Cambria Math"/>
                            <a:ea typeface="Cambria Math"/>
                          </a:rPr>
                          <m:t>×</m:t>
                        </m:r>
                      </m:e>
                      <m:sub>
                        <m:r>
                          <a:rPr lang="en-US" altLang="ja-JP" i="1">
                            <a:latin typeface="Cambria Math"/>
                          </a:rPr>
                          <m:t>39</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b="0" i="1" smtClean="0">
                            <a:latin typeface="Cambria Math"/>
                          </a:rPr>
                          <m:t>1</m:t>
                        </m:r>
                      </m:sub>
                    </m:sSub>
                    <m:r>
                      <a:rPr lang="en-US" altLang="ja-JP" i="1">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1">
                                <a:latin typeface="Cambria Math"/>
                              </a:rPr>
                              <m:t>11</m:t>
                            </m:r>
                          </m:e>
                          <m:e>
                            <m:r>
                              <a:rPr lang="en-US" altLang="ja-JP" b="0" i="1" smtClean="0">
                                <a:latin typeface="Cambria Math"/>
                              </a:rPr>
                              <m:t>4</m:t>
                            </m:r>
                          </m:e>
                        </m:eqArr>
                      </m:e>
                    </m:d>
                    <m:r>
                      <a:rPr lang="en-US" altLang="ja-JP" i="1">
                        <a:latin typeface="Cambria Math"/>
                        <a:ea typeface="Cambria Math"/>
                      </a:rPr>
                      <m:t>×</m:t>
                    </m:r>
                    <m:d>
                      <m:dPr>
                        <m:ctrlPr>
                          <a:rPr lang="en-US" altLang="ja-JP" i="1" smtClean="0">
                            <a:latin typeface="Cambria Math" panose="02040503050406030204" pitchFamily="18" charset="0"/>
                            <a:ea typeface="Cambria Math"/>
                          </a:rPr>
                        </m:ctrlPr>
                      </m:dPr>
                      <m:e>
                        <m:eqArr>
                          <m:eqArrPr>
                            <m:ctrlPr>
                              <a:rPr lang="en-US" altLang="ja-JP" b="0" i="1" smtClean="0">
                                <a:latin typeface="Cambria Math" panose="02040503050406030204" pitchFamily="18" charset="0"/>
                                <a:ea typeface="Cambria Math"/>
                              </a:rPr>
                            </m:ctrlPr>
                          </m:eqArrPr>
                          <m:e>
                            <m:r>
                              <a:rPr lang="en-US" altLang="ja-JP" b="0" i="1" smtClean="0">
                                <a:latin typeface="Cambria Math"/>
                                <a:ea typeface="Cambria Math"/>
                              </a:rPr>
                              <m:t>39</m:t>
                            </m:r>
                          </m:e>
                          <m:e>
                            <m:r>
                              <a:rPr lang="en-US" altLang="ja-JP" b="0" i="1" smtClean="0">
                                <a:latin typeface="Cambria Math"/>
                                <a:ea typeface="Cambria Math"/>
                              </a:rPr>
                              <m:t>1</m:t>
                            </m:r>
                          </m:e>
                        </m:eqArr>
                      </m:e>
                    </m:d>
                    <m:r>
                      <a:rPr lang="en-US" altLang="ja-JP" i="1">
                        <a:latin typeface="Cambria Math"/>
                      </a:rPr>
                      <m:t>=</m:t>
                    </m:r>
                    <m:r>
                      <m:rPr>
                        <m:nor/>
                      </m:rPr>
                      <a:rPr lang="en-US" altLang="ja-JP" b="0" i="0" smtClean="0">
                        <a:latin typeface="Cambria Math"/>
                      </a:rPr>
                      <m:t>12,870</m:t>
                    </m:r>
                    <m:r>
                      <m:rPr>
                        <m:nor/>
                      </m:rPr>
                      <a:rPr lang="en-US" altLang="ja-JP">
                        <a:latin typeface="Cambria Math"/>
                      </a:rPr>
                      <m:t> .</m:t>
                    </m:r>
                  </m:oMath>
                </a14:m>
                <a:endParaRPr lang="ja-JP" altLang="en-US"/>
              </a:p>
              <a:p>
                <a:r>
                  <a:rPr lang="ja-JP" altLang="en-US">
                    <a:latin typeface="Cambria Math"/>
                  </a:rPr>
                  <a:t>♥が </a:t>
                </a:r>
                <a:r>
                  <a:rPr lang="en-US" altLang="ja-JP">
                    <a:latin typeface="Cambria Math"/>
                  </a:rPr>
                  <a:t>3 </a:t>
                </a:r>
                <a:r>
                  <a:rPr lang="ja-JP" altLang="en-US">
                    <a:latin typeface="Cambria Math"/>
                  </a:rPr>
                  <a:t>枚で、残りの </a:t>
                </a:r>
                <a:r>
                  <a:rPr lang="en-US" altLang="ja-JP">
                    <a:latin typeface="Cambria Math"/>
                  </a:rPr>
                  <a:t>2</a:t>
                </a:r>
                <a:r>
                  <a:rPr lang="ja-JP" altLang="en-US">
                    <a:latin typeface="Cambria Math"/>
                  </a:rPr>
                  <a:t> 枚がハート以外の組合せ数は、</a:t>
                </a:r>
                <a:r>
                  <a:rPr lang="en-US" altLang="ja-JP"/>
                  <a:t> </a:t>
                </a:r>
                <a14:m>
                  <m:oMath xmlns:m="http://schemas.openxmlformats.org/officeDocument/2006/math">
                    <m:sSub>
                      <m:sSubPr>
                        <m:ctrlPr>
                          <a:rPr lang="en-US" altLang="ja-JP" i="1">
                            <a:latin typeface="Cambria Math" panose="02040503050406030204" pitchFamily="18" charset="0"/>
                          </a:rPr>
                        </m:ctrlPr>
                      </m:sSubPr>
                      <m:e>
                        <m:r>
                          <a:rPr lang="ja-JP" altLang="en-US" b="0" i="1" smtClean="0">
                            <a:latin typeface="Cambria Math"/>
                          </a:rPr>
                          <m:t> </m:t>
                        </m:r>
                      </m:e>
                      <m:sub>
                        <m:r>
                          <a:rPr lang="en-US" altLang="ja-JP" i="1">
                            <a:latin typeface="Cambria Math"/>
                          </a:rPr>
                          <m:t>11</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b="0" i="1" smtClean="0">
                            <a:latin typeface="Cambria Math"/>
                          </a:rPr>
                          <m:t>3</m:t>
                        </m:r>
                      </m:sub>
                    </m:sSub>
                    <m:sSub>
                      <m:sSubPr>
                        <m:ctrlPr>
                          <a:rPr lang="en-US" altLang="ja-JP" i="1">
                            <a:latin typeface="Cambria Math" panose="02040503050406030204" pitchFamily="18" charset="0"/>
                          </a:rPr>
                        </m:ctrlPr>
                      </m:sSubPr>
                      <m:e>
                        <m:r>
                          <a:rPr lang="en-US" altLang="ja-JP" i="1">
                            <a:latin typeface="Cambria Math"/>
                            <a:ea typeface="Cambria Math"/>
                          </a:rPr>
                          <m:t>×</m:t>
                        </m:r>
                      </m:e>
                      <m:sub>
                        <m:r>
                          <a:rPr lang="en-US" altLang="ja-JP" i="1">
                            <a:latin typeface="Cambria Math"/>
                          </a:rPr>
                          <m:t>39</m:t>
                        </m:r>
                      </m:sub>
                    </m:sSub>
                    <m:sSub>
                      <m:sSubPr>
                        <m:ctrlPr>
                          <a:rPr lang="en-US" altLang="ja-JP" i="1">
                            <a:latin typeface="Cambria Math" panose="02040503050406030204" pitchFamily="18" charset="0"/>
                          </a:rPr>
                        </m:ctrlPr>
                      </m:sSubPr>
                      <m:e>
                        <m:r>
                          <a:rPr lang="en-US" altLang="ja-JP" i="1">
                            <a:latin typeface="Cambria Math"/>
                          </a:rPr>
                          <m:t>𝐶</m:t>
                        </m:r>
                      </m:e>
                      <m:sub>
                        <m:r>
                          <a:rPr lang="en-US" altLang="ja-JP" b="0" i="1" smtClean="0">
                            <a:latin typeface="Cambria Math"/>
                          </a:rPr>
                          <m:t>2</m:t>
                        </m:r>
                      </m:sub>
                    </m:sSub>
                    <m:r>
                      <a:rPr lang="en-US" altLang="ja-JP" i="1">
                        <a:latin typeface="Cambria Math"/>
                      </a:rPr>
                      <m:t>=</m:t>
                    </m:r>
                    <m:d>
                      <m:dPr>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1">
                                <a:latin typeface="Cambria Math"/>
                              </a:rPr>
                              <m:t>11</m:t>
                            </m:r>
                          </m:e>
                          <m:e>
                            <m:r>
                              <a:rPr lang="en-US" altLang="ja-JP" b="0" i="1" smtClean="0">
                                <a:latin typeface="Cambria Math"/>
                              </a:rPr>
                              <m:t>3</m:t>
                            </m:r>
                          </m:e>
                        </m:eqArr>
                      </m:e>
                    </m:d>
                    <m:r>
                      <a:rPr lang="en-US" altLang="ja-JP" i="1">
                        <a:latin typeface="Cambria Math"/>
                        <a:ea typeface="Cambria Math"/>
                      </a:rPr>
                      <m:t>×</m:t>
                    </m:r>
                    <m:d>
                      <m:dPr>
                        <m:ctrlPr>
                          <a:rPr lang="en-US" altLang="ja-JP" i="1">
                            <a:latin typeface="Cambria Math" panose="02040503050406030204" pitchFamily="18" charset="0"/>
                            <a:ea typeface="Cambria Math"/>
                          </a:rPr>
                        </m:ctrlPr>
                      </m:dPr>
                      <m:e>
                        <m:eqArr>
                          <m:eqArrPr>
                            <m:ctrlPr>
                              <a:rPr lang="en-US" altLang="ja-JP" i="1">
                                <a:latin typeface="Cambria Math" panose="02040503050406030204" pitchFamily="18" charset="0"/>
                                <a:ea typeface="Cambria Math"/>
                              </a:rPr>
                            </m:ctrlPr>
                          </m:eqArrPr>
                          <m:e>
                            <m:r>
                              <a:rPr lang="en-US" altLang="ja-JP" i="1">
                                <a:latin typeface="Cambria Math"/>
                                <a:ea typeface="Cambria Math"/>
                              </a:rPr>
                              <m:t>39</m:t>
                            </m:r>
                          </m:e>
                          <m:e>
                            <m:r>
                              <a:rPr lang="en-US" altLang="ja-JP" b="0" i="1" smtClean="0">
                                <a:latin typeface="Cambria Math"/>
                                <a:ea typeface="Cambria Math"/>
                              </a:rPr>
                              <m:t>2</m:t>
                            </m:r>
                          </m:e>
                        </m:eqArr>
                      </m:e>
                    </m:d>
                    <m:r>
                      <a:rPr lang="en-US" altLang="ja-JP" i="1">
                        <a:latin typeface="Cambria Math"/>
                      </a:rPr>
                      <m:t>=</m:t>
                    </m:r>
                    <m:r>
                      <m:rPr>
                        <m:nor/>
                      </m:rPr>
                      <a:rPr lang="en-US" altLang="ja-JP">
                        <a:latin typeface="Cambria Math"/>
                      </a:rPr>
                      <m:t>1</m:t>
                    </m:r>
                    <m:r>
                      <m:rPr>
                        <m:nor/>
                      </m:rPr>
                      <a:rPr lang="en-US" altLang="ja-JP" b="0" i="0" smtClean="0">
                        <a:latin typeface="Cambria Math"/>
                      </a:rPr>
                      <m:t>2</m:t>
                    </m:r>
                    <m:r>
                      <m:rPr>
                        <m:nor/>
                      </m:rPr>
                      <a:rPr lang="en-US" altLang="ja-JP">
                        <a:latin typeface="Cambria Math"/>
                      </a:rPr>
                      <m:t>2</m:t>
                    </m:r>
                    <m:r>
                      <m:rPr>
                        <m:nor/>
                      </m:rPr>
                      <a:rPr lang="en-US" altLang="ja-JP" smtClean="0">
                        <a:latin typeface="Cambria Math"/>
                      </a:rPr>
                      <m:t>,</m:t>
                    </m:r>
                    <m:r>
                      <m:rPr>
                        <m:nor/>
                      </m:rPr>
                      <a:rPr lang="en-US" altLang="ja-JP" b="0" i="0" smtClean="0">
                        <a:latin typeface="Cambria Math"/>
                      </a:rPr>
                      <m:t>265</m:t>
                    </m:r>
                    <m:r>
                      <m:rPr>
                        <m:nor/>
                      </m:rPr>
                      <a:rPr lang="en-US" altLang="ja-JP">
                        <a:latin typeface="Cambria Math"/>
                      </a:rPr>
                      <m:t> .</m:t>
                    </m:r>
                  </m:oMath>
                </a14:m>
                <a:endParaRPr lang="en-US" altLang="ja-JP">
                  <a:latin typeface="Cambria Math"/>
                </a:endParaRPr>
              </a:p>
              <a:p>
                <a:r>
                  <a:rPr lang="ja-JP" altLang="en-US">
                    <a:latin typeface="Cambria Math"/>
                  </a:rPr>
                  <a:t>よって、フラッシュの完成する確率は、</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a:rPr>
                          <m:t>462+12870+122265</m:t>
                        </m:r>
                      </m:num>
                      <m:den>
                        <m:r>
                          <a:rPr lang="en-US" altLang="ja-JP" b="0" i="1" smtClean="0">
                            <a:latin typeface="Cambria Math"/>
                          </a:rPr>
                          <m:t>2118760</m:t>
                        </m:r>
                      </m:den>
                    </m:f>
                    <m:r>
                      <a:rPr lang="en-US" altLang="ja-JP" b="0" i="1" smtClean="0">
                        <a:latin typeface="Cambria Math"/>
                      </a:rPr>
                      <m:t>=</m:t>
                    </m:r>
                    <m:r>
                      <a:rPr lang="en-US" altLang="ja-JP" i="1">
                        <a:latin typeface="Cambria Math"/>
                      </a:rPr>
                      <m:t>0.0639983</m:t>
                    </m:r>
                  </m:oMath>
                </a14:m>
                <a:r>
                  <a:rPr lang="en-US" altLang="ja-JP">
                    <a:latin typeface="Cambria Math"/>
                  </a:rPr>
                  <a:t> </a:t>
                </a:r>
                <a:r>
                  <a:rPr lang="ja-JP" altLang="en-US">
                    <a:latin typeface="Cambria Math"/>
                  </a:rPr>
                  <a:t>とかなり低い。</a:t>
                </a:r>
                <a:endParaRPr lang="en-US" altLang="ja-JP">
                  <a:latin typeface="Cambria Math"/>
                </a:endParaRPr>
              </a:p>
              <a:p>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481" t="-2156"/>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27</a:t>
            </a:fld>
            <a:endParaRPr kumimoji="1" lang="ja-JP" altLang="en-US"/>
          </a:p>
        </p:txBody>
      </p:sp>
    </p:spTree>
    <p:extLst>
      <p:ext uri="{BB962C8B-B14F-4D97-AF65-F5344CB8AC3E}">
        <p14:creationId xmlns:p14="http://schemas.microsoft.com/office/powerpoint/2010/main" val="14946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中央に ３ 枚並んだら</a:t>
            </a:r>
          </a:p>
        </p:txBody>
      </p:sp>
      <p:sp>
        <p:nvSpPr>
          <p:cNvPr id="3" name="コンテンツ プレースホルダー 2"/>
          <p:cNvSpPr>
            <a:spLocks noGrp="1"/>
          </p:cNvSpPr>
          <p:nvPr>
            <p:ph idx="1"/>
          </p:nvPr>
        </p:nvSpPr>
        <p:spPr/>
        <p:txBody>
          <a:bodyPr>
            <a:normAutofit/>
          </a:bodyPr>
          <a:lstStyle/>
          <a:p>
            <a:r>
              <a:rPr kumimoji="1" lang="ja-JP" altLang="en-US"/>
              <a:t>テーブルの上の </a:t>
            </a:r>
            <a:r>
              <a:rPr kumimoji="1" lang="en-US" altLang="ja-JP"/>
              <a:t>3</a:t>
            </a:r>
            <a:r>
              <a:rPr kumimoji="1" lang="ja-JP" altLang="en-US"/>
              <a:t> 枚と自分の持ち札 </a:t>
            </a:r>
            <a:r>
              <a:rPr kumimoji="1" lang="en-US" altLang="ja-JP"/>
              <a:t>2</a:t>
            </a:r>
            <a:r>
              <a:rPr kumimoji="1" lang="ja-JP" altLang="en-US"/>
              <a:t> 枚</a:t>
            </a:r>
            <a:r>
              <a:rPr lang="ja-JP" altLang="en-US"/>
              <a:t>以外の </a:t>
            </a:r>
            <a:r>
              <a:rPr lang="en-US" altLang="ja-JP"/>
              <a:t>47</a:t>
            </a:r>
            <a:r>
              <a:rPr lang="ja-JP" altLang="en-US"/>
              <a:t> 枚からランダムに、あと </a:t>
            </a:r>
            <a:r>
              <a:rPr lang="en-US" altLang="ja-JP"/>
              <a:t>2</a:t>
            </a:r>
            <a:r>
              <a:rPr lang="ja-JP" altLang="en-US"/>
              <a:t> 枚が選ばれると考え、確率を計算する。</a:t>
            </a:r>
            <a:endParaRPr lang="en-US" altLang="ja-JP"/>
          </a:p>
          <a:p>
            <a:r>
              <a:rPr kumimoji="1" lang="ja-JP" altLang="en-US"/>
              <a:t>テーブル中央に </a:t>
            </a:r>
            <a:r>
              <a:rPr kumimoji="1" lang="en-US" altLang="ja-JP"/>
              <a:t>4 </a:t>
            </a:r>
            <a:r>
              <a:rPr kumimoji="1" lang="ja-JP" altLang="en-US"/>
              <a:t>枚のカードが表向きに並べられたら、</a:t>
            </a:r>
            <a:r>
              <a:rPr kumimoji="1" lang="en-US" altLang="ja-JP"/>
              <a:t>46 </a:t>
            </a:r>
            <a:r>
              <a:rPr kumimoji="1" lang="ja-JP" altLang="en-US"/>
              <a:t>枚からランダムに最後のカードが選ばれると考え、確率を計算する。</a:t>
            </a:r>
            <a:endParaRPr kumimoji="1" lang="en-US" altLang="ja-JP"/>
          </a:p>
          <a:p>
            <a:r>
              <a:rPr lang="ja-JP" altLang="en-US">
                <a:solidFill>
                  <a:srgbClr val="FF0000"/>
                </a:solidFill>
              </a:rPr>
              <a:t>ジャックポット</a:t>
            </a:r>
            <a:r>
              <a:rPr lang="ja-JP" altLang="en-US"/>
              <a:t>の金額と確率を考慮し、期待値の最も大きい決断を重ねてゆく。</a:t>
            </a:r>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28</a:t>
            </a:fld>
            <a:endParaRPr kumimoji="1" lang="ja-JP" altLang="en-US"/>
          </a:p>
        </p:txBody>
      </p:sp>
    </p:spTree>
    <p:extLst>
      <p:ext uri="{BB962C8B-B14F-4D97-AF65-F5344CB8AC3E}">
        <p14:creationId xmlns:p14="http://schemas.microsoft.com/office/powerpoint/2010/main" val="12570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ブラックジャック：大まかなルール</a:t>
            </a:r>
            <a:br>
              <a:rPr kumimoji="1" lang="en-US" altLang="ja-JP"/>
            </a:br>
            <a:r>
              <a:rPr lang="ja-JP" altLang="en-US"/>
              <a:t>別名：</a:t>
            </a:r>
            <a:r>
              <a:rPr lang="en-US" altLang="ja-JP"/>
              <a:t>21</a:t>
            </a:r>
            <a:endParaRPr kumimoji="1" lang="ja-JP" altLang="en-US"/>
          </a:p>
        </p:txBody>
      </p:sp>
      <p:sp>
        <p:nvSpPr>
          <p:cNvPr id="3" name="コンテンツ プレースホルダー 2"/>
          <p:cNvSpPr>
            <a:spLocks noGrp="1"/>
          </p:cNvSpPr>
          <p:nvPr>
            <p:ph idx="1"/>
          </p:nvPr>
        </p:nvSpPr>
        <p:spPr/>
        <p:txBody>
          <a:bodyPr>
            <a:normAutofit lnSpcReduction="10000"/>
          </a:bodyPr>
          <a:lstStyle/>
          <a:p>
            <a:r>
              <a:rPr lang="ja-JP" altLang="en-US"/>
              <a:t>プレーヤーは最初に </a:t>
            </a:r>
            <a:r>
              <a:rPr lang="en-US" altLang="ja-JP"/>
              <a:t>2</a:t>
            </a:r>
            <a:r>
              <a:rPr lang="ja-JP" altLang="en-US"/>
              <a:t> 枚のカードを貰った後，もう </a:t>
            </a:r>
            <a:r>
              <a:rPr lang="en-US" altLang="ja-JP"/>
              <a:t>1</a:t>
            </a:r>
            <a:r>
              <a:rPr lang="ja-JP" altLang="en-US"/>
              <a:t> 枚貰うか（ヒット）、貰わない（スタンド）かの決断をスタンドするまで行う。</a:t>
            </a:r>
            <a:endParaRPr lang="en-US" altLang="ja-JP"/>
          </a:p>
          <a:p>
            <a:r>
              <a:rPr lang="ja-JP" altLang="en-US"/>
              <a:t>プレーヤーが全員スタンドしたら、ディーラーも </a:t>
            </a:r>
            <a:r>
              <a:rPr lang="en-US" altLang="ja-JP"/>
              <a:t>1</a:t>
            </a:r>
            <a:r>
              <a:rPr lang="ja-JP" altLang="en-US"/>
              <a:t> 枚ずつカードを引いてゆく。</a:t>
            </a:r>
            <a:endParaRPr lang="en-US" altLang="ja-JP"/>
          </a:p>
          <a:p>
            <a:r>
              <a:rPr lang="ja-JP" altLang="en-US"/>
              <a:t>プレーヤーとディーラーのうち、カードの合計（絵札は</a:t>
            </a:r>
            <a:r>
              <a:rPr lang="en-US" altLang="ja-JP"/>
              <a:t>10</a:t>
            </a:r>
            <a:r>
              <a:rPr lang="ja-JP" altLang="en-US"/>
              <a:t>で、エースは </a:t>
            </a:r>
            <a:r>
              <a:rPr lang="en-US" altLang="ja-JP"/>
              <a:t>1</a:t>
            </a:r>
            <a:r>
              <a:rPr lang="ja-JP" altLang="en-US"/>
              <a:t> か </a:t>
            </a:r>
            <a:r>
              <a:rPr lang="en-US" altLang="ja-JP"/>
              <a:t>11</a:t>
            </a:r>
            <a:r>
              <a:rPr lang="ja-JP" altLang="en-US"/>
              <a:t> のどちらか好きな方で計算する）が </a:t>
            </a:r>
            <a:r>
              <a:rPr lang="en-US" altLang="ja-JP"/>
              <a:t>21</a:t>
            </a:r>
            <a:r>
              <a:rPr lang="ja-JP" altLang="en-US"/>
              <a:t> 以下であるとき、大きい方が勝つ。</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29</a:t>
            </a:fld>
            <a:endParaRPr kumimoji="1" lang="ja-JP" altLang="en-US"/>
          </a:p>
        </p:txBody>
      </p:sp>
    </p:spTree>
    <p:extLst>
      <p:ext uri="{BB962C8B-B14F-4D97-AF65-F5344CB8AC3E}">
        <p14:creationId xmlns:p14="http://schemas.microsoft.com/office/powerpoint/2010/main" val="387437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イチローの質問（余談）</a:t>
            </a:r>
          </a:p>
        </p:txBody>
      </p:sp>
      <p:sp>
        <p:nvSpPr>
          <p:cNvPr id="3" name="コンテンツ プレースホルダー 2"/>
          <p:cNvSpPr>
            <a:spLocks noGrp="1"/>
          </p:cNvSpPr>
          <p:nvPr>
            <p:ph idx="1"/>
          </p:nvPr>
        </p:nvSpPr>
        <p:spPr/>
        <p:txBody>
          <a:bodyPr>
            <a:normAutofit fontScale="85000" lnSpcReduction="10000"/>
          </a:bodyPr>
          <a:lstStyle/>
          <a:p>
            <a:r>
              <a:rPr lang="ja-JP" altLang="en-US" dirty="0"/>
              <a:t>なぜか、イチローのこの発言が気になる。</a:t>
            </a:r>
            <a:endParaRPr lang="en-US" altLang="ja-JP" dirty="0"/>
          </a:p>
          <a:p>
            <a:pPr marL="539750" indent="0">
              <a:buNone/>
            </a:pPr>
            <a:r>
              <a:rPr lang="en-US" altLang="ja-JP" dirty="0"/>
              <a:t>27</a:t>
            </a:r>
            <a:r>
              <a:rPr lang="ja-JP" altLang="en-US" dirty="0"/>
              <a:t>連続試合安打記録を更新したイチローが、</a:t>
            </a:r>
            <a:endParaRPr lang="en-US" altLang="ja-JP" dirty="0"/>
          </a:p>
          <a:p>
            <a:pPr marL="539750" indent="0">
              <a:buNone/>
              <a:tabLst>
                <a:tab pos="7540625" algn="l"/>
              </a:tabLst>
            </a:pPr>
            <a:r>
              <a:rPr kumimoji="1" lang="ja-JP" altLang="en-US" dirty="0"/>
              <a:t>「一試合に一本ずつヒットを打ってこの記録を作ったとしても、</a:t>
            </a:r>
            <a:r>
              <a:rPr lang="ja-JP" altLang="en-US" dirty="0"/>
              <a:t>その記録は</a:t>
            </a:r>
            <a:r>
              <a:rPr kumimoji="1" lang="ja-JP" altLang="en-US" dirty="0"/>
              <a:t>評価されるんでしょうかね？」</a:t>
            </a:r>
            <a:endParaRPr kumimoji="1" lang="en-US" altLang="ja-JP" dirty="0"/>
          </a:p>
          <a:p>
            <a:pPr marL="539750" indent="0">
              <a:buNone/>
              <a:tabLst>
                <a:tab pos="7540625" algn="l"/>
              </a:tabLst>
            </a:pPr>
            <a:r>
              <a:rPr lang="ja-JP" altLang="en-US" dirty="0"/>
              <a:t>と記者会見で述べた。</a:t>
            </a:r>
            <a:endParaRPr lang="en-US" altLang="ja-JP" dirty="0"/>
          </a:p>
          <a:p>
            <a:pPr marL="449263" indent="-449263">
              <a:tabLst>
                <a:tab pos="7540625" algn="l"/>
              </a:tabLst>
            </a:pPr>
            <a:r>
              <a:rPr kumimoji="1" lang="ja-JP" altLang="en-US" dirty="0"/>
              <a:t>多分、打率の低い選手でも、運が</a:t>
            </a:r>
            <a:r>
              <a:rPr lang="ja-JP" altLang="en-US" dirty="0"/>
              <a:t>良くて</a:t>
            </a:r>
            <a:r>
              <a:rPr kumimoji="1" lang="ja-JP" altLang="en-US" dirty="0"/>
              <a:t>記録を作ってしまう可能性について述べたものと思われる。</a:t>
            </a:r>
            <a:endParaRPr kumimoji="1" lang="en-US" altLang="ja-JP" dirty="0"/>
          </a:p>
          <a:p>
            <a:pPr marL="449263" indent="-449263">
              <a:tabLst>
                <a:tab pos="7540625" algn="l"/>
              </a:tabLst>
            </a:pPr>
            <a:r>
              <a:rPr lang="ja-JP" altLang="en-US" dirty="0"/>
              <a:t>「イチロー」対「他の選手全体」の戦いになっているのだ。</a:t>
            </a:r>
            <a:endParaRPr kumimoji="1" lang="ja-JP" altLang="en-US" dirty="0"/>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a:t>
            </a:fld>
            <a:endParaRPr kumimoji="1" lang="ja-JP" altLang="en-US"/>
          </a:p>
        </p:txBody>
      </p:sp>
    </p:spTree>
    <p:extLst>
      <p:ext uri="{BB962C8B-B14F-4D97-AF65-F5344CB8AC3E}">
        <p14:creationId xmlns:p14="http://schemas.microsoft.com/office/powerpoint/2010/main" val="118508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ブラックジャック</a:t>
            </a:r>
            <a:br>
              <a:rPr kumimoji="1" lang="en-US" altLang="ja-JP"/>
            </a:br>
            <a:r>
              <a:rPr lang="ja-JP" altLang="en-US"/>
              <a:t>ルールの続き</a:t>
            </a:r>
            <a:endParaRPr kumimoji="1" lang="ja-JP" altLang="en-US"/>
          </a:p>
        </p:txBody>
      </p:sp>
      <p:sp>
        <p:nvSpPr>
          <p:cNvPr id="3" name="コンテンツ プレースホルダー 2"/>
          <p:cNvSpPr>
            <a:spLocks noGrp="1"/>
          </p:cNvSpPr>
          <p:nvPr>
            <p:ph idx="1"/>
          </p:nvPr>
        </p:nvSpPr>
        <p:spPr>
          <a:xfrm>
            <a:off x="467544" y="1484784"/>
            <a:ext cx="8507288" cy="5257800"/>
          </a:xfrm>
        </p:spPr>
        <p:txBody>
          <a:bodyPr>
            <a:normAutofit fontScale="92500" lnSpcReduction="20000"/>
          </a:bodyPr>
          <a:lstStyle/>
          <a:p>
            <a:r>
              <a:rPr kumimoji="1" lang="ja-JP" altLang="en-US"/>
              <a:t>ただし、プレーヤー達に最初の </a:t>
            </a:r>
            <a:r>
              <a:rPr kumimoji="1" lang="en-US" altLang="ja-JP"/>
              <a:t>2</a:t>
            </a:r>
            <a:r>
              <a:rPr kumimoji="1" lang="ja-JP" altLang="en-US"/>
              <a:t> 枚を配ったあと、</a:t>
            </a:r>
            <a:r>
              <a:rPr kumimoji="1" lang="ja-JP" altLang="en-US" u="sng">
                <a:solidFill>
                  <a:srgbClr val="FF0000"/>
                </a:solidFill>
              </a:rPr>
              <a:t>ディーラーは </a:t>
            </a:r>
            <a:r>
              <a:rPr kumimoji="1" lang="en-US" altLang="ja-JP" u="sng">
                <a:solidFill>
                  <a:srgbClr val="FF0000"/>
                </a:solidFill>
              </a:rPr>
              <a:t>1</a:t>
            </a:r>
            <a:r>
              <a:rPr kumimoji="1" lang="ja-JP" altLang="en-US" u="sng">
                <a:solidFill>
                  <a:srgbClr val="FF0000"/>
                </a:solidFill>
              </a:rPr>
              <a:t> 枚目のカードを引いてプレーヤーに見せる。</a:t>
            </a:r>
            <a:r>
              <a:rPr kumimoji="1" lang="ja-JP" altLang="en-US"/>
              <a:t>その後、プレーヤーはヒットかスタンドかを決める．</a:t>
            </a:r>
            <a:endParaRPr kumimoji="1" lang="en-US" altLang="ja-JP"/>
          </a:p>
          <a:p>
            <a:r>
              <a:rPr lang="ja-JP" altLang="en-US"/>
              <a:t>プレーヤーとディーラー、どちらのカードの合計も</a:t>
            </a:r>
            <a:r>
              <a:rPr lang="en-US" altLang="ja-JP"/>
              <a:t>21</a:t>
            </a:r>
            <a:r>
              <a:rPr lang="ja-JP" altLang="en-US"/>
              <a:t> を超えなければ、大きい方の勝ち。</a:t>
            </a:r>
            <a:endParaRPr lang="en-US" altLang="ja-JP"/>
          </a:p>
          <a:p>
            <a:r>
              <a:rPr kumimoji="1" lang="ja-JP" altLang="en-US"/>
              <a:t>カードの合計が同じならば引き分けで、掛け金は払い戻される。</a:t>
            </a:r>
            <a:endParaRPr kumimoji="1" lang="en-US" altLang="ja-JP"/>
          </a:p>
          <a:p>
            <a:r>
              <a:rPr lang="ja-JP" altLang="en-US"/>
              <a:t>ディーラーは、合計が </a:t>
            </a:r>
            <a:r>
              <a:rPr lang="en-US" altLang="ja-JP"/>
              <a:t>17</a:t>
            </a:r>
            <a:r>
              <a:rPr lang="ja-JP" altLang="en-US"/>
              <a:t> 以上になるまでカードを引き、その時点でスタンドする。</a:t>
            </a:r>
            <a:endParaRPr lang="en-US" altLang="ja-JP"/>
          </a:p>
          <a:p>
            <a:r>
              <a:rPr lang="ja-JP" altLang="en-US">
                <a:solidFill>
                  <a:srgbClr val="FF0000"/>
                </a:solidFill>
              </a:rPr>
              <a:t>プレーヤーのカードの合計が</a:t>
            </a:r>
            <a:r>
              <a:rPr lang="en-US" altLang="ja-JP">
                <a:solidFill>
                  <a:srgbClr val="FF0000"/>
                </a:solidFill>
              </a:rPr>
              <a:t>21</a:t>
            </a:r>
            <a:r>
              <a:rPr lang="ja-JP" altLang="en-US">
                <a:solidFill>
                  <a:srgbClr val="FF0000"/>
                </a:solidFill>
              </a:rPr>
              <a:t>を超えれば、ディーラーの合計にかかわらず、プレーヤーの負けとなる．</a:t>
            </a:r>
            <a:endParaRPr lang="en-US" altLang="ja-JP">
              <a:solidFill>
                <a:srgbClr val="FF0000"/>
              </a:solidFill>
            </a:endParaRPr>
          </a:p>
          <a:p>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30</a:t>
            </a:fld>
            <a:endParaRPr kumimoji="1" lang="ja-JP" altLang="en-US"/>
          </a:p>
        </p:txBody>
      </p:sp>
    </p:spTree>
    <p:extLst>
      <p:ext uri="{BB962C8B-B14F-4D97-AF65-F5344CB8AC3E}">
        <p14:creationId xmlns:p14="http://schemas.microsoft.com/office/powerpoint/2010/main" val="11447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ブラックジャック</a:t>
            </a:r>
            <a:br>
              <a:rPr kumimoji="1" lang="en-US" altLang="ja-JP"/>
            </a:br>
            <a:r>
              <a:rPr kumimoji="1" lang="ja-JP" altLang="en-US"/>
              <a:t>オプションの利用</a:t>
            </a:r>
          </a:p>
        </p:txBody>
      </p:sp>
      <p:sp>
        <p:nvSpPr>
          <p:cNvPr id="3" name="コンテンツ プレースホルダー 2"/>
          <p:cNvSpPr>
            <a:spLocks noGrp="1"/>
          </p:cNvSpPr>
          <p:nvPr>
            <p:ph idx="1"/>
          </p:nvPr>
        </p:nvSpPr>
        <p:spPr>
          <a:xfrm>
            <a:off x="467544" y="1484784"/>
            <a:ext cx="8507288" cy="5257800"/>
          </a:xfrm>
        </p:spPr>
        <p:txBody>
          <a:bodyPr>
            <a:normAutofit/>
          </a:bodyPr>
          <a:lstStyle/>
          <a:p>
            <a:r>
              <a:rPr lang="ja-JP" altLang="en-US"/>
              <a:t>最初の２枚のカードのナンバーが同じならば、そのナンバーを </a:t>
            </a:r>
            <a:r>
              <a:rPr lang="en-US" altLang="ja-JP"/>
              <a:t>1</a:t>
            </a:r>
            <a:r>
              <a:rPr lang="ja-JP" altLang="en-US"/>
              <a:t> 枚目とする ２ 回のゲームに分割できる。</a:t>
            </a:r>
            <a:endParaRPr lang="en-US" altLang="ja-JP"/>
          </a:p>
          <a:p>
            <a:r>
              <a:rPr lang="ja-JP" altLang="en-US"/>
              <a:t>２枚のカードが配られた時点で、掛け金を</a:t>
            </a:r>
            <a:r>
              <a:rPr lang="en-US" altLang="ja-JP"/>
              <a:t>2</a:t>
            </a:r>
            <a:r>
              <a:rPr lang="ja-JP" altLang="en-US"/>
              <a:t>倍にして、あと</a:t>
            </a:r>
            <a:r>
              <a:rPr lang="en-US" altLang="ja-JP"/>
              <a:t>1</a:t>
            </a:r>
            <a:r>
              <a:rPr lang="ja-JP" altLang="en-US"/>
              <a:t>枚だけカードを請求できる。</a:t>
            </a:r>
            <a:endParaRPr lang="en-US" altLang="ja-JP"/>
          </a:p>
          <a:p>
            <a:r>
              <a:rPr lang="ja-JP" altLang="en-US"/>
              <a:t>ディーラーの</a:t>
            </a:r>
            <a:r>
              <a:rPr lang="en-US" altLang="ja-JP"/>
              <a:t>1</a:t>
            </a:r>
            <a:r>
              <a:rPr lang="ja-JP" altLang="en-US"/>
              <a:t> 枚目のカードがエースなら、次のカードが </a:t>
            </a:r>
            <a:r>
              <a:rPr lang="en-US" altLang="ja-JP"/>
              <a:t>10</a:t>
            </a:r>
            <a:r>
              <a:rPr lang="ja-JP" altLang="en-US"/>
              <a:t> か 絵札であるというサイドベットができる。</a:t>
            </a:r>
            <a:endParaRPr lang="en-US" altLang="ja-JP"/>
          </a:p>
          <a:p>
            <a:r>
              <a:rPr lang="ja-JP" altLang="en-US"/>
              <a:t>掛け金の半分を支払い降伏できる。</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31</a:t>
            </a:fld>
            <a:endParaRPr kumimoji="1" lang="ja-JP" altLang="en-US"/>
          </a:p>
        </p:txBody>
      </p:sp>
    </p:spTree>
    <p:extLst>
      <p:ext uri="{BB962C8B-B14F-4D97-AF65-F5344CB8AC3E}">
        <p14:creationId xmlns:p14="http://schemas.microsoft.com/office/powerpoint/2010/main" val="30442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ブラックジャックは客に有利に見えるが，しかし，</a:t>
            </a:r>
          </a:p>
        </p:txBody>
      </p:sp>
      <p:sp>
        <p:nvSpPr>
          <p:cNvPr id="3" name="コンテンツ プレースホルダー 2"/>
          <p:cNvSpPr>
            <a:spLocks noGrp="1"/>
          </p:cNvSpPr>
          <p:nvPr>
            <p:ph idx="1"/>
          </p:nvPr>
        </p:nvSpPr>
        <p:spPr/>
        <p:txBody>
          <a:bodyPr>
            <a:normAutofit/>
          </a:bodyPr>
          <a:lstStyle/>
          <a:p>
            <a:r>
              <a:rPr kumimoji="1" lang="ja-JP" altLang="en-US"/>
              <a:t>客には様々なオプションがある一方で、ディーラーは </a:t>
            </a:r>
            <a:r>
              <a:rPr kumimoji="1" lang="en-US" altLang="ja-JP"/>
              <a:t>17</a:t>
            </a:r>
            <a:r>
              <a:rPr lang="ja-JP" altLang="en-US"/>
              <a:t> あるいは</a:t>
            </a:r>
            <a:r>
              <a:rPr kumimoji="1" lang="ja-JP" altLang="en-US"/>
              <a:t>それを超えるまでカードを引き続けるしかない</a:t>
            </a:r>
            <a:r>
              <a:rPr lang="ja-JP" altLang="en-US"/>
              <a:t>。</a:t>
            </a:r>
            <a:endParaRPr kumimoji="1" lang="en-US" altLang="ja-JP"/>
          </a:p>
          <a:p>
            <a:r>
              <a:rPr lang="ja-JP" altLang="en-US"/>
              <a:t>これは客にとって有利に見えるが、</a:t>
            </a:r>
            <a:r>
              <a:rPr kumimoji="1" lang="ja-JP" altLang="en-US"/>
              <a:t>客の合計が </a:t>
            </a:r>
            <a:r>
              <a:rPr kumimoji="1" lang="en-US" altLang="ja-JP"/>
              <a:t>21 </a:t>
            </a:r>
            <a:r>
              <a:rPr kumimoji="1" lang="ja-JP" altLang="en-US"/>
              <a:t>を超えたら無条件にディーラーの勝ちとなる。</a:t>
            </a:r>
            <a:endParaRPr kumimoji="1" lang="en-US" altLang="ja-JP"/>
          </a:p>
          <a:p>
            <a:r>
              <a:rPr lang="ja-JP" altLang="en-US">
                <a:solidFill>
                  <a:srgbClr val="FF0000"/>
                </a:solidFill>
              </a:rPr>
              <a:t>くどいが、</a:t>
            </a:r>
            <a:r>
              <a:rPr kumimoji="1" lang="ja-JP" altLang="en-US">
                <a:solidFill>
                  <a:srgbClr val="FF0000"/>
                </a:solidFill>
              </a:rPr>
              <a:t>客とディーラーが両方とも合計が </a:t>
            </a:r>
            <a:r>
              <a:rPr kumimoji="1" lang="en-US" altLang="ja-JP">
                <a:solidFill>
                  <a:srgbClr val="FF0000"/>
                </a:solidFill>
              </a:rPr>
              <a:t>21</a:t>
            </a:r>
            <a:r>
              <a:rPr kumimoji="1" lang="ja-JP" altLang="en-US">
                <a:solidFill>
                  <a:srgbClr val="FF0000"/>
                </a:solidFill>
              </a:rPr>
              <a:t> を超えたら、なんとディーラーの勝ちになる。</a:t>
            </a:r>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32</a:t>
            </a:fld>
            <a:endParaRPr kumimoji="1" lang="ja-JP" altLang="en-US"/>
          </a:p>
        </p:txBody>
      </p:sp>
    </p:spTree>
    <p:extLst>
      <p:ext uri="{BB962C8B-B14F-4D97-AF65-F5344CB8AC3E}">
        <p14:creationId xmlns:p14="http://schemas.microsoft.com/office/powerpoint/2010/main" val="17764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ブラックジャックでは，カードを何セットか用意する</a:t>
            </a:r>
          </a:p>
        </p:txBody>
      </p:sp>
      <p:sp>
        <p:nvSpPr>
          <p:cNvPr id="3" name="コンテンツ プレースホルダー 2"/>
          <p:cNvSpPr>
            <a:spLocks noGrp="1"/>
          </p:cNvSpPr>
          <p:nvPr>
            <p:ph idx="1"/>
          </p:nvPr>
        </p:nvSpPr>
        <p:spPr/>
        <p:txBody>
          <a:bodyPr>
            <a:normAutofit lnSpcReduction="10000"/>
          </a:bodyPr>
          <a:lstStyle/>
          <a:p>
            <a:r>
              <a:rPr kumimoji="1" lang="en-US" altLang="ja-JP"/>
              <a:t>1</a:t>
            </a:r>
            <a:r>
              <a:rPr kumimoji="1" lang="ja-JP" altLang="en-US"/>
              <a:t> セット </a:t>
            </a:r>
            <a:r>
              <a:rPr kumimoji="1" lang="en-US" altLang="ja-JP"/>
              <a:t>52</a:t>
            </a:r>
            <a:r>
              <a:rPr kumimoji="1" lang="ja-JP" altLang="en-US"/>
              <a:t> 枚だけだと、残りのカードについての情報が客に分かる</a:t>
            </a:r>
            <a:r>
              <a:rPr lang="ja-JP" altLang="en-US"/>
              <a:t>。それゆえ</a:t>
            </a:r>
            <a:r>
              <a:rPr kumimoji="1" lang="ja-JP" altLang="en-US"/>
              <a:t>プレーヤーの数が多いと、カジノが損をするかもしれない。</a:t>
            </a:r>
            <a:endParaRPr kumimoji="1" lang="en-US" altLang="ja-JP"/>
          </a:p>
          <a:p>
            <a:r>
              <a:rPr lang="ja-JP" altLang="en-US"/>
              <a:t>そこで、いくつかのカード一式を用意しそれらを合わせたものを利用し、頻繁にシャッフルする。</a:t>
            </a:r>
            <a:endParaRPr lang="en-US" altLang="ja-JP"/>
          </a:p>
          <a:p>
            <a:r>
              <a:rPr lang="ja-JP" altLang="en-US"/>
              <a:t>そうすることで、次のカードの番号としてどの番号も  </a:t>
            </a:r>
            <a:r>
              <a:rPr lang="en-US" altLang="ja-JP"/>
              <a:t>1/13 </a:t>
            </a:r>
            <a:r>
              <a:rPr lang="ja-JP" altLang="en-US"/>
              <a:t>の確率で選ばれるとして計算ができる．</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33</a:t>
            </a:fld>
            <a:endParaRPr kumimoji="1" lang="ja-JP" altLang="en-US"/>
          </a:p>
        </p:txBody>
      </p:sp>
    </p:spTree>
    <p:extLst>
      <p:ext uri="{BB962C8B-B14F-4D97-AF65-F5344CB8AC3E}">
        <p14:creationId xmlns:p14="http://schemas.microsoft.com/office/powerpoint/2010/main" val="276987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表 </a:t>
            </a:r>
            <a:r>
              <a:rPr lang="en-US" altLang="ja-JP"/>
              <a:t>4.2</a:t>
            </a:r>
            <a:r>
              <a:rPr lang="ja-JP" altLang="en-US"/>
              <a:t> ブラックジャックディーラーの長期的な確率</a:t>
            </a: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78797878"/>
              </p:ext>
            </p:extLst>
          </p:nvPr>
        </p:nvGraphicFramePr>
        <p:xfrm>
          <a:off x="457200" y="1600200"/>
          <a:ext cx="8363272" cy="4925144"/>
        </p:xfrm>
        <a:graphic>
          <a:graphicData uri="http://schemas.openxmlformats.org/drawingml/2006/table">
            <a:tbl>
              <a:tblPr firstRow="1" bandRow="1">
                <a:tableStyleId>{5C22544A-7EE6-4342-B048-85BDC9FD1C3A}</a:tableStyleId>
              </a:tblPr>
              <a:tblGrid>
                <a:gridCol w="4181636">
                  <a:extLst>
                    <a:ext uri="{9D8B030D-6E8A-4147-A177-3AD203B41FA5}">
                      <a16:colId xmlns:a16="http://schemas.microsoft.com/office/drawing/2014/main" val="20000"/>
                    </a:ext>
                  </a:extLst>
                </a:gridCol>
                <a:gridCol w="4181636">
                  <a:extLst>
                    <a:ext uri="{9D8B030D-6E8A-4147-A177-3AD203B41FA5}">
                      <a16:colId xmlns:a16="http://schemas.microsoft.com/office/drawing/2014/main" val="20001"/>
                    </a:ext>
                  </a:extLst>
                </a:gridCol>
              </a:tblGrid>
              <a:tr h="703592">
                <a:tc>
                  <a:txBody>
                    <a:bodyPr/>
                    <a:lstStyle/>
                    <a:p>
                      <a:pPr algn="ctr"/>
                      <a:r>
                        <a:rPr kumimoji="1" lang="ja-JP" altLang="en-US" sz="2400">
                          <a:solidFill>
                            <a:schemeClr val="tx1">
                              <a:lumMod val="95000"/>
                              <a:lumOff val="5000"/>
                            </a:schemeClr>
                          </a:solidFill>
                        </a:rPr>
                        <a:t>ディーラーの最終的な結果</a:t>
                      </a:r>
                    </a:p>
                  </a:txBody>
                  <a:tcPr anchor="ctr">
                    <a:solidFill>
                      <a:schemeClr val="bg1">
                        <a:lumMod val="95000"/>
                      </a:schemeClr>
                    </a:solidFill>
                  </a:tcPr>
                </a:tc>
                <a:tc>
                  <a:txBody>
                    <a:bodyPr/>
                    <a:lstStyle/>
                    <a:p>
                      <a:pPr algn="ctr"/>
                      <a:r>
                        <a:rPr kumimoji="1" lang="ja-JP" altLang="en-US" sz="2400">
                          <a:solidFill>
                            <a:schemeClr val="tx1">
                              <a:lumMod val="95000"/>
                              <a:lumOff val="5000"/>
                            </a:schemeClr>
                          </a:solidFill>
                        </a:rPr>
                        <a:t>確率</a:t>
                      </a:r>
                    </a:p>
                  </a:txBody>
                  <a:tcPr anchor="ctr">
                    <a:solidFill>
                      <a:schemeClr val="bg1">
                        <a:lumMod val="95000"/>
                      </a:schemeClr>
                    </a:solidFill>
                  </a:tcPr>
                </a:tc>
                <a:extLst>
                  <a:ext uri="{0D108BD9-81ED-4DB2-BD59-A6C34878D82A}">
                    <a16:rowId xmlns:a16="http://schemas.microsoft.com/office/drawing/2014/main" val="10000"/>
                  </a:ext>
                </a:extLst>
              </a:tr>
              <a:tr h="703592">
                <a:tc>
                  <a:txBody>
                    <a:bodyPr/>
                    <a:lstStyle/>
                    <a:p>
                      <a:pPr algn="ctr"/>
                      <a:r>
                        <a:rPr kumimoji="1" lang="en-US" altLang="ja-JP" sz="2800">
                          <a:solidFill>
                            <a:schemeClr val="tx1">
                              <a:lumMod val="95000"/>
                              <a:lumOff val="5000"/>
                            </a:schemeClr>
                          </a:solidFill>
                        </a:rPr>
                        <a:t>17</a:t>
                      </a:r>
                      <a:endParaRPr kumimoji="1" lang="ja-JP" altLang="en-US" sz="2800">
                        <a:solidFill>
                          <a:schemeClr val="tx1">
                            <a:lumMod val="95000"/>
                            <a:lumOff val="5000"/>
                          </a:schemeClr>
                        </a:solidFill>
                      </a:endParaRPr>
                    </a:p>
                  </a:txBody>
                  <a:tcPr anchor="ctr"/>
                </a:tc>
                <a:tc>
                  <a:txBody>
                    <a:bodyPr/>
                    <a:lstStyle/>
                    <a:p>
                      <a:pPr algn="ctr"/>
                      <a:r>
                        <a:rPr kumimoji="1" lang="en-US" altLang="ja-JP" sz="2800">
                          <a:solidFill>
                            <a:schemeClr val="tx1">
                              <a:lumMod val="95000"/>
                              <a:lumOff val="5000"/>
                            </a:schemeClr>
                          </a:solidFill>
                        </a:rPr>
                        <a:t>15.47%</a:t>
                      </a:r>
                      <a:endParaRPr kumimoji="1" lang="ja-JP" altLang="en-US" sz="2800">
                        <a:solidFill>
                          <a:schemeClr val="tx1">
                            <a:lumMod val="95000"/>
                            <a:lumOff val="5000"/>
                          </a:schemeClr>
                        </a:solidFill>
                      </a:endParaRPr>
                    </a:p>
                  </a:txBody>
                  <a:tcPr anchor="ctr"/>
                </a:tc>
                <a:extLst>
                  <a:ext uri="{0D108BD9-81ED-4DB2-BD59-A6C34878D82A}">
                    <a16:rowId xmlns:a16="http://schemas.microsoft.com/office/drawing/2014/main" val="10001"/>
                  </a:ext>
                </a:extLst>
              </a:tr>
              <a:tr h="703592">
                <a:tc>
                  <a:txBody>
                    <a:bodyPr/>
                    <a:lstStyle/>
                    <a:p>
                      <a:pPr algn="ctr"/>
                      <a:r>
                        <a:rPr kumimoji="1" lang="en-US" altLang="ja-JP" sz="2800">
                          <a:solidFill>
                            <a:schemeClr val="tx1">
                              <a:lumMod val="95000"/>
                              <a:lumOff val="5000"/>
                            </a:schemeClr>
                          </a:solidFill>
                        </a:rPr>
                        <a:t>18</a:t>
                      </a:r>
                      <a:endParaRPr kumimoji="1" lang="ja-JP" altLang="en-US" sz="2800">
                        <a:solidFill>
                          <a:schemeClr val="tx1">
                            <a:lumMod val="95000"/>
                            <a:lumOff val="5000"/>
                          </a:schemeClr>
                        </a:solidFill>
                      </a:endParaRPr>
                    </a:p>
                  </a:txBody>
                  <a:tcPr anchor="ctr"/>
                </a:tc>
                <a:tc>
                  <a:txBody>
                    <a:bodyPr/>
                    <a:lstStyle/>
                    <a:p>
                      <a:pPr algn="ctr"/>
                      <a:r>
                        <a:rPr kumimoji="1" lang="en-US" altLang="ja-JP" sz="2800">
                          <a:solidFill>
                            <a:schemeClr val="tx1">
                              <a:lumMod val="95000"/>
                              <a:lumOff val="5000"/>
                            </a:schemeClr>
                          </a:solidFill>
                        </a:rPr>
                        <a:t>14.76%</a:t>
                      </a:r>
                      <a:endParaRPr kumimoji="1" lang="ja-JP" altLang="en-US" sz="2800">
                        <a:solidFill>
                          <a:schemeClr val="tx1">
                            <a:lumMod val="95000"/>
                            <a:lumOff val="5000"/>
                          </a:schemeClr>
                        </a:solidFill>
                      </a:endParaRPr>
                    </a:p>
                  </a:txBody>
                  <a:tcPr anchor="ctr"/>
                </a:tc>
                <a:extLst>
                  <a:ext uri="{0D108BD9-81ED-4DB2-BD59-A6C34878D82A}">
                    <a16:rowId xmlns:a16="http://schemas.microsoft.com/office/drawing/2014/main" val="10002"/>
                  </a:ext>
                </a:extLst>
              </a:tr>
              <a:tr h="703592">
                <a:tc>
                  <a:txBody>
                    <a:bodyPr/>
                    <a:lstStyle/>
                    <a:p>
                      <a:pPr algn="ctr"/>
                      <a:r>
                        <a:rPr kumimoji="1" lang="en-US" altLang="ja-JP" sz="2800">
                          <a:solidFill>
                            <a:schemeClr val="tx1">
                              <a:lumMod val="95000"/>
                              <a:lumOff val="5000"/>
                            </a:schemeClr>
                          </a:solidFill>
                        </a:rPr>
                        <a:t>19</a:t>
                      </a:r>
                      <a:endParaRPr kumimoji="1" lang="ja-JP" altLang="en-US" sz="2800">
                        <a:solidFill>
                          <a:schemeClr val="tx1">
                            <a:lumMod val="95000"/>
                            <a:lumOff val="5000"/>
                          </a:schemeClr>
                        </a:solidFill>
                      </a:endParaRPr>
                    </a:p>
                  </a:txBody>
                  <a:tcPr anchor="ctr"/>
                </a:tc>
                <a:tc>
                  <a:txBody>
                    <a:bodyPr/>
                    <a:lstStyle/>
                    <a:p>
                      <a:pPr algn="ctr"/>
                      <a:r>
                        <a:rPr kumimoji="1" lang="en-US" altLang="ja-JP" sz="2800">
                          <a:solidFill>
                            <a:schemeClr val="tx1">
                              <a:lumMod val="95000"/>
                              <a:lumOff val="5000"/>
                            </a:schemeClr>
                          </a:solidFill>
                        </a:rPr>
                        <a:t>14.00%</a:t>
                      </a:r>
                      <a:endParaRPr kumimoji="1" lang="ja-JP" altLang="en-US" sz="2800">
                        <a:solidFill>
                          <a:schemeClr val="tx1">
                            <a:lumMod val="95000"/>
                            <a:lumOff val="5000"/>
                          </a:schemeClr>
                        </a:solidFill>
                      </a:endParaRPr>
                    </a:p>
                  </a:txBody>
                  <a:tcPr anchor="ctr"/>
                </a:tc>
                <a:extLst>
                  <a:ext uri="{0D108BD9-81ED-4DB2-BD59-A6C34878D82A}">
                    <a16:rowId xmlns:a16="http://schemas.microsoft.com/office/drawing/2014/main" val="10003"/>
                  </a:ext>
                </a:extLst>
              </a:tr>
              <a:tr h="703592">
                <a:tc>
                  <a:txBody>
                    <a:bodyPr/>
                    <a:lstStyle/>
                    <a:p>
                      <a:pPr algn="ctr"/>
                      <a:r>
                        <a:rPr kumimoji="1" lang="en-US" altLang="ja-JP" sz="2800">
                          <a:solidFill>
                            <a:schemeClr val="tx1">
                              <a:lumMod val="95000"/>
                              <a:lumOff val="5000"/>
                            </a:schemeClr>
                          </a:solidFill>
                        </a:rPr>
                        <a:t>20</a:t>
                      </a:r>
                      <a:endParaRPr kumimoji="1" lang="ja-JP" altLang="en-US" sz="2800">
                        <a:solidFill>
                          <a:schemeClr val="tx1">
                            <a:lumMod val="95000"/>
                            <a:lumOff val="5000"/>
                          </a:schemeClr>
                        </a:solidFill>
                      </a:endParaRPr>
                    </a:p>
                  </a:txBody>
                  <a:tcPr anchor="ctr"/>
                </a:tc>
                <a:tc>
                  <a:txBody>
                    <a:bodyPr/>
                    <a:lstStyle/>
                    <a:p>
                      <a:pPr algn="ctr"/>
                      <a:r>
                        <a:rPr kumimoji="1" lang="en-US" altLang="ja-JP" sz="2800">
                          <a:solidFill>
                            <a:schemeClr val="tx1">
                              <a:lumMod val="95000"/>
                              <a:lumOff val="5000"/>
                            </a:schemeClr>
                          </a:solidFill>
                        </a:rPr>
                        <a:t>18.50%</a:t>
                      </a:r>
                      <a:endParaRPr kumimoji="1" lang="ja-JP" altLang="en-US" sz="2800">
                        <a:solidFill>
                          <a:schemeClr val="tx1">
                            <a:lumMod val="95000"/>
                            <a:lumOff val="5000"/>
                          </a:schemeClr>
                        </a:solidFill>
                      </a:endParaRPr>
                    </a:p>
                  </a:txBody>
                  <a:tcPr anchor="ctr"/>
                </a:tc>
                <a:extLst>
                  <a:ext uri="{0D108BD9-81ED-4DB2-BD59-A6C34878D82A}">
                    <a16:rowId xmlns:a16="http://schemas.microsoft.com/office/drawing/2014/main" val="10004"/>
                  </a:ext>
                </a:extLst>
              </a:tr>
              <a:tr h="703592">
                <a:tc>
                  <a:txBody>
                    <a:bodyPr/>
                    <a:lstStyle/>
                    <a:p>
                      <a:pPr algn="ctr"/>
                      <a:r>
                        <a:rPr kumimoji="1" lang="en-US" altLang="ja-JP" sz="2800">
                          <a:solidFill>
                            <a:schemeClr val="tx1">
                              <a:lumMod val="95000"/>
                              <a:lumOff val="5000"/>
                            </a:schemeClr>
                          </a:solidFill>
                        </a:rPr>
                        <a:t>21</a:t>
                      </a:r>
                      <a:endParaRPr kumimoji="1" lang="ja-JP" altLang="en-US" sz="2800">
                        <a:solidFill>
                          <a:schemeClr val="tx1">
                            <a:lumMod val="95000"/>
                            <a:lumOff val="5000"/>
                          </a:schemeClr>
                        </a:solidFill>
                      </a:endParaRPr>
                    </a:p>
                  </a:txBody>
                  <a:tcPr anchor="ctr"/>
                </a:tc>
                <a:tc>
                  <a:txBody>
                    <a:bodyPr/>
                    <a:lstStyle/>
                    <a:p>
                      <a:pPr algn="ctr"/>
                      <a:r>
                        <a:rPr kumimoji="1" lang="en-US" altLang="ja-JP" sz="2800">
                          <a:solidFill>
                            <a:schemeClr val="tx1">
                              <a:lumMod val="95000"/>
                              <a:lumOff val="5000"/>
                            </a:schemeClr>
                          </a:solidFill>
                        </a:rPr>
                        <a:t>9.55%</a:t>
                      </a:r>
                      <a:endParaRPr kumimoji="1" lang="ja-JP" altLang="en-US" sz="2800">
                        <a:solidFill>
                          <a:schemeClr val="tx1">
                            <a:lumMod val="95000"/>
                            <a:lumOff val="5000"/>
                          </a:schemeClr>
                        </a:solidFill>
                      </a:endParaRPr>
                    </a:p>
                  </a:txBody>
                  <a:tcPr anchor="ctr"/>
                </a:tc>
                <a:extLst>
                  <a:ext uri="{0D108BD9-81ED-4DB2-BD59-A6C34878D82A}">
                    <a16:rowId xmlns:a16="http://schemas.microsoft.com/office/drawing/2014/main" val="10005"/>
                  </a:ext>
                </a:extLst>
              </a:tr>
              <a:tr h="703592">
                <a:tc>
                  <a:txBody>
                    <a:bodyPr/>
                    <a:lstStyle/>
                    <a:p>
                      <a:pPr algn="ctr"/>
                      <a:r>
                        <a:rPr kumimoji="1" lang="en-US" altLang="ja-JP" sz="2800">
                          <a:solidFill>
                            <a:schemeClr val="tx1">
                              <a:lumMod val="95000"/>
                              <a:lumOff val="5000"/>
                            </a:schemeClr>
                          </a:solidFill>
                        </a:rPr>
                        <a:t>Bust</a:t>
                      </a:r>
                      <a:endParaRPr kumimoji="1" lang="ja-JP" altLang="en-US" sz="2800">
                        <a:solidFill>
                          <a:schemeClr val="tx1">
                            <a:lumMod val="95000"/>
                            <a:lumOff val="5000"/>
                          </a:schemeClr>
                        </a:solidFill>
                      </a:endParaRPr>
                    </a:p>
                  </a:txBody>
                  <a:tcPr anchor="ctr"/>
                </a:tc>
                <a:tc>
                  <a:txBody>
                    <a:bodyPr/>
                    <a:lstStyle/>
                    <a:p>
                      <a:pPr algn="ctr"/>
                      <a:r>
                        <a:rPr kumimoji="1" lang="en-US" altLang="ja-JP" sz="2800">
                          <a:solidFill>
                            <a:schemeClr val="tx1">
                              <a:lumMod val="95000"/>
                              <a:lumOff val="5000"/>
                            </a:schemeClr>
                          </a:solidFill>
                        </a:rPr>
                        <a:t>27.73%</a:t>
                      </a:r>
                      <a:endParaRPr kumimoji="1" lang="ja-JP" altLang="en-US" sz="2800">
                        <a:solidFill>
                          <a:schemeClr val="tx1">
                            <a:lumMod val="95000"/>
                            <a:lumOff val="5000"/>
                          </a:schemeClr>
                        </a:solidFill>
                      </a:endParaRPr>
                    </a:p>
                  </a:txBody>
                  <a:tcPr anchor="ctr"/>
                </a:tc>
                <a:extLst>
                  <a:ext uri="{0D108BD9-81ED-4DB2-BD59-A6C34878D82A}">
                    <a16:rowId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p:txBody>
          <a:bodyPr/>
          <a:lstStyle/>
          <a:p>
            <a:fld id="{AC0BA87E-B188-4F4A-965B-CA240B847C55}" type="slidenum">
              <a:rPr kumimoji="1" lang="ja-JP" altLang="en-US" smtClean="0"/>
              <a:t>34</a:t>
            </a:fld>
            <a:endParaRPr kumimoji="1" lang="ja-JP" altLang="en-US"/>
          </a:p>
        </p:txBody>
      </p:sp>
    </p:spTree>
    <p:extLst>
      <p:ext uri="{BB962C8B-B14F-4D97-AF65-F5344CB8AC3E}">
        <p14:creationId xmlns:p14="http://schemas.microsoft.com/office/powerpoint/2010/main" val="1538725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あなたの合計が </a:t>
            </a:r>
            <a:r>
              <a:rPr lang="en-US" altLang="ja-JP"/>
              <a:t>18</a:t>
            </a:r>
            <a:r>
              <a:rPr lang="ja-JP" altLang="en-US"/>
              <a:t> になったら，</a:t>
            </a:r>
            <a:endParaRPr kumimoji="1" lang="ja-JP" altLang="en-US"/>
          </a:p>
        </p:txBody>
      </p:sp>
      <p:sp>
        <p:nvSpPr>
          <p:cNvPr id="3" name="コンテンツ プレースホルダー 2"/>
          <p:cNvSpPr>
            <a:spLocks noGrp="1"/>
          </p:cNvSpPr>
          <p:nvPr>
            <p:ph idx="1"/>
          </p:nvPr>
        </p:nvSpPr>
        <p:spPr/>
        <p:txBody>
          <a:bodyPr>
            <a:normAutofit fontScale="92500" lnSpcReduction="20000"/>
          </a:bodyPr>
          <a:lstStyle/>
          <a:p>
            <a:r>
              <a:rPr lang="en-US" altLang="ja-JP"/>
              <a:t>Hit </a:t>
            </a:r>
            <a:r>
              <a:rPr lang="ja-JP" altLang="en-US"/>
              <a:t>すれば、</a:t>
            </a:r>
            <a:r>
              <a:rPr lang="en-US" altLang="ja-JP"/>
              <a:t>10/13=</a:t>
            </a:r>
            <a:r>
              <a:rPr lang="ja-JP" altLang="en-US"/>
              <a:t> </a:t>
            </a:r>
            <a:r>
              <a:rPr lang="en-US" altLang="ja-JP"/>
              <a:t>77 % </a:t>
            </a:r>
            <a:r>
              <a:rPr lang="ja-JP" altLang="en-US"/>
              <a:t>の確率で </a:t>
            </a:r>
            <a:r>
              <a:rPr lang="en-US" altLang="ja-JP"/>
              <a:t>22</a:t>
            </a:r>
            <a:r>
              <a:rPr lang="ja-JP" altLang="en-US"/>
              <a:t> 以上になり負けてしまう。</a:t>
            </a:r>
            <a:endParaRPr lang="en-US" altLang="ja-JP"/>
          </a:p>
          <a:p>
            <a:r>
              <a:rPr kumimoji="1" lang="en-US" altLang="ja-JP"/>
              <a:t>Stand </a:t>
            </a:r>
            <a:r>
              <a:rPr kumimoji="1" lang="ja-JP" altLang="en-US"/>
              <a:t>すれば、わずかに有利になる。</a:t>
            </a:r>
            <a:endParaRPr kumimoji="1" lang="en-US" altLang="ja-JP"/>
          </a:p>
          <a:p>
            <a:pPr lvl="1"/>
            <a:r>
              <a:rPr kumimoji="1" lang="ja-JP" altLang="en-US" sz="3200"/>
              <a:t>ディーラーが </a:t>
            </a:r>
            <a:r>
              <a:rPr kumimoji="1" lang="en-US" altLang="ja-JP" sz="3200"/>
              <a:t>18 </a:t>
            </a:r>
            <a:r>
              <a:rPr kumimoji="1" lang="ja-JP" altLang="en-US" sz="3200"/>
              <a:t>になる </a:t>
            </a:r>
            <a:r>
              <a:rPr kumimoji="1" lang="en-US" altLang="ja-JP" sz="3200"/>
              <a:t>14.76% </a:t>
            </a:r>
            <a:r>
              <a:rPr kumimoji="1" lang="ja-JP" altLang="en-US" sz="3200"/>
              <a:t>で引き分けになる。</a:t>
            </a:r>
            <a:endParaRPr kumimoji="1" lang="en-US" altLang="ja-JP" sz="3200"/>
          </a:p>
          <a:p>
            <a:pPr lvl="1"/>
            <a:r>
              <a:rPr lang="ja-JP" altLang="en-US" sz="3200"/>
              <a:t>ディーラーが </a:t>
            </a:r>
            <a:r>
              <a:rPr kumimoji="1" lang="ja-JP" altLang="en-US" sz="3200"/>
              <a:t> </a:t>
            </a:r>
            <a:r>
              <a:rPr kumimoji="1" lang="en-US" altLang="ja-JP" sz="3200"/>
              <a:t>17 </a:t>
            </a:r>
            <a:r>
              <a:rPr kumimoji="1" lang="ja-JP" altLang="en-US" sz="3200"/>
              <a:t>あるいは </a:t>
            </a:r>
            <a:r>
              <a:rPr kumimoji="1" lang="en-US" altLang="ja-JP" sz="3200"/>
              <a:t>22 </a:t>
            </a:r>
            <a:r>
              <a:rPr kumimoji="1" lang="ja-JP" altLang="en-US" sz="3200"/>
              <a:t>以上になる確率 </a:t>
            </a:r>
            <a:r>
              <a:rPr kumimoji="1" lang="en-US" altLang="ja-JP" sz="3200"/>
              <a:t>15.47% + 27.73% = 43.20% </a:t>
            </a:r>
            <a:r>
              <a:rPr kumimoji="1" lang="ja-JP" altLang="en-US" sz="3200"/>
              <a:t>で勝つ、</a:t>
            </a:r>
            <a:endParaRPr kumimoji="1" lang="en-US" altLang="ja-JP" sz="3200"/>
          </a:p>
          <a:p>
            <a:pPr lvl="1"/>
            <a:r>
              <a:rPr lang="ja-JP" altLang="en-US" sz="3200"/>
              <a:t>残りの </a:t>
            </a:r>
            <a:r>
              <a:rPr lang="en-US" altLang="ja-JP" sz="3200"/>
              <a:t>42.05% </a:t>
            </a:r>
            <a:r>
              <a:rPr lang="ja-JP" altLang="en-US" sz="3200"/>
              <a:t>の確率で負ける。</a:t>
            </a:r>
            <a:endParaRPr lang="en-US" altLang="ja-JP" sz="3200"/>
          </a:p>
          <a:p>
            <a:r>
              <a:rPr lang="ja-JP" altLang="en-US" sz="3600"/>
              <a:t>以上の計算ではディーラーの見せているカードの数字を考慮に入れていない。</a:t>
            </a:r>
            <a:r>
              <a:rPr kumimoji="1" lang="ja-JP" altLang="en-US" sz="3600"/>
              <a:t> </a:t>
            </a:r>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35</a:t>
            </a:fld>
            <a:endParaRPr kumimoji="1" lang="ja-JP" altLang="en-US"/>
          </a:p>
        </p:txBody>
      </p:sp>
    </p:spTree>
    <p:extLst>
      <p:ext uri="{BB962C8B-B14F-4D97-AF65-F5344CB8AC3E}">
        <p14:creationId xmlns:p14="http://schemas.microsoft.com/office/powerpoint/2010/main" val="318074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579296" cy="994122"/>
          </a:xfrm>
        </p:spPr>
        <p:txBody>
          <a:bodyPr>
            <a:noAutofit/>
          </a:bodyPr>
          <a:lstStyle/>
          <a:p>
            <a:r>
              <a:rPr kumimoji="1" lang="ja-JP" altLang="en-US" sz="3600"/>
              <a:t>ディーラーの最初のカード次第で，最終的な和の確率が変化する</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77761478"/>
              </p:ext>
            </p:extLst>
          </p:nvPr>
        </p:nvGraphicFramePr>
        <p:xfrm>
          <a:off x="179510" y="1268759"/>
          <a:ext cx="8856986" cy="5589243"/>
        </p:xfrm>
        <a:graphic>
          <a:graphicData uri="http://schemas.openxmlformats.org/drawingml/2006/table">
            <a:tbl>
              <a:tblPr firstRow="1" bandRow="1">
                <a:tableStyleId>{5C22544A-7EE6-4342-B048-85BDC9FD1C3A}</a:tableStyleId>
              </a:tblPr>
              <a:tblGrid>
                <a:gridCol w="172819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188132">
                  <a:extLst>
                    <a:ext uri="{9D8B030D-6E8A-4147-A177-3AD203B41FA5}">
                      <a16:colId xmlns:a16="http://schemas.microsoft.com/office/drawing/2014/main" val="20003"/>
                    </a:ext>
                  </a:extLst>
                </a:gridCol>
                <a:gridCol w="1188132">
                  <a:extLst>
                    <a:ext uri="{9D8B030D-6E8A-4147-A177-3AD203B41FA5}">
                      <a16:colId xmlns:a16="http://schemas.microsoft.com/office/drawing/2014/main" val="20004"/>
                    </a:ext>
                  </a:extLst>
                </a:gridCol>
                <a:gridCol w="1188132">
                  <a:extLst>
                    <a:ext uri="{9D8B030D-6E8A-4147-A177-3AD203B41FA5}">
                      <a16:colId xmlns:a16="http://schemas.microsoft.com/office/drawing/2014/main" val="20005"/>
                    </a:ext>
                  </a:extLst>
                </a:gridCol>
                <a:gridCol w="1188132">
                  <a:extLst>
                    <a:ext uri="{9D8B030D-6E8A-4147-A177-3AD203B41FA5}">
                      <a16:colId xmlns:a16="http://schemas.microsoft.com/office/drawing/2014/main" val="20006"/>
                    </a:ext>
                  </a:extLst>
                </a:gridCol>
              </a:tblGrid>
              <a:tr h="508113">
                <a:tc>
                  <a:txBody>
                    <a:bodyPr/>
                    <a:lstStyle/>
                    <a:p>
                      <a:pPr algn="ctr"/>
                      <a:r>
                        <a:rPr kumimoji="1" lang="ja-JP" altLang="en-US" sz="2000" b="1">
                          <a:solidFill>
                            <a:schemeClr val="tx1"/>
                          </a:solidFill>
                        </a:rPr>
                        <a:t>最初のカード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b="1">
                          <a:solidFill>
                            <a:schemeClr val="tx1"/>
                          </a:solidFill>
                        </a:rPr>
                        <a:t>17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b="1">
                          <a:solidFill>
                            <a:schemeClr val="tx1"/>
                          </a:solidFill>
                        </a:rPr>
                        <a:t>18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b="1">
                          <a:solidFill>
                            <a:schemeClr val="tx1"/>
                          </a:solidFill>
                        </a:rPr>
                        <a:t>19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b="1">
                          <a:solidFill>
                            <a:schemeClr val="tx1"/>
                          </a:solidFill>
                        </a:rPr>
                        <a:t>20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b="1">
                          <a:solidFill>
                            <a:schemeClr val="tx1"/>
                          </a:solidFill>
                        </a:rPr>
                        <a:t>21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b="1">
                          <a:solidFill>
                            <a:schemeClr val="tx1"/>
                          </a:solidFill>
                        </a:rPr>
                        <a:t>Bust</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08113">
                <a:tc>
                  <a:txBody>
                    <a:bodyPr/>
                    <a:lstStyle/>
                    <a:p>
                      <a:pPr algn="ctr"/>
                      <a:r>
                        <a:rPr kumimoji="1" lang="en-US" altLang="ja-JP" sz="2000" b="1">
                          <a:solidFill>
                            <a:schemeClr val="tx1"/>
                          </a:solidFill>
                        </a:rPr>
                        <a:t>Ace</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13.41%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13.41%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a:solidFill>
                            <a:schemeClr val="tx1"/>
                          </a:solidFill>
                        </a:rPr>
                        <a:t>13.41%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a:solidFill>
                            <a:schemeClr val="tx1"/>
                          </a:solidFill>
                        </a:rPr>
                        <a:t>13.41%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36.48%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9.89%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8113">
                <a:tc>
                  <a:txBody>
                    <a:bodyPr/>
                    <a:lstStyle/>
                    <a:p>
                      <a:pPr algn="ctr"/>
                      <a:r>
                        <a:rPr kumimoji="1" lang="en-US" altLang="ja-JP" sz="2000" b="1">
                          <a:solidFill>
                            <a:schemeClr val="tx1"/>
                          </a:solidFill>
                        </a:rPr>
                        <a:t>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14.64%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14.03%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13.37%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12.66%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11.90%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33.41%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8113">
                <a:tc>
                  <a:txBody>
                    <a:bodyPr/>
                    <a:lstStyle/>
                    <a:p>
                      <a:pPr algn="ctr"/>
                      <a:r>
                        <a:rPr kumimoji="1" lang="en-US" altLang="ja-JP" sz="2000" b="1">
                          <a:solidFill>
                            <a:schemeClr val="tx1"/>
                          </a:solidFill>
                        </a:rPr>
                        <a:t>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14.16%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13.59%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12.98%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12.32%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11.61%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35.33%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8113">
                <a:tc>
                  <a:txBody>
                    <a:bodyPr/>
                    <a:lstStyle/>
                    <a:p>
                      <a:pPr algn="ctr"/>
                      <a:r>
                        <a:rPr kumimoji="1" lang="en-US" altLang="ja-JP" sz="2000" b="1">
                          <a:solidFill>
                            <a:schemeClr val="tx1"/>
                          </a:solidFill>
                        </a:rPr>
                        <a:t>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13.68%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13.15%</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12.60%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11.97%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37.72%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8113">
                <a:tc>
                  <a:txBody>
                    <a:bodyPr/>
                    <a:lstStyle/>
                    <a:p>
                      <a:pPr algn="ctr"/>
                      <a:r>
                        <a:rPr kumimoji="1" lang="en-US" altLang="ja-JP" sz="2000" b="1">
                          <a:solidFill>
                            <a:schemeClr val="tx1"/>
                          </a:solidFill>
                        </a:rPr>
                        <a:t>5</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13.19%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12.70%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12.17%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11.61%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10.99%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39.33%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08113">
                <a:tc>
                  <a:txBody>
                    <a:bodyPr/>
                    <a:lstStyle/>
                    <a:p>
                      <a:pPr algn="ctr"/>
                      <a:r>
                        <a:rPr kumimoji="1" lang="en-US" altLang="ja-JP" sz="2000" b="1">
                          <a:solidFill>
                            <a:schemeClr val="tx1"/>
                          </a:solidFill>
                        </a:rPr>
                        <a:t>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12.48%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12.03%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11.54%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11.01%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10.44%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42.50%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08113">
                <a:tc>
                  <a:txBody>
                    <a:bodyPr/>
                    <a:lstStyle/>
                    <a:p>
                      <a:pPr algn="ctr"/>
                      <a:r>
                        <a:rPr kumimoji="1" lang="en-US" altLang="ja-JP" sz="2000" b="1">
                          <a:solidFill>
                            <a:schemeClr val="tx1"/>
                          </a:solidFill>
                        </a:rPr>
                        <a:t>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38.50%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9.51%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9.05%</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8.56%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8.03%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26.34%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8113">
                <a:tc>
                  <a:txBody>
                    <a:bodyPr/>
                    <a:lstStyle/>
                    <a:p>
                      <a:pPr algn="ctr"/>
                      <a:r>
                        <a:rPr kumimoji="1" lang="en-US" altLang="ja-JP" sz="2000" b="1">
                          <a:solidFill>
                            <a:schemeClr val="tx1"/>
                          </a:solidFill>
                        </a:rPr>
                        <a:t>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14.31%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37.59%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8.39%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7.94%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7.45%</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24.52%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08113">
                <a:tc>
                  <a:txBody>
                    <a:bodyPr/>
                    <a:lstStyle/>
                    <a:p>
                      <a:pPr algn="ctr"/>
                      <a:r>
                        <a:rPr kumimoji="1" lang="en-US" altLang="ja-JP" sz="2000" b="1">
                          <a:solidFill>
                            <a:schemeClr val="tx1"/>
                          </a:solidFill>
                        </a:rPr>
                        <a:t>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13.28%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13.28%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36.63%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7.36%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6.91%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22.82%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08113">
                <a:tc>
                  <a:txBody>
                    <a:bodyPr/>
                    <a:lstStyle/>
                    <a:p>
                      <a:pPr algn="ctr"/>
                      <a:r>
                        <a:rPr kumimoji="1" lang="en-US" altLang="ja-JP" sz="2000" b="1">
                          <a:solidFill>
                            <a:schemeClr val="tx1"/>
                          </a:solidFill>
                        </a:rPr>
                        <a:t>10</a:t>
                      </a:r>
                      <a:r>
                        <a:rPr kumimoji="1" lang="en-US" altLang="ja-JP" sz="2000" b="1" baseline="0">
                          <a:solidFill>
                            <a:schemeClr val="tx1"/>
                          </a:solidFill>
                        </a:rPr>
                        <a:t> or </a:t>
                      </a:r>
                      <a:r>
                        <a:rPr kumimoji="1" lang="en-US" altLang="ja-JP" sz="2000" b="1">
                          <a:solidFill>
                            <a:schemeClr val="tx1"/>
                          </a:solidFill>
                        </a:rPr>
                        <a:t>Face</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12.31%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12.31%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12.31%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35.39%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6.39%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21.28%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スライド番号プレースホルダー 2"/>
          <p:cNvSpPr>
            <a:spLocks noGrp="1"/>
          </p:cNvSpPr>
          <p:nvPr>
            <p:ph type="sldNum" sz="quarter" idx="12"/>
          </p:nvPr>
        </p:nvSpPr>
        <p:spPr/>
        <p:txBody>
          <a:bodyPr/>
          <a:lstStyle/>
          <a:p>
            <a:fld id="{AC0BA87E-B188-4F4A-965B-CA240B847C55}" type="slidenum">
              <a:rPr kumimoji="1" lang="ja-JP" altLang="en-US" smtClean="0"/>
              <a:t>36</a:t>
            </a:fld>
            <a:endParaRPr kumimoji="1" lang="ja-JP" altLang="en-US"/>
          </a:p>
        </p:txBody>
      </p:sp>
    </p:spTree>
    <p:extLst>
      <p:ext uri="{BB962C8B-B14F-4D97-AF65-F5344CB8AC3E}">
        <p14:creationId xmlns:p14="http://schemas.microsoft.com/office/powerpoint/2010/main" val="3668209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あなたの手札が </a:t>
            </a:r>
            <a:r>
              <a:rPr lang="en-US" altLang="ja-JP"/>
              <a:t>Jack </a:t>
            </a:r>
            <a:r>
              <a:rPr lang="ja-JP" altLang="en-US"/>
              <a:t>と </a:t>
            </a:r>
            <a:r>
              <a:rPr lang="en-US" altLang="ja-JP"/>
              <a:t>3</a:t>
            </a:r>
            <a:r>
              <a:rPr lang="ja-JP" altLang="en-US"/>
              <a:t> で，</a:t>
            </a:r>
            <a:br>
              <a:rPr lang="en-US" altLang="ja-JP"/>
            </a:br>
            <a:r>
              <a:rPr lang="ja-JP" altLang="en-US"/>
              <a:t>ディーラーの最初のカードが </a:t>
            </a:r>
            <a:r>
              <a:rPr lang="en-US" altLang="ja-JP"/>
              <a:t>5</a:t>
            </a:r>
            <a:r>
              <a:rPr lang="ja-JP" altLang="en-US"/>
              <a:t> ならば，</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r>
                  <a:rPr kumimoji="1" lang="ja-JP" altLang="en-US"/>
                  <a:t>あなたがヒットするとき、</a:t>
                </a:r>
                <a:r>
                  <a:rPr kumimoji="1" lang="en-US" altLang="ja-JP"/>
                  <a:t>22 </a:t>
                </a:r>
                <a:r>
                  <a:rPr lang="ja-JP" altLang="en-US"/>
                  <a:t>以上になる確率は、</a:t>
                </a:r>
                <a:r>
                  <a:rPr lang="en-US" altLang="ja-JP"/>
                  <a:t>9, 10, J, Q, K </a:t>
                </a:r>
                <a:r>
                  <a:rPr lang="ja-JP" altLang="en-US"/>
                  <a:t>が出るときで，</a:t>
                </a:r>
                <a:endParaRPr lang="en-US" altLang="ja-JP"/>
              </a:p>
              <a:p>
                <a:pPr marL="0" indent="0">
                  <a:buNone/>
                </a:pPr>
                <a14:m>
                  <m:oMathPara xmlns:m="http://schemas.openxmlformats.org/officeDocument/2006/math">
                    <m:oMathParaPr>
                      <m:jc m:val="centerGroup"/>
                    </m:oMathParaPr>
                    <m:oMath xmlns:m="http://schemas.openxmlformats.org/officeDocument/2006/math">
                      <m:f>
                        <m:fPr>
                          <m:ctrlPr>
                            <a:rPr lang="en-US" altLang="ja-JP" b="0" i="1" smtClean="0">
                              <a:latin typeface="Cambria Math" panose="02040503050406030204" pitchFamily="18" charset="0"/>
                            </a:rPr>
                          </m:ctrlPr>
                        </m:fPr>
                        <m:num>
                          <m:r>
                            <a:rPr lang="en-US" altLang="ja-JP" b="0" i="1" smtClean="0">
                              <a:latin typeface="Cambria Math"/>
                            </a:rPr>
                            <m:t>5</m:t>
                          </m:r>
                        </m:num>
                        <m:den>
                          <m:r>
                            <a:rPr lang="en-US" altLang="ja-JP" b="0" i="1" smtClean="0">
                              <a:latin typeface="Cambria Math"/>
                            </a:rPr>
                            <m:t>13</m:t>
                          </m:r>
                        </m:den>
                      </m:f>
                      <m:r>
                        <a:rPr lang="en-US" altLang="ja-JP" b="0" i="1" smtClean="0">
                          <a:latin typeface="Cambria Math"/>
                        </a:rPr>
                        <m:t>=38.5%</m:t>
                      </m:r>
                      <m:r>
                        <a:rPr lang="ja-JP" altLang="en-US" i="1" smtClean="0">
                          <a:latin typeface="Cambria Math" panose="02040503050406030204" pitchFamily="18" charset="0"/>
                        </a:rPr>
                        <m:t>の</m:t>
                      </m:r>
                      <m:r>
                        <a:rPr lang="ja-JP" altLang="en-US" i="1">
                          <a:latin typeface="Cambria Math" panose="02040503050406030204" pitchFamily="18" charset="0"/>
                        </a:rPr>
                        <m:t>確率</m:t>
                      </m:r>
                      <m:r>
                        <a:rPr lang="ja-JP" altLang="en-US" i="1" smtClean="0">
                          <a:latin typeface="Cambria Math" panose="02040503050406030204" pitchFamily="18" charset="0"/>
                        </a:rPr>
                        <m:t>で負ける</m:t>
                      </m:r>
                      <m:r>
                        <a:rPr lang="ja-JP" altLang="en-US" i="1">
                          <a:latin typeface="Cambria Math" panose="02040503050406030204" pitchFamily="18" charset="0"/>
                        </a:rPr>
                        <m:t>．</m:t>
                      </m:r>
                    </m:oMath>
                  </m:oMathPara>
                </a14:m>
                <a:endParaRPr lang="en-US" altLang="ja-JP" b="0"/>
              </a:p>
              <a:p>
                <a:r>
                  <a:rPr lang="ja-JP" altLang="en-US"/>
                  <a:t>スタンドすれば、ディーラーは </a:t>
                </a:r>
                <a:r>
                  <a:rPr lang="en-US" altLang="ja-JP"/>
                  <a:t>39.33% </a:t>
                </a:r>
                <a:r>
                  <a:rPr lang="ja-JP" altLang="en-US"/>
                  <a:t>で </a:t>
                </a:r>
                <a:r>
                  <a:rPr lang="en-US" altLang="ja-JP"/>
                  <a:t>bust </a:t>
                </a:r>
                <a:r>
                  <a:rPr lang="ja-JP" altLang="en-US"/>
                  <a:t>し、あなたが勝つ。</a:t>
                </a:r>
                <a:endParaRPr lang="en-US" altLang="ja-JP"/>
              </a:p>
              <a:p>
                <a:r>
                  <a:rPr lang="ja-JP" altLang="en-US"/>
                  <a:t>次のカードの数字が、</a:t>
                </a:r>
                <a:r>
                  <a:rPr kumimoji="1" lang="ja-JP" altLang="en-US"/>
                  <a:t>いずれも等しく起こりやすい</a:t>
                </a:r>
                <a:r>
                  <a:rPr kumimoji="1" lang="en-US" altLang="ja-JP"/>
                  <a:t>( equally likely) </a:t>
                </a:r>
                <a:r>
                  <a:rPr kumimoji="1" lang="ja-JP" altLang="en-US"/>
                  <a:t>とすれば、あなたがヒットして勝つ確率が</a:t>
                </a:r>
                <a:r>
                  <a:rPr lang="ja-JP" altLang="en-US"/>
                  <a:t>次の表のように求まる。</a:t>
                </a:r>
                <a:endParaRPr kumimoji="1"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704" t="-3504" r="-1185"/>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37</a:t>
            </a:fld>
            <a:endParaRPr kumimoji="1" lang="ja-JP" altLang="en-US"/>
          </a:p>
        </p:txBody>
      </p:sp>
    </p:spTree>
    <p:extLst>
      <p:ext uri="{BB962C8B-B14F-4D97-AF65-F5344CB8AC3E}">
        <p14:creationId xmlns:p14="http://schemas.microsoft.com/office/powerpoint/2010/main" val="26471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ディーラーの最初のカードが </a:t>
            </a:r>
            <a:r>
              <a:rPr lang="en-US" altLang="ja-JP"/>
              <a:t>5</a:t>
            </a:r>
            <a:r>
              <a:rPr lang="ja-JP" altLang="en-US"/>
              <a:t> で，あなたが </a:t>
            </a:r>
            <a:r>
              <a:rPr lang="en-US" altLang="ja-JP"/>
              <a:t>Jack </a:t>
            </a:r>
            <a:r>
              <a:rPr lang="ja-JP" altLang="en-US"/>
              <a:t>と </a:t>
            </a:r>
            <a:r>
              <a:rPr lang="en-US" altLang="ja-JP"/>
              <a:t>3 </a:t>
            </a:r>
            <a:r>
              <a:rPr lang="ja-JP" altLang="en-US"/>
              <a:t>でヒットするとき</a:t>
            </a: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46203589"/>
              </p:ext>
            </p:extLst>
          </p:nvPr>
        </p:nvGraphicFramePr>
        <p:xfrm>
          <a:off x="457200" y="1600200"/>
          <a:ext cx="8229600" cy="47548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kumimoji="1" lang="en-US" altLang="ja-JP" sz="2000">
                          <a:solidFill>
                            <a:schemeClr val="tx1"/>
                          </a:solidFill>
                        </a:rPr>
                        <a:t>Next Card</a:t>
                      </a:r>
                      <a:endParaRPr kumimoji="1" lang="ja-JP" alt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a:solidFill>
                            <a:schemeClr val="tx1"/>
                          </a:solidFill>
                        </a:rPr>
                        <a:t>Probability</a:t>
                      </a:r>
                      <a:endParaRPr kumimoji="1" lang="ja-JP" alt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a:solidFill>
                            <a:schemeClr val="tx1"/>
                          </a:solidFill>
                        </a:rPr>
                        <a:t>Total</a:t>
                      </a:r>
                      <a:endParaRPr kumimoji="1" lang="ja-JP" alt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a:solidFill>
                            <a:schemeClr val="tx1"/>
                          </a:solidFill>
                        </a:rPr>
                        <a:t>Prob.</a:t>
                      </a:r>
                      <a:r>
                        <a:rPr kumimoji="1" lang="en-US" altLang="ja-JP" sz="2000" baseline="0">
                          <a:solidFill>
                            <a:schemeClr val="tx1"/>
                          </a:solidFill>
                        </a:rPr>
                        <a:t> of Win</a:t>
                      </a:r>
                      <a:endParaRPr kumimoji="1" lang="ja-JP" alt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2000">
                          <a:solidFill>
                            <a:schemeClr val="tx1"/>
                          </a:solidFill>
                        </a:rPr>
                        <a:t>Prob. of</a:t>
                      </a:r>
                      <a:r>
                        <a:rPr kumimoji="1" lang="en-US" altLang="ja-JP" sz="2000" baseline="0">
                          <a:solidFill>
                            <a:schemeClr val="tx1"/>
                          </a:solidFill>
                        </a:rPr>
                        <a:t> Tie</a:t>
                      </a:r>
                      <a:endParaRPr kumimoji="1" lang="ja-JP" alt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kumimoji="1" lang="en-US" altLang="ja-JP" sz="2000" b="1">
                          <a:solidFill>
                            <a:schemeClr val="tx1"/>
                          </a:solidFill>
                        </a:rPr>
                        <a:t>Ace</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39.33%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kumimoji="1" lang="en-US" altLang="ja-JP" sz="2000" b="1">
                          <a:solidFill>
                            <a:schemeClr val="tx1"/>
                          </a:solidFill>
                        </a:rPr>
                        <a:t>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15</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39.33%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kumimoji="1" lang="en-US" altLang="ja-JP" sz="2000" b="1">
                          <a:solidFill>
                            <a:schemeClr val="tx1"/>
                          </a:solidFill>
                        </a:rPr>
                        <a:t>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39.33%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kumimoji="1" lang="en-US" altLang="ja-JP" sz="2000" b="1">
                          <a:solidFill>
                            <a:schemeClr val="tx1"/>
                          </a:solidFill>
                        </a:rPr>
                        <a:t>4</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39.33%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13.19%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kumimoji="1" lang="en-US" altLang="ja-JP" sz="2000" b="1">
                          <a:solidFill>
                            <a:schemeClr val="tx1"/>
                          </a:solidFill>
                        </a:rPr>
                        <a:t>5</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52.52%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12.70%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kumimoji="1" lang="en-US" altLang="ja-JP" sz="2000" b="1">
                          <a:solidFill>
                            <a:schemeClr val="tx1"/>
                          </a:solidFill>
                        </a:rPr>
                        <a:t>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65.22%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12.17%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kumimoji="1" lang="en-US" altLang="ja-JP" sz="2000" b="1">
                          <a:solidFill>
                            <a:schemeClr val="tx1"/>
                          </a:solidFill>
                        </a:rPr>
                        <a:t>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77.32%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11.61%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kumimoji="1" lang="en-US" altLang="ja-JP" sz="2000" b="1">
                          <a:solidFill>
                            <a:schemeClr val="tx1"/>
                          </a:solidFill>
                        </a:rPr>
                        <a:t>8</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89.01%</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10.99%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kumimoji="1" lang="en-US" altLang="ja-JP" sz="2000" b="1">
                          <a:solidFill>
                            <a:schemeClr val="tx1"/>
                          </a:solidFill>
                        </a:rPr>
                        <a:t>9</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1/13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22</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r>
                        <a:rPr kumimoji="1" lang="en-US" altLang="ja-JP" sz="2000" b="1">
                          <a:solidFill>
                            <a:schemeClr val="tx1"/>
                          </a:solidFill>
                        </a:rPr>
                        <a:t>10 or Face</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4/13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23</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0%</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ctr"/>
                      <a:r>
                        <a:rPr kumimoji="1" lang="en-US" altLang="ja-JP" sz="2000" b="1">
                          <a:solidFill>
                            <a:schemeClr val="tx1"/>
                          </a:solidFill>
                        </a:rPr>
                        <a:t>Overall</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33.96%</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a:solidFill>
                            <a:schemeClr val="tx1"/>
                          </a:solidFill>
                        </a:rPr>
                        <a:t>4.67%</a:t>
                      </a: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スライド番号プレースホルダー 2"/>
          <p:cNvSpPr>
            <a:spLocks noGrp="1"/>
          </p:cNvSpPr>
          <p:nvPr>
            <p:ph type="sldNum" sz="quarter" idx="12"/>
          </p:nvPr>
        </p:nvSpPr>
        <p:spPr/>
        <p:txBody>
          <a:bodyPr/>
          <a:lstStyle/>
          <a:p>
            <a:fld id="{AC0BA87E-B188-4F4A-965B-CA240B847C55}" type="slidenum">
              <a:rPr kumimoji="1" lang="ja-JP" altLang="en-US" smtClean="0"/>
              <a:t>38</a:t>
            </a:fld>
            <a:endParaRPr kumimoji="1" lang="ja-JP" altLang="en-US"/>
          </a:p>
        </p:txBody>
      </p:sp>
    </p:spTree>
    <p:extLst>
      <p:ext uri="{BB962C8B-B14F-4D97-AF65-F5344CB8AC3E}">
        <p14:creationId xmlns:p14="http://schemas.microsoft.com/office/powerpoint/2010/main" val="412374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あなたがヒットして勝つ確率と，タイになる確率は？</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ja-JP" altLang="en-US"/>
                  <a:t>あなたがヒットして勝つ確率は、</a:t>
                </a:r>
                <a:endParaRPr kumimoji="1" lang="en-US" altLang="ja-JP"/>
              </a:p>
              <a:p>
                <a:pPr lvl="1"/>
                <a14:m>
                  <m:oMath xmlns:m="http://schemas.openxmlformats.org/officeDocument/2006/math">
                    <m:r>
                      <a:rPr kumimoji="1" lang="en-US" altLang="ja-JP" b="0" i="1" smtClean="0">
                        <a:latin typeface="Cambria Math"/>
                      </a:rPr>
                      <m:t>0.3933</m:t>
                    </m:r>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1</m:t>
                        </m:r>
                      </m:num>
                      <m:den>
                        <m:r>
                          <a:rPr kumimoji="1" lang="en-US" altLang="ja-JP" b="0" i="1" smtClean="0">
                            <a:latin typeface="Cambria Math"/>
                            <a:ea typeface="Cambria Math"/>
                          </a:rPr>
                          <m:t>13</m:t>
                        </m:r>
                      </m:den>
                    </m:f>
                    <m:r>
                      <a:rPr kumimoji="1" lang="en-US" altLang="ja-JP" b="0" i="1" smtClean="0">
                        <a:latin typeface="Cambria Math"/>
                        <a:ea typeface="Cambria Math"/>
                      </a:rPr>
                      <m:t>+0.3933×</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1</m:t>
                        </m:r>
                      </m:num>
                      <m:den>
                        <m:r>
                          <a:rPr kumimoji="1" lang="en-US" altLang="ja-JP" b="0" i="1" smtClean="0">
                            <a:latin typeface="Cambria Math"/>
                            <a:ea typeface="Cambria Math"/>
                          </a:rPr>
                          <m:t>13</m:t>
                        </m:r>
                      </m:den>
                    </m:f>
                    <m:r>
                      <a:rPr kumimoji="1" lang="en-US" altLang="ja-JP" b="0" i="1" smtClean="0">
                        <a:latin typeface="Cambria Math"/>
                        <a:ea typeface="Cambria Math"/>
                      </a:rPr>
                      <m:t>+⋯+0.8901×</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1</m:t>
                        </m:r>
                      </m:num>
                      <m:den>
                        <m:r>
                          <a:rPr kumimoji="1" lang="en-US" altLang="ja-JP" b="0" i="1" smtClean="0">
                            <a:latin typeface="Cambria Math"/>
                            <a:ea typeface="Cambria Math"/>
                          </a:rPr>
                          <m:t>13</m:t>
                        </m:r>
                      </m:den>
                    </m:f>
                  </m:oMath>
                </a14:m>
                <a:endParaRPr kumimoji="1" lang="en-US" altLang="ja-JP" b="0" i="1">
                  <a:latin typeface="Cambria Math" panose="02040503050406030204" pitchFamily="18" charset="0"/>
                  <a:ea typeface="Cambria Math"/>
                </a:endParaRPr>
              </a:p>
              <a:p>
                <a:pPr lvl="1"/>
                <a:r>
                  <a:rPr kumimoji="1" lang="en-US" altLang="ja-JP" b="0">
                    <a:ea typeface="Cambria Math"/>
                  </a:rPr>
                  <a:t>                                                            </a:t>
                </a:r>
                <a14:m>
                  <m:oMath xmlns:m="http://schemas.openxmlformats.org/officeDocument/2006/math">
                    <m:r>
                      <a:rPr kumimoji="1" lang="en-US" altLang="ja-JP" b="0" i="1" smtClean="0">
                        <a:latin typeface="Cambria Math"/>
                        <a:ea typeface="Cambria Math"/>
                      </a:rPr>
                      <m:t>=0.3396</m:t>
                    </m:r>
                  </m:oMath>
                </a14:m>
                <a:endParaRPr kumimoji="1" lang="en-US" altLang="ja-JP" sz="3200"/>
              </a:p>
              <a:p>
                <a:r>
                  <a:rPr lang="ja-JP" altLang="en-US"/>
                  <a:t>あなたがヒットしてタイになる確率は，</a:t>
                </a:r>
                <a:endParaRPr lang="en-US" altLang="ja-JP"/>
              </a:p>
              <a:p>
                <a:pPr lvl="1"/>
                <a14:m>
                  <m:oMath xmlns:m="http://schemas.openxmlformats.org/officeDocument/2006/math">
                    <m:r>
                      <a:rPr kumimoji="1" lang="en-US" altLang="ja-JP" b="0" i="1" smtClean="0">
                        <a:latin typeface="Cambria Math"/>
                      </a:rPr>
                      <m:t>0.1319</m:t>
                    </m:r>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1</m:t>
                        </m:r>
                      </m:num>
                      <m:den>
                        <m:r>
                          <a:rPr kumimoji="1" lang="en-US" altLang="ja-JP" b="0" i="1" smtClean="0">
                            <a:latin typeface="Cambria Math"/>
                            <a:ea typeface="Cambria Math"/>
                          </a:rPr>
                          <m:t>13</m:t>
                        </m:r>
                      </m:den>
                    </m:f>
                    <m:r>
                      <a:rPr kumimoji="1" lang="en-US" altLang="ja-JP" b="0" i="1" smtClean="0">
                        <a:latin typeface="Cambria Math"/>
                        <a:ea typeface="Cambria Math"/>
                      </a:rPr>
                      <m:t>+0.1270×</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1</m:t>
                        </m:r>
                      </m:num>
                      <m:den>
                        <m:r>
                          <a:rPr kumimoji="1" lang="en-US" altLang="ja-JP" b="0" i="1" smtClean="0">
                            <a:latin typeface="Cambria Math"/>
                            <a:ea typeface="Cambria Math"/>
                          </a:rPr>
                          <m:t>13</m:t>
                        </m:r>
                      </m:den>
                    </m:f>
                    <m:r>
                      <a:rPr kumimoji="1" lang="en-US" altLang="ja-JP" b="0" i="1" smtClean="0">
                        <a:latin typeface="Cambria Math"/>
                        <a:ea typeface="Cambria Math"/>
                      </a:rPr>
                      <m:t>+⋯+0.1099×</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1</m:t>
                        </m:r>
                      </m:num>
                      <m:den>
                        <m:r>
                          <a:rPr kumimoji="1" lang="en-US" altLang="ja-JP" b="0" i="1" smtClean="0">
                            <a:latin typeface="Cambria Math"/>
                            <a:ea typeface="Cambria Math"/>
                          </a:rPr>
                          <m:t>13</m:t>
                        </m:r>
                      </m:den>
                    </m:f>
                    <m:r>
                      <a:rPr kumimoji="1" lang="en-US" altLang="ja-JP" b="0" i="1" smtClean="0">
                        <a:latin typeface="Cambria Math"/>
                        <a:ea typeface="Cambria Math"/>
                      </a:rPr>
                      <m:t>=0.0467</m:t>
                    </m:r>
                  </m:oMath>
                </a14:m>
                <a:endParaRPr kumimoji="1" lang="en-US" altLang="ja-JP" b="0">
                  <a:ea typeface="Cambria Math"/>
                </a:endParaRPr>
              </a:p>
              <a:p>
                <a:r>
                  <a:rPr lang="ja-JP" altLang="en-US"/>
                  <a:t>あなたが負けない確率は合わせて、</a:t>
                </a:r>
                <a14:m>
                  <m:oMath xmlns:m="http://schemas.openxmlformats.org/officeDocument/2006/math">
                    <m:r>
                      <a:rPr lang="en-US" altLang="ja-JP" b="0" i="1" smtClean="0">
                        <a:latin typeface="Cambria Math"/>
                      </a:rPr>
                      <m:t>0.3863</m:t>
                    </m:r>
                    <m:r>
                      <a:rPr lang="ja-JP" altLang="en-US" i="1">
                        <a:latin typeface="Cambria Math" panose="02040503050406030204" pitchFamily="18" charset="0"/>
                      </a:rPr>
                      <m:t>。</m:t>
                    </m:r>
                  </m:oMath>
                </a14:m>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39</a:t>
            </a:fld>
            <a:endParaRPr kumimoji="1" lang="ja-JP" altLang="en-US"/>
          </a:p>
        </p:txBody>
      </p:sp>
    </p:spTree>
    <p:extLst>
      <p:ext uri="{BB962C8B-B14F-4D97-AF65-F5344CB8AC3E}">
        <p14:creationId xmlns:p14="http://schemas.microsoft.com/office/powerpoint/2010/main" val="232231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0"/>
            <a:ext cx="9145016" cy="1340768"/>
          </a:xfrm>
        </p:spPr>
        <p:txBody>
          <a:bodyPr>
            <a:normAutofit fontScale="90000"/>
          </a:bodyPr>
          <a:lstStyle/>
          <a:p>
            <a:r>
              <a:rPr kumimoji="1" lang="ja-JP" altLang="en-US"/>
              <a:t>打率</a:t>
            </a:r>
            <a:r>
              <a:rPr kumimoji="1" lang="en-US" altLang="ja-JP"/>
              <a:t>0.280</a:t>
            </a:r>
            <a:r>
              <a:rPr kumimoji="1" lang="ja-JP" altLang="en-US"/>
              <a:t> </a:t>
            </a:r>
            <a:r>
              <a:rPr lang="ja-JP" altLang="en-US"/>
              <a:t>のバッターと打率 </a:t>
            </a:r>
            <a:r>
              <a:rPr lang="en-US" altLang="ja-JP"/>
              <a:t>0.350 </a:t>
            </a:r>
            <a:r>
              <a:rPr lang="ja-JP" altLang="en-US"/>
              <a:t>のバッターの比較</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90010"/>
                <a:ext cx="8435280" cy="5451358"/>
              </a:xfrm>
            </p:spPr>
            <p:txBody>
              <a:bodyPr>
                <a:normAutofit fontScale="85000" lnSpcReduction="20000"/>
              </a:bodyPr>
              <a:lstStyle/>
              <a:p>
                <a:r>
                  <a:rPr kumimoji="1" lang="ja-JP" altLang="en-US"/>
                  <a:t>仮に、一試合 </a:t>
                </a:r>
                <a:r>
                  <a:rPr kumimoji="1" lang="en-US" altLang="ja-JP"/>
                  <a:t>4</a:t>
                </a:r>
                <a:r>
                  <a:rPr kumimoji="1" lang="ja-JP" altLang="en-US"/>
                  <a:t> 打席回って来るとしよう。</a:t>
                </a:r>
                <a:endParaRPr kumimoji="1" lang="en-US" altLang="ja-JP"/>
              </a:p>
              <a:p>
                <a:r>
                  <a:rPr lang="ja-JP" altLang="en-US"/>
                  <a:t>一試合で少なくとも １ 本のヒットを打つ確率は、それぞれ、</a:t>
                </a:r>
                <a:endParaRPr lang="en-US" altLang="ja-JP"/>
              </a:p>
              <a:p>
                <a:pPr lvl="1"/>
                <a14:m>
                  <m:oMath xmlns:m="http://schemas.openxmlformats.org/officeDocument/2006/math">
                    <m:r>
                      <a:rPr lang="en-US" altLang="ja-JP" b="0" i="1" smtClean="0">
                        <a:latin typeface="Cambria Math"/>
                      </a:rPr>
                      <m:t>1−</m:t>
                    </m:r>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r>
                              <a:rPr lang="en-US" altLang="ja-JP" b="0" i="1" smtClean="0">
                                <a:latin typeface="Cambria Math"/>
                              </a:rPr>
                              <m:t>1−0.280</m:t>
                            </m:r>
                          </m:e>
                        </m:d>
                      </m:e>
                      <m:sup>
                        <m:r>
                          <a:rPr lang="en-US" altLang="ja-JP" b="0" i="1" smtClean="0">
                            <a:latin typeface="Cambria Math"/>
                          </a:rPr>
                          <m:t>4</m:t>
                        </m:r>
                      </m:sup>
                    </m:sSup>
                    <m:r>
                      <a:rPr lang="en-US" altLang="ja-JP" b="0" i="1" smtClean="0">
                        <a:latin typeface="Cambria Math"/>
                      </a:rPr>
                      <m:t>=</m:t>
                    </m:r>
                  </m:oMath>
                </a14:m>
                <a:r>
                  <a:rPr lang="ja-JP" altLang="en-US"/>
                  <a:t> </a:t>
                </a:r>
                <a:r>
                  <a:rPr lang="en-US" altLang="ja-JP">
                    <a:latin typeface="Cambria Math"/>
                  </a:rPr>
                  <a:t>0.731261</a:t>
                </a:r>
                <a:r>
                  <a:rPr lang="ja-JP" altLang="en-US"/>
                  <a:t> </a:t>
                </a:r>
              </a:p>
              <a:p>
                <a:pPr lvl="1"/>
                <a14:m>
                  <m:oMath xmlns:m="http://schemas.openxmlformats.org/officeDocument/2006/math">
                    <m:r>
                      <a:rPr lang="en-US" altLang="ja-JP" b="0" i="1" smtClean="0">
                        <a:latin typeface="Cambria Math" panose="02040503050406030204" pitchFamily="18" charset="0"/>
                      </a:rPr>
                      <m:t>1−(1−0.350</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m:t>
                        </m:r>
                      </m:e>
                      <m:sup>
                        <m:r>
                          <a:rPr lang="en-US" altLang="ja-JP" b="0" i="1" smtClean="0">
                            <a:latin typeface="Cambria Math" panose="02040503050406030204" pitchFamily="18" charset="0"/>
                          </a:rPr>
                          <m:t>4</m:t>
                        </m:r>
                      </m:sup>
                    </m:sSup>
                    <m:r>
                      <a:rPr lang="en-US" altLang="ja-JP" b="0" i="1" smtClean="0">
                        <a:latin typeface="Cambria Math" panose="02040503050406030204" pitchFamily="18" charset="0"/>
                      </a:rPr>
                      <m:t>=0.821494</m:t>
                    </m:r>
                  </m:oMath>
                </a14:m>
                <a:endParaRPr lang="en-US" altLang="ja-JP"/>
              </a:p>
              <a:p>
                <a:r>
                  <a:rPr lang="en-US" altLang="ja-JP"/>
                  <a:t>30 </a:t>
                </a:r>
                <a:r>
                  <a:rPr lang="ja-JP" altLang="en-US"/>
                  <a:t>試合連続ヒットを打つ確率は，それぞれ，</a:t>
                </a:r>
                <a:endParaRPr lang="en-US" altLang="ja-JP"/>
              </a:p>
              <a:p>
                <a:pPr lvl="1"/>
                <a14:m>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a:rPr>
                          <m:t>0.731261</m:t>
                        </m:r>
                      </m:e>
                      <m:sup>
                        <m:r>
                          <a:rPr lang="en-US" altLang="ja-JP" b="0" i="1" smtClean="0">
                            <a:latin typeface="Cambria Math"/>
                          </a:rPr>
                          <m:t>30</m:t>
                        </m:r>
                      </m:sup>
                    </m:sSup>
                    <m:r>
                      <a:rPr lang="en-US" altLang="ja-JP" i="1">
                        <a:latin typeface="Cambria Math"/>
                      </a:rPr>
                      <m:t>=</m:t>
                    </m:r>
                  </m:oMath>
                </a14:m>
                <a:r>
                  <a:rPr lang="ja-JP" altLang="en-US"/>
                  <a:t> </a:t>
                </a:r>
                <a:r>
                  <a:rPr lang="en-US" altLang="ja-JP">
                    <a:latin typeface="Cambria Math"/>
                  </a:rPr>
                  <a:t>0.000083595</a:t>
                </a:r>
                <a:r>
                  <a:rPr lang="ja-JP" altLang="en-US"/>
                  <a:t>，</a:t>
                </a:r>
                <a:endParaRPr lang="en-US" altLang="ja-JP"/>
              </a:p>
              <a:p>
                <a:pPr lvl="1"/>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a:rPr>
                          <m:t>0.821494</m:t>
                        </m:r>
                      </m:e>
                      <m:sup>
                        <m:r>
                          <a:rPr lang="en-US" altLang="ja-JP" b="0" i="1" smtClean="0">
                            <a:latin typeface="Cambria Math"/>
                          </a:rPr>
                          <m:t>30</m:t>
                        </m:r>
                      </m:sup>
                    </m:sSup>
                    <m:r>
                      <a:rPr lang="en-US" altLang="ja-JP" i="1">
                        <a:latin typeface="Cambria Math"/>
                      </a:rPr>
                      <m:t>=0.00274238</m:t>
                    </m:r>
                    <m:r>
                      <a:rPr lang="en-US" altLang="ja-JP" b="0" i="0" smtClean="0">
                        <a:latin typeface="Cambria Math"/>
                      </a:rPr>
                      <m:t>.</m:t>
                    </m:r>
                  </m:oMath>
                </a14:m>
                <a:endParaRPr lang="en-US" altLang="ja-JP" b="0"/>
              </a:p>
              <a:p>
                <a:r>
                  <a:rPr lang="ja-JP" altLang="en-US"/>
                  <a:t>と打率 </a:t>
                </a:r>
                <a:r>
                  <a:rPr lang="en-US" altLang="ja-JP"/>
                  <a:t>0.350</a:t>
                </a:r>
                <a:r>
                  <a:rPr lang="ja-JP" altLang="en-US"/>
                  <a:t> のバッターが</a:t>
                </a:r>
                <a:r>
                  <a:rPr lang="en-US" altLang="ja-JP"/>
                  <a:t>30</a:t>
                </a:r>
                <a:r>
                  <a:rPr lang="ja-JP" altLang="en-US"/>
                  <a:t>倍ほど確率が高い。</a:t>
                </a:r>
                <a:endParaRPr lang="en-US" altLang="ja-JP"/>
              </a:p>
              <a:p>
                <a:r>
                  <a:rPr lang="ja-JP" altLang="en-US"/>
                  <a:t>しかし、打率 </a:t>
                </a:r>
                <a:r>
                  <a:rPr lang="en-US" altLang="ja-JP"/>
                  <a:t>0.280 </a:t>
                </a:r>
                <a:r>
                  <a:rPr lang="ja-JP" altLang="en-US"/>
                  <a:t>の打者はたくさんいるが、</a:t>
                </a:r>
                <a:r>
                  <a:rPr lang="en-US" altLang="ja-JP"/>
                  <a:t>0.350 </a:t>
                </a:r>
                <a:r>
                  <a:rPr lang="ja-JP" altLang="en-US"/>
                  <a:t>の打者は非常に少ない。</a:t>
                </a:r>
                <a:endParaRPr lang="en-US" altLang="ja-JP"/>
              </a:p>
              <a:p>
                <a:r>
                  <a:rPr lang="ja-JP" altLang="en-US"/>
                  <a:t>打率の低い大勢の打者の中から、記録を作る選手が、誰とは特定できないが、記録を作る可能性も同程度にありそうだ。</a:t>
                </a:r>
                <a:endParaRPr lang="en-US" altLang="ja-JP"/>
              </a:p>
              <a:p>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90010"/>
                <a:ext cx="8435280" cy="5451358"/>
              </a:xfrm>
              <a:blipFill>
                <a:blip r:embed="rId3"/>
                <a:stretch>
                  <a:fillRect l="-1228" t="-2908" b="-1678"/>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4</a:t>
            </a:fld>
            <a:endParaRPr kumimoji="1" lang="ja-JP" altLang="en-US"/>
          </a:p>
        </p:txBody>
      </p:sp>
    </p:spTree>
    <p:extLst>
      <p:ext uri="{BB962C8B-B14F-4D97-AF65-F5344CB8AC3E}">
        <p14:creationId xmlns:p14="http://schemas.microsoft.com/office/powerpoint/2010/main" val="37331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75240" cy="850106"/>
          </a:xfrm>
        </p:spPr>
        <p:txBody>
          <a:bodyPr>
            <a:noAutofit/>
          </a:bodyPr>
          <a:lstStyle/>
          <a:p>
            <a:r>
              <a:rPr lang="ja-JP" altLang="en-US" sz="3600"/>
              <a:t>これらの計算はコンピュータシミュレーションを用いる</a:t>
            </a:r>
            <a:endParaRPr kumimoji="1" lang="ja-JP" altLang="en-US" sz="3600"/>
          </a:p>
        </p:txBody>
      </p:sp>
      <p:sp>
        <p:nvSpPr>
          <p:cNvPr id="3" name="コンテンツ プレースホルダー 2"/>
          <p:cNvSpPr>
            <a:spLocks noGrp="1"/>
          </p:cNvSpPr>
          <p:nvPr>
            <p:ph idx="1"/>
          </p:nvPr>
        </p:nvSpPr>
        <p:spPr>
          <a:xfrm>
            <a:off x="251520" y="1340768"/>
            <a:ext cx="8712968" cy="5256584"/>
          </a:xfrm>
        </p:spPr>
        <p:txBody>
          <a:bodyPr>
            <a:normAutofit fontScale="85000" lnSpcReduction="10000"/>
          </a:bodyPr>
          <a:lstStyle/>
          <a:p>
            <a:r>
              <a:rPr lang="ja-JP" altLang="en-US"/>
              <a:t>厳密に言えば、ディーラーの手札やこれまでに出たカードと、これから配られる客の手札には関連がある。</a:t>
            </a:r>
            <a:endParaRPr lang="en-US" altLang="ja-JP"/>
          </a:p>
          <a:p>
            <a:pPr lvl="1"/>
            <a:r>
              <a:rPr kumimoji="1" lang="ja-JP" altLang="en-US" sz="3300"/>
              <a:t>客の手札に </a:t>
            </a:r>
            <a:r>
              <a:rPr kumimoji="1" lang="en-US" altLang="ja-JP" sz="3300"/>
              <a:t>Ace </a:t>
            </a:r>
            <a:r>
              <a:rPr lang="ja-JP" altLang="en-US" sz="3300"/>
              <a:t>が多ければ、それだけ、ディーラーに </a:t>
            </a:r>
            <a:r>
              <a:rPr lang="en-US" altLang="ja-JP" sz="3300"/>
              <a:t>Ace </a:t>
            </a:r>
            <a:r>
              <a:rPr lang="ja-JP" altLang="en-US" sz="3300"/>
              <a:t>が配られる確率は低い。</a:t>
            </a:r>
            <a:endParaRPr lang="en-US" altLang="ja-JP" sz="3300"/>
          </a:p>
          <a:p>
            <a:pPr lvl="1"/>
            <a:r>
              <a:rPr lang="ja-JP" altLang="en-US" sz="3300"/>
              <a:t>しかし、カードを何セットかを集めて、シャッフルする回数を増やすことで、どの数字も等しい確率で現れると仮定してもよくなる。</a:t>
            </a:r>
            <a:endParaRPr lang="en-US" altLang="ja-JP" sz="3300"/>
          </a:p>
          <a:p>
            <a:r>
              <a:rPr lang="en-US" altLang="ja-JP"/>
              <a:t>Ace</a:t>
            </a:r>
            <a:r>
              <a:rPr lang="ja-JP" altLang="en-US"/>
              <a:t> を  </a:t>
            </a:r>
            <a:r>
              <a:rPr lang="en-US" altLang="ja-JP"/>
              <a:t>1</a:t>
            </a:r>
            <a:r>
              <a:rPr lang="ja-JP" altLang="en-US"/>
              <a:t>  あるいは </a:t>
            </a:r>
            <a:r>
              <a:rPr lang="en-US" altLang="ja-JP"/>
              <a:t>11</a:t>
            </a:r>
            <a:r>
              <a:rPr lang="ja-JP" altLang="en-US"/>
              <a:t> の都合の良い値でカウントすることが、確率計算を複雑にするため、確率を式の形で求めることがほとんど不可能になる。</a:t>
            </a:r>
            <a:endParaRPr lang="en-US" altLang="ja-JP"/>
          </a:p>
          <a:p>
            <a:r>
              <a:rPr lang="ja-JP" altLang="en-US"/>
              <a:t>また、すべての可能性を数え挙げることも、組合せ数が莫大なため、事実上不可能である。</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40</a:t>
            </a:fld>
            <a:endParaRPr kumimoji="1" lang="ja-JP" altLang="en-US"/>
          </a:p>
        </p:txBody>
      </p:sp>
    </p:spTree>
    <p:extLst>
      <p:ext uri="{BB962C8B-B14F-4D97-AF65-F5344CB8AC3E}">
        <p14:creationId xmlns:p14="http://schemas.microsoft.com/office/powerpoint/2010/main" val="5178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0552"/>
            <a:ext cx="8229600" cy="1143000"/>
          </a:xfrm>
        </p:spPr>
        <p:txBody>
          <a:bodyPr>
            <a:normAutofit fontScale="90000"/>
          </a:bodyPr>
          <a:lstStyle/>
          <a:p>
            <a:r>
              <a:rPr kumimoji="1" lang="ja-JP" altLang="en-US"/>
              <a:t>もしも </a:t>
            </a:r>
            <a:r>
              <a:rPr kumimoji="1" lang="en-US" altLang="ja-JP"/>
              <a:t>Ace</a:t>
            </a:r>
            <a:r>
              <a:rPr kumimoji="1" lang="ja-JP" altLang="en-US"/>
              <a:t> が </a:t>
            </a:r>
            <a:r>
              <a:rPr kumimoji="1" lang="en-US" altLang="ja-JP"/>
              <a:t>1</a:t>
            </a:r>
            <a:r>
              <a:rPr kumimoji="1" lang="ja-JP" altLang="en-US"/>
              <a:t> とカウントされるならば，ディーラーは，</a:t>
            </a:r>
          </a:p>
        </p:txBody>
      </p:sp>
      <p:sp>
        <p:nvSpPr>
          <p:cNvPr id="4" name="フローチャート: データ 3"/>
          <p:cNvSpPr/>
          <p:nvPr/>
        </p:nvSpPr>
        <p:spPr>
          <a:xfrm>
            <a:off x="1331640" y="1173552"/>
            <a:ext cx="6264696" cy="1175327"/>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solidFill>
              </a:rPr>
              <a:t>sum=0;</a:t>
            </a:r>
          </a:p>
          <a:p>
            <a:pPr algn="ctr"/>
            <a:r>
              <a:rPr kumimoji="1" lang="en-US" altLang="ja-JP" sz="2800">
                <a:solidFill>
                  <a:schemeClr val="tx1"/>
                </a:solidFill>
              </a:rPr>
              <a:t>Numbers={1,2,3,….,10};</a:t>
            </a:r>
          </a:p>
          <a:p>
            <a:pPr algn="ctr"/>
            <a:r>
              <a:rPr lang="en-US" altLang="ja-JP" sz="2800">
                <a:solidFill>
                  <a:schemeClr val="tx1"/>
                </a:solidFill>
              </a:rPr>
              <a:t>Weighs={1,1,1,…,4}.</a:t>
            </a:r>
            <a:endParaRPr kumimoji="1" lang="ja-JP" altLang="en-US" sz="2800">
              <a:solidFill>
                <a:schemeClr val="tx1"/>
              </a:solidFill>
            </a:endParaRPr>
          </a:p>
        </p:txBody>
      </p:sp>
      <p:sp>
        <p:nvSpPr>
          <p:cNvPr id="6" name="フローチャート: 処理 5"/>
          <p:cNvSpPr/>
          <p:nvPr/>
        </p:nvSpPr>
        <p:spPr>
          <a:xfrm>
            <a:off x="1547664" y="3140968"/>
            <a:ext cx="5832648" cy="100811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solidFill>
              </a:rPr>
              <a:t>Take one number with weights;</a:t>
            </a:r>
          </a:p>
          <a:p>
            <a:pPr algn="ctr"/>
            <a:r>
              <a:rPr lang="en-US" altLang="ja-JP" sz="2800">
                <a:solidFill>
                  <a:schemeClr val="tx1"/>
                </a:solidFill>
              </a:rPr>
              <a:t>sum=sum + the number.</a:t>
            </a:r>
          </a:p>
        </p:txBody>
      </p:sp>
      <p:cxnSp>
        <p:nvCxnSpPr>
          <p:cNvPr id="8" name="直線矢印コネクタ 7"/>
          <p:cNvCxnSpPr>
            <a:stCxn id="4" idx="4"/>
            <a:endCxn id="6" idx="0"/>
          </p:cNvCxnSpPr>
          <p:nvPr/>
        </p:nvCxnSpPr>
        <p:spPr>
          <a:xfrm>
            <a:off x="4463988" y="2348879"/>
            <a:ext cx="0" cy="7920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ローチャート : 判断 16"/>
          <p:cNvSpPr/>
          <p:nvPr/>
        </p:nvSpPr>
        <p:spPr>
          <a:xfrm>
            <a:off x="2483768" y="4851527"/>
            <a:ext cx="3960440" cy="1368152"/>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solidFill>
              </a:rPr>
              <a:t>sum &gt;=  17</a:t>
            </a:r>
            <a:endParaRPr lang="ja-JP" altLang="en-US" sz="2800">
              <a:solidFill>
                <a:schemeClr val="tx1"/>
              </a:solidFill>
            </a:endParaRPr>
          </a:p>
        </p:txBody>
      </p:sp>
      <p:cxnSp>
        <p:nvCxnSpPr>
          <p:cNvPr id="18" name="直線矢印コネクタ 17"/>
          <p:cNvCxnSpPr>
            <a:stCxn id="6" idx="2"/>
          </p:cNvCxnSpPr>
          <p:nvPr/>
        </p:nvCxnSpPr>
        <p:spPr>
          <a:xfrm>
            <a:off x="4463988" y="4149080"/>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7" idx="1"/>
          </p:cNvCxnSpPr>
          <p:nvPr/>
        </p:nvCxnSpPr>
        <p:spPr>
          <a:xfrm rot="10800000">
            <a:off x="683568" y="3627391"/>
            <a:ext cx="1800200" cy="1908212"/>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6" idx="1"/>
          </p:cNvCxnSpPr>
          <p:nvPr/>
        </p:nvCxnSpPr>
        <p:spPr>
          <a:xfrm>
            <a:off x="611559" y="3645024"/>
            <a:ext cx="93610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6300192" y="4869160"/>
                <a:ext cx="83324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𝑌𝑒𝑠</m:t>
                      </m:r>
                    </m:oMath>
                  </m:oMathPara>
                </a14:m>
                <a:endParaRPr kumimoji="1" lang="ja-JP" altLang="en-US" sz="280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300192" y="4869160"/>
                <a:ext cx="833241"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728205" y="4581497"/>
                <a:ext cx="7279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𝑁𝑜</m:t>
                      </m:r>
                    </m:oMath>
                  </m:oMathPara>
                </a14:m>
                <a:endParaRPr kumimoji="1" lang="ja-JP" altLang="en-US" sz="280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728205" y="4581497"/>
                <a:ext cx="727956" cy="523220"/>
              </a:xfrm>
              <a:prstGeom prst="rect">
                <a:avLst/>
              </a:prstGeom>
              <a:blipFill>
                <a:blip r:embed="rId4"/>
                <a:stretch>
                  <a:fillRect/>
                </a:stretch>
              </a:blipFill>
            </p:spPr>
            <p:txBody>
              <a:bodyPr/>
              <a:lstStyle/>
              <a:p>
                <a:r>
                  <a:rPr lang="en-US">
                    <a:noFill/>
                  </a:rPr>
                  <a:t> </a:t>
                </a:r>
              </a:p>
            </p:txBody>
          </p:sp>
        </mc:Fallback>
      </mc:AlternateContent>
      <p:cxnSp>
        <p:nvCxnSpPr>
          <p:cNvPr id="35" name="直線矢印コネクタ 34"/>
          <p:cNvCxnSpPr>
            <a:stCxn id="17" idx="3"/>
          </p:cNvCxnSpPr>
          <p:nvPr/>
        </p:nvCxnSpPr>
        <p:spPr>
          <a:xfrm>
            <a:off x="6444208" y="5535603"/>
            <a:ext cx="93610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フローチャート : 書類 36"/>
          <p:cNvSpPr/>
          <p:nvPr/>
        </p:nvSpPr>
        <p:spPr>
          <a:xfrm>
            <a:off x="7380312" y="4725144"/>
            <a:ext cx="1713284" cy="1728192"/>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solidFill>
              </a:rPr>
              <a:t>Stand with the sum</a:t>
            </a:r>
            <a:endParaRPr lang="ja-JP" altLang="en-US" sz="2800">
              <a:solidFill>
                <a:schemeClr val="tx1"/>
              </a:solidFill>
            </a:endParaRPr>
          </a:p>
        </p:txBody>
      </p:sp>
      <p:sp>
        <p:nvSpPr>
          <p:cNvPr id="3" name="スライド番号プレースホルダー 2"/>
          <p:cNvSpPr>
            <a:spLocks noGrp="1"/>
          </p:cNvSpPr>
          <p:nvPr>
            <p:ph type="sldNum" sz="quarter" idx="12"/>
          </p:nvPr>
        </p:nvSpPr>
        <p:spPr/>
        <p:txBody>
          <a:bodyPr/>
          <a:lstStyle/>
          <a:p>
            <a:fld id="{AC0BA87E-B188-4F4A-965B-CA240B847C55}" type="slidenum">
              <a:rPr kumimoji="1" lang="ja-JP" altLang="en-US" smtClean="0"/>
              <a:t>41</a:t>
            </a:fld>
            <a:endParaRPr kumimoji="1" lang="ja-JP" altLang="en-US"/>
          </a:p>
        </p:txBody>
      </p:sp>
    </p:spTree>
    <p:extLst>
      <p:ext uri="{BB962C8B-B14F-4D97-AF65-F5344CB8AC3E}">
        <p14:creationId xmlns:p14="http://schemas.microsoft.com/office/powerpoint/2010/main" val="1687853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188" y="-21222"/>
            <a:ext cx="8229600" cy="1143000"/>
          </a:xfrm>
        </p:spPr>
        <p:txBody>
          <a:bodyPr>
            <a:noAutofit/>
          </a:bodyPr>
          <a:lstStyle/>
          <a:p>
            <a:r>
              <a:rPr kumimoji="1" lang="ja-JP" altLang="en-US" sz="3200"/>
              <a:t>もしも </a:t>
            </a:r>
            <a:r>
              <a:rPr kumimoji="1" lang="en-US" altLang="ja-JP" sz="3200"/>
              <a:t>Ace</a:t>
            </a:r>
            <a:r>
              <a:rPr kumimoji="1" lang="ja-JP" altLang="en-US" sz="3200"/>
              <a:t> が </a:t>
            </a:r>
            <a:r>
              <a:rPr kumimoji="1" lang="en-US" altLang="ja-JP" sz="3200"/>
              <a:t>1 or 11 </a:t>
            </a:r>
            <a:r>
              <a:rPr kumimoji="1" lang="ja-JP" altLang="en-US" sz="3200"/>
              <a:t>のどちらか都合の良いものとしてカウントされるならば，ディーラーは，</a:t>
            </a:r>
          </a:p>
        </p:txBody>
      </p:sp>
      <p:sp>
        <p:nvSpPr>
          <p:cNvPr id="4" name="フローチャート: データ 3"/>
          <p:cNvSpPr/>
          <p:nvPr/>
        </p:nvSpPr>
        <p:spPr>
          <a:xfrm>
            <a:off x="1331640" y="1173552"/>
            <a:ext cx="6552728" cy="1175327"/>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solidFill>
              </a:rPr>
              <a:t>sum=0;</a:t>
            </a:r>
            <a:r>
              <a:rPr lang="ja-JP" altLang="en-US" sz="2800">
                <a:solidFill>
                  <a:schemeClr val="tx1"/>
                </a:solidFill>
              </a:rPr>
              <a:t> </a:t>
            </a:r>
            <a:r>
              <a:rPr lang="en-US" altLang="ja-JP" sz="2800">
                <a:solidFill>
                  <a:schemeClr val="tx1"/>
                </a:solidFill>
              </a:rPr>
              <a:t>aces=0;</a:t>
            </a:r>
          </a:p>
          <a:p>
            <a:pPr algn="ctr"/>
            <a:r>
              <a:rPr kumimoji="1" lang="en-US" altLang="ja-JP" sz="2800">
                <a:solidFill>
                  <a:schemeClr val="tx1"/>
                </a:solidFill>
              </a:rPr>
              <a:t>Numbers={1,2,3,….,10};</a:t>
            </a:r>
          </a:p>
          <a:p>
            <a:pPr algn="ctr"/>
            <a:r>
              <a:rPr lang="en-US" altLang="ja-JP" sz="2800">
                <a:solidFill>
                  <a:schemeClr val="tx1"/>
                </a:solidFill>
              </a:rPr>
              <a:t>Weighs={1,1,1,…,4}.</a:t>
            </a:r>
            <a:endParaRPr kumimoji="1" lang="ja-JP" altLang="en-US" sz="2800">
              <a:solidFill>
                <a:schemeClr val="tx1"/>
              </a:solidFill>
            </a:endParaRPr>
          </a:p>
        </p:txBody>
      </p:sp>
      <p:sp>
        <p:nvSpPr>
          <p:cNvPr id="6" name="フローチャート: 処理 5"/>
          <p:cNvSpPr/>
          <p:nvPr/>
        </p:nvSpPr>
        <p:spPr>
          <a:xfrm>
            <a:off x="1547664" y="2924944"/>
            <a:ext cx="7545932" cy="1584176"/>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solidFill>
              </a:rPr>
              <a:t>Take one number with the weights;</a:t>
            </a:r>
          </a:p>
          <a:p>
            <a:pPr algn="ctr"/>
            <a:r>
              <a:rPr lang="en-US" altLang="ja-JP" sz="2800">
                <a:solidFill>
                  <a:schemeClr val="tx1"/>
                </a:solidFill>
              </a:rPr>
              <a:t>If the next card is ace then add 11 ;</a:t>
            </a:r>
          </a:p>
          <a:p>
            <a:pPr algn="ctr"/>
            <a:r>
              <a:rPr lang="en-US" altLang="ja-JP" sz="2800">
                <a:solidFill>
                  <a:schemeClr val="tx1"/>
                </a:solidFill>
              </a:rPr>
              <a:t>That is, sum=sum+11</a:t>
            </a:r>
          </a:p>
          <a:p>
            <a:pPr algn="ctr"/>
            <a:r>
              <a:rPr lang="en-US" altLang="ja-JP" sz="2800">
                <a:solidFill>
                  <a:schemeClr val="tx1"/>
                </a:solidFill>
              </a:rPr>
              <a:t>aces=aces+1</a:t>
            </a:r>
          </a:p>
        </p:txBody>
      </p:sp>
      <p:cxnSp>
        <p:nvCxnSpPr>
          <p:cNvPr id="8" name="直線矢印コネクタ 7"/>
          <p:cNvCxnSpPr/>
          <p:nvPr/>
        </p:nvCxnSpPr>
        <p:spPr>
          <a:xfrm>
            <a:off x="4463988" y="2348879"/>
            <a:ext cx="0" cy="5760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ローチャート : 判断 16"/>
          <p:cNvSpPr/>
          <p:nvPr/>
        </p:nvSpPr>
        <p:spPr>
          <a:xfrm>
            <a:off x="2483768" y="4851526"/>
            <a:ext cx="3960440" cy="200647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この部分が複雑になる．</a:t>
            </a:r>
            <a:endParaRPr lang="en-US" altLang="ja-JP" sz="2800">
              <a:solidFill>
                <a:schemeClr val="tx1"/>
              </a:solidFill>
            </a:endParaRPr>
          </a:p>
        </p:txBody>
      </p:sp>
      <p:cxnSp>
        <p:nvCxnSpPr>
          <p:cNvPr id="18" name="直線矢印コネクタ 17"/>
          <p:cNvCxnSpPr/>
          <p:nvPr/>
        </p:nvCxnSpPr>
        <p:spPr>
          <a:xfrm>
            <a:off x="4463988" y="4509120"/>
            <a:ext cx="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7" idx="1"/>
          </p:cNvCxnSpPr>
          <p:nvPr/>
        </p:nvCxnSpPr>
        <p:spPr>
          <a:xfrm rot="10800000">
            <a:off x="611560" y="3717037"/>
            <a:ext cx="1872208" cy="2137727"/>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6" idx="1"/>
          </p:cNvCxnSpPr>
          <p:nvPr/>
        </p:nvCxnSpPr>
        <p:spPr>
          <a:xfrm flipV="1">
            <a:off x="611560" y="3717032"/>
            <a:ext cx="936104" cy="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611559" y="4599130"/>
                <a:ext cx="83324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𝑌𝑒𝑠</m:t>
                      </m:r>
                    </m:oMath>
                  </m:oMathPara>
                </a14:m>
                <a:endParaRPr kumimoji="1" lang="ja-JP" altLang="en-US" sz="280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11559" y="4599130"/>
                <a:ext cx="833241"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6444208" y="5899931"/>
                <a:ext cx="7279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𝑁𝑜</m:t>
                      </m:r>
                    </m:oMath>
                  </m:oMathPara>
                </a14:m>
                <a:endParaRPr kumimoji="1" lang="ja-JP" altLang="en-US" sz="280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444208" y="5899931"/>
                <a:ext cx="727956" cy="523220"/>
              </a:xfrm>
              <a:prstGeom prst="rect">
                <a:avLst/>
              </a:prstGeom>
              <a:blipFill>
                <a:blip r:embed="rId3"/>
                <a:stretch>
                  <a:fillRect/>
                </a:stretch>
              </a:blipFill>
            </p:spPr>
            <p:txBody>
              <a:bodyPr/>
              <a:lstStyle/>
              <a:p>
                <a:r>
                  <a:rPr lang="en-US">
                    <a:noFill/>
                  </a:rPr>
                  <a:t> </a:t>
                </a:r>
              </a:p>
            </p:txBody>
          </p:sp>
        </mc:Fallback>
      </mc:AlternateContent>
      <p:cxnSp>
        <p:nvCxnSpPr>
          <p:cNvPr id="35" name="直線矢印コネクタ 34"/>
          <p:cNvCxnSpPr>
            <a:stCxn id="17" idx="3"/>
          </p:cNvCxnSpPr>
          <p:nvPr/>
        </p:nvCxnSpPr>
        <p:spPr>
          <a:xfrm>
            <a:off x="6444208" y="5854763"/>
            <a:ext cx="93610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フローチャート : 書類 36"/>
          <p:cNvSpPr/>
          <p:nvPr/>
        </p:nvSpPr>
        <p:spPr>
          <a:xfrm>
            <a:off x="7380312" y="4990668"/>
            <a:ext cx="1713284" cy="1728192"/>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solidFill>
              </a:rPr>
              <a:t>Stand with the sum</a:t>
            </a:r>
            <a:endParaRPr lang="ja-JP" altLang="en-US" sz="2800">
              <a:solidFill>
                <a:schemeClr val="tx1"/>
              </a:solidFill>
            </a:endParaRPr>
          </a:p>
        </p:txBody>
      </p:sp>
      <p:sp>
        <p:nvSpPr>
          <p:cNvPr id="3" name="スライド番号プレースホルダー 2"/>
          <p:cNvSpPr>
            <a:spLocks noGrp="1"/>
          </p:cNvSpPr>
          <p:nvPr>
            <p:ph type="sldNum" sz="quarter" idx="12"/>
          </p:nvPr>
        </p:nvSpPr>
        <p:spPr/>
        <p:txBody>
          <a:bodyPr/>
          <a:lstStyle/>
          <a:p>
            <a:fld id="{AC0BA87E-B188-4F4A-965B-CA240B847C55}" type="slidenum">
              <a:rPr kumimoji="1" lang="ja-JP" altLang="en-US" smtClean="0"/>
              <a:t>42</a:t>
            </a:fld>
            <a:endParaRPr kumimoji="1" lang="ja-JP" altLang="en-US"/>
          </a:p>
        </p:txBody>
      </p:sp>
    </p:spTree>
    <p:extLst>
      <p:ext uri="{BB962C8B-B14F-4D97-AF65-F5344CB8AC3E}">
        <p14:creationId xmlns:p14="http://schemas.microsoft.com/office/powerpoint/2010/main" val="3438491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複雑な部分の判断（ディーラー）</a:t>
            </a:r>
          </a:p>
        </p:txBody>
      </p:sp>
      <p:sp>
        <p:nvSpPr>
          <p:cNvPr id="3" name="コンテンツ プレースホルダー 2"/>
          <p:cNvSpPr>
            <a:spLocks noGrp="1"/>
          </p:cNvSpPr>
          <p:nvPr>
            <p:ph idx="1"/>
          </p:nvPr>
        </p:nvSpPr>
        <p:spPr/>
        <p:txBody>
          <a:bodyPr/>
          <a:lstStyle/>
          <a:p>
            <a:r>
              <a:rPr kumimoji="1" lang="ja-JP" altLang="en-US"/>
              <a:t>和が </a:t>
            </a:r>
            <a:r>
              <a:rPr kumimoji="1" lang="en-US" altLang="ja-JP"/>
              <a:t>{17,18,20,19,21} </a:t>
            </a:r>
            <a:r>
              <a:rPr lang="ja-JP" altLang="en-US"/>
              <a:t>か、あるいは、</a:t>
            </a:r>
            <a:r>
              <a:rPr lang="en-US" altLang="ja-JP"/>
              <a:t>Ace </a:t>
            </a:r>
            <a:r>
              <a:rPr lang="ja-JP" altLang="en-US"/>
              <a:t>が１枚もなくて </a:t>
            </a:r>
            <a:r>
              <a:rPr lang="en-US" altLang="ja-JP"/>
              <a:t>22 </a:t>
            </a:r>
            <a:r>
              <a:rPr lang="ja-JP" altLang="en-US"/>
              <a:t>以上になればスタンドする。</a:t>
            </a:r>
            <a:endParaRPr lang="en-US" altLang="ja-JP"/>
          </a:p>
          <a:p>
            <a:r>
              <a:rPr kumimoji="1" lang="ja-JP" altLang="en-US"/>
              <a:t>和が </a:t>
            </a:r>
            <a:r>
              <a:rPr kumimoji="1" lang="en-US" altLang="ja-JP"/>
              <a:t>16 </a:t>
            </a:r>
            <a:r>
              <a:rPr kumimoji="1" lang="ja-JP" altLang="en-US"/>
              <a:t>以下ならばヒットする。</a:t>
            </a:r>
            <a:endParaRPr kumimoji="1" lang="en-US" altLang="ja-JP"/>
          </a:p>
          <a:p>
            <a:r>
              <a:rPr lang="ja-JP" altLang="en-US"/>
              <a:t>和が </a:t>
            </a:r>
            <a:r>
              <a:rPr lang="en-US" altLang="ja-JP"/>
              <a:t>22 </a:t>
            </a:r>
            <a:r>
              <a:rPr lang="ja-JP" altLang="en-US"/>
              <a:t>以上で </a:t>
            </a:r>
            <a:r>
              <a:rPr lang="en-US" altLang="ja-JP"/>
              <a:t>Ace</a:t>
            </a:r>
            <a:r>
              <a:rPr lang="ja-JP" altLang="en-US"/>
              <a:t>を</a:t>
            </a:r>
            <a:r>
              <a:rPr lang="en-US" altLang="ja-JP"/>
              <a:t>11</a:t>
            </a:r>
            <a:r>
              <a:rPr lang="ja-JP" altLang="en-US"/>
              <a:t>とカウントしていれば和から</a:t>
            </a:r>
            <a:r>
              <a:rPr lang="en-US" altLang="ja-JP"/>
              <a:t>10</a:t>
            </a:r>
            <a:r>
              <a:rPr lang="ja-JP" altLang="en-US"/>
              <a:t>を引いて、それが</a:t>
            </a:r>
            <a:r>
              <a:rPr lang="en-US" altLang="ja-JP"/>
              <a:t>17</a:t>
            </a:r>
            <a:r>
              <a:rPr lang="ja-JP" altLang="en-US"/>
              <a:t>以上ならばスタンド、</a:t>
            </a:r>
            <a:r>
              <a:rPr lang="en-US" altLang="ja-JP"/>
              <a:t>16</a:t>
            </a:r>
            <a:r>
              <a:rPr lang="ja-JP" altLang="en-US"/>
              <a:t>以下ならば和から </a:t>
            </a:r>
            <a:r>
              <a:rPr lang="en-US" altLang="ja-JP"/>
              <a:t>10</a:t>
            </a:r>
            <a:r>
              <a:rPr lang="ja-JP" altLang="en-US"/>
              <a:t> を引いて ヒットする。</a:t>
            </a:r>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43</a:t>
            </a:fld>
            <a:endParaRPr kumimoji="1" lang="ja-JP" altLang="en-US"/>
          </a:p>
        </p:txBody>
      </p:sp>
    </p:spTree>
    <p:extLst>
      <p:ext uri="{BB962C8B-B14F-4D97-AF65-F5344CB8AC3E}">
        <p14:creationId xmlns:p14="http://schemas.microsoft.com/office/powerpoint/2010/main" val="973378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44</a:t>
            </a:fld>
            <a:endParaRPr kumimoji="1" lang="ja-JP" altLang="en-US"/>
          </a:p>
        </p:txBody>
      </p:sp>
      <p:sp>
        <p:nvSpPr>
          <p:cNvPr id="5" name="正方形/長方形 4"/>
          <p:cNvSpPr/>
          <p:nvPr/>
        </p:nvSpPr>
        <p:spPr>
          <a:xfrm>
            <a:off x="549733" y="922835"/>
            <a:ext cx="5894475"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chemeClr val="tx1"/>
              </a:solidFill>
            </a:endParaRPr>
          </a:p>
        </p:txBody>
      </p:sp>
      <p:sp>
        <p:nvSpPr>
          <p:cNvPr id="7" name="フリーフォーム 6"/>
          <p:cNvSpPr/>
          <p:nvPr/>
        </p:nvSpPr>
        <p:spPr>
          <a:xfrm>
            <a:off x="2901157" y="-117985"/>
            <a:ext cx="1201230" cy="4557010"/>
          </a:xfrm>
          <a:custGeom>
            <a:avLst/>
            <a:gdLst>
              <a:gd name="connsiteX0" fmla="*/ 0 w 1201230"/>
              <a:gd name="connsiteY0" fmla="*/ 0 h 4557010"/>
              <a:gd name="connsiteX1" fmla="*/ 194872 w 1201230"/>
              <a:gd name="connsiteY1" fmla="*/ 449705 h 4557010"/>
              <a:gd name="connsiteX2" fmla="*/ 239843 w 1201230"/>
              <a:gd name="connsiteY2" fmla="*/ 614596 h 4557010"/>
              <a:gd name="connsiteX3" fmla="*/ 269823 w 1201230"/>
              <a:gd name="connsiteY3" fmla="*/ 659567 h 4557010"/>
              <a:gd name="connsiteX4" fmla="*/ 314794 w 1201230"/>
              <a:gd name="connsiteY4" fmla="*/ 734518 h 4557010"/>
              <a:gd name="connsiteX5" fmla="*/ 359764 w 1201230"/>
              <a:gd name="connsiteY5" fmla="*/ 869429 h 4557010"/>
              <a:gd name="connsiteX6" fmla="*/ 389745 w 1201230"/>
              <a:gd name="connsiteY6" fmla="*/ 1049311 h 4557010"/>
              <a:gd name="connsiteX7" fmla="*/ 404735 w 1201230"/>
              <a:gd name="connsiteY7" fmla="*/ 1124262 h 4557010"/>
              <a:gd name="connsiteX8" fmla="*/ 434715 w 1201230"/>
              <a:gd name="connsiteY8" fmla="*/ 1214203 h 4557010"/>
              <a:gd name="connsiteX9" fmla="*/ 449705 w 1201230"/>
              <a:gd name="connsiteY9" fmla="*/ 1304144 h 4557010"/>
              <a:gd name="connsiteX10" fmla="*/ 479686 w 1201230"/>
              <a:gd name="connsiteY10" fmla="*/ 1409075 h 4557010"/>
              <a:gd name="connsiteX11" fmla="*/ 509666 w 1201230"/>
              <a:gd name="connsiteY11" fmla="*/ 1543987 h 4557010"/>
              <a:gd name="connsiteX12" fmla="*/ 539646 w 1201230"/>
              <a:gd name="connsiteY12" fmla="*/ 1633928 h 4557010"/>
              <a:gd name="connsiteX13" fmla="*/ 554636 w 1201230"/>
              <a:gd name="connsiteY13" fmla="*/ 1693888 h 4557010"/>
              <a:gd name="connsiteX14" fmla="*/ 569627 w 1201230"/>
              <a:gd name="connsiteY14" fmla="*/ 1738859 h 4557010"/>
              <a:gd name="connsiteX15" fmla="*/ 584617 w 1201230"/>
              <a:gd name="connsiteY15" fmla="*/ 1798819 h 4557010"/>
              <a:gd name="connsiteX16" fmla="*/ 614597 w 1201230"/>
              <a:gd name="connsiteY16" fmla="*/ 1888760 h 4557010"/>
              <a:gd name="connsiteX17" fmla="*/ 629587 w 1201230"/>
              <a:gd name="connsiteY17" fmla="*/ 1933731 h 4557010"/>
              <a:gd name="connsiteX18" fmla="*/ 674558 w 1201230"/>
              <a:gd name="connsiteY18" fmla="*/ 2083633 h 4557010"/>
              <a:gd name="connsiteX19" fmla="*/ 704538 w 1201230"/>
              <a:gd name="connsiteY19" fmla="*/ 2173573 h 4557010"/>
              <a:gd name="connsiteX20" fmla="*/ 749508 w 1201230"/>
              <a:gd name="connsiteY20" fmla="*/ 2293495 h 4557010"/>
              <a:gd name="connsiteX21" fmla="*/ 809469 w 1201230"/>
              <a:gd name="connsiteY21" fmla="*/ 2458387 h 4557010"/>
              <a:gd name="connsiteX22" fmla="*/ 824459 w 1201230"/>
              <a:gd name="connsiteY22" fmla="*/ 2518347 h 4557010"/>
              <a:gd name="connsiteX23" fmla="*/ 839449 w 1201230"/>
              <a:gd name="connsiteY23" fmla="*/ 2563318 h 4557010"/>
              <a:gd name="connsiteX24" fmla="*/ 854440 w 1201230"/>
              <a:gd name="connsiteY24" fmla="*/ 2638269 h 4557010"/>
              <a:gd name="connsiteX25" fmla="*/ 884420 w 1201230"/>
              <a:gd name="connsiteY25" fmla="*/ 2713219 h 4557010"/>
              <a:gd name="connsiteX26" fmla="*/ 914400 w 1201230"/>
              <a:gd name="connsiteY26" fmla="*/ 2848131 h 4557010"/>
              <a:gd name="connsiteX27" fmla="*/ 959371 w 1201230"/>
              <a:gd name="connsiteY27" fmla="*/ 2968052 h 4557010"/>
              <a:gd name="connsiteX28" fmla="*/ 974361 w 1201230"/>
              <a:gd name="connsiteY28" fmla="*/ 3028013 h 4557010"/>
              <a:gd name="connsiteX29" fmla="*/ 989351 w 1201230"/>
              <a:gd name="connsiteY29" fmla="*/ 3072983 h 4557010"/>
              <a:gd name="connsiteX30" fmla="*/ 1049312 w 1201230"/>
              <a:gd name="connsiteY30" fmla="*/ 3222885 h 4557010"/>
              <a:gd name="connsiteX31" fmla="*/ 1064302 w 1201230"/>
              <a:gd name="connsiteY31" fmla="*/ 3312826 h 4557010"/>
              <a:gd name="connsiteX32" fmla="*/ 1094282 w 1201230"/>
              <a:gd name="connsiteY32" fmla="*/ 3417757 h 4557010"/>
              <a:gd name="connsiteX33" fmla="*/ 1109272 w 1201230"/>
              <a:gd name="connsiteY33" fmla="*/ 3567659 h 4557010"/>
              <a:gd name="connsiteX34" fmla="*/ 1124263 w 1201230"/>
              <a:gd name="connsiteY34" fmla="*/ 3612629 h 4557010"/>
              <a:gd name="connsiteX35" fmla="*/ 1139253 w 1201230"/>
              <a:gd name="connsiteY35" fmla="*/ 3672590 h 4557010"/>
              <a:gd name="connsiteX36" fmla="*/ 1154243 w 1201230"/>
              <a:gd name="connsiteY36" fmla="*/ 3837482 h 4557010"/>
              <a:gd name="connsiteX37" fmla="*/ 1169233 w 1201230"/>
              <a:gd name="connsiteY37" fmla="*/ 3882452 h 4557010"/>
              <a:gd name="connsiteX38" fmla="*/ 1184223 w 1201230"/>
              <a:gd name="connsiteY38" fmla="*/ 4062334 h 4557010"/>
              <a:gd name="connsiteX39" fmla="*/ 1199213 w 1201230"/>
              <a:gd name="connsiteY39" fmla="*/ 4107305 h 4557010"/>
              <a:gd name="connsiteX40" fmla="*/ 1199213 w 1201230"/>
              <a:gd name="connsiteY40" fmla="*/ 4557010 h 45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01230" h="4557010">
                <a:moveTo>
                  <a:pt x="0" y="0"/>
                </a:moveTo>
                <a:cubicBezTo>
                  <a:pt x="160723" y="401806"/>
                  <a:pt x="80682" y="259386"/>
                  <a:pt x="194872" y="449705"/>
                </a:cubicBezTo>
                <a:cubicBezTo>
                  <a:pt x="209862" y="504669"/>
                  <a:pt x="220681" y="560944"/>
                  <a:pt x="239843" y="614596"/>
                </a:cubicBezTo>
                <a:cubicBezTo>
                  <a:pt x="245902" y="631562"/>
                  <a:pt x="260275" y="644289"/>
                  <a:pt x="269823" y="659567"/>
                </a:cubicBezTo>
                <a:cubicBezTo>
                  <a:pt x="285265" y="684274"/>
                  <a:pt x="301764" y="708458"/>
                  <a:pt x="314794" y="734518"/>
                </a:cubicBezTo>
                <a:cubicBezTo>
                  <a:pt x="335539" y="776009"/>
                  <a:pt x="351176" y="823628"/>
                  <a:pt x="359764" y="869429"/>
                </a:cubicBezTo>
                <a:cubicBezTo>
                  <a:pt x="370967" y="929176"/>
                  <a:pt x="377824" y="989704"/>
                  <a:pt x="389745" y="1049311"/>
                </a:cubicBezTo>
                <a:cubicBezTo>
                  <a:pt x="394742" y="1074295"/>
                  <a:pt x="398031" y="1099681"/>
                  <a:pt x="404735" y="1124262"/>
                </a:cubicBezTo>
                <a:cubicBezTo>
                  <a:pt x="413050" y="1154751"/>
                  <a:pt x="434715" y="1214203"/>
                  <a:pt x="434715" y="1214203"/>
                </a:cubicBezTo>
                <a:cubicBezTo>
                  <a:pt x="439712" y="1244183"/>
                  <a:pt x="443744" y="1274340"/>
                  <a:pt x="449705" y="1304144"/>
                </a:cubicBezTo>
                <a:cubicBezTo>
                  <a:pt x="477747" y="1444358"/>
                  <a:pt x="451108" y="1294767"/>
                  <a:pt x="479686" y="1409075"/>
                </a:cubicBezTo>
                <a:cubicBezTo>
                  <a:pt x="501086" y="1494674"/>
                  <a:pt x="486580" y="1467033"/>
                  <a:pt x="509666" y="1543987"/>
                </a:cubicBezTo>
                <a:cubicBezTo>
                  <a:pt x="518747" y="1574256"/>
                  <a:pt x="530565" y="1603659"/>
                  <a:pt x="539646" y="1633928"/>
                </a:cubicBezTo>
                <a:cubicBezTo>
                  <a:pt x="545566" y="1653661"/>
                  <a:pt x="548976" y="1674079"/>
                  <a:pt x="554636" y="1693888"/>
                </a:cubicBezTo>
                <a:cubicBezTo>
                  <a:pt x="558977" y="1709081"/>
                  <a:pt x="565286" y="1723666"/>
                  <a:pt x="569627" y="1738859"/>
                </a:cubicBezTo>
                <a:cubicBezTo>
                  <a:pt x="575287" y="1758668"/>
                  <a:pt x="578697" y="1779086"/>
                  <a:pt x="584617" y="1798819"/>
                </a:cubicBezTo>
                <a:cubicBezTo>
                  <a:pt x="593698" y="1829088"/>
                  <a:pt x="604604" y="1858780"/>
                  <a:pt x="614597" y="1888760"/>
                </a:cubicBezTo>
                <a:cubicBezTo>
                  <a:pt x="619594" y="1903750"/>
                  <a:pt x="625755" y="1918402"/>
                  <a:pt x="629587" y="1933731"/>
                </a:cubicBezTo>
                <a:cubicBezTo>
                  <a:pt x="652242" y="2024354"/>
                  <a:pt x="638061" y="1974142"/>
                  <a:pt x="674558" y="2083633"/>
                </a:cubicBezTo>
                <a:cubicBezTo>
                  <a:pt x="684551" y="2113613"/>
                  <a:pt x="692802" y="2144232"/>
                  <a:pt x="704538" y="2173573"/>
                </a:cubicBezTo>
                <a:cubicBezTo>
                  <a:pt x="717522" y="2206033"/>
                  <a:pt x="739436" y="2256564"/>
                  <a:pt x="749508" y="2293495"/>
                </a:cubicBezTo>
                <a:cubicBezTo>
                  <a:pt x="789143" y="2438820"/>
                  <a:pt x="754323" y="2375666"/>
                  <a:pt x="809469" y="2458387"/>
                </a:cubicBezTo>
                <a:cubicBezTo>
                  <a:pt x="814466" y="2478374"/>
                  <a:pt x="818799" y="2498538"/>
                  <a:pt x="824459" y="2518347"/>
                </a:cubicBezTo>
                <a:cubicBezTo>
                  <a:pt x="828800" y="2533540"/>
                  <a:pt x="835617" y="2547989"/>
                  <a:pt x="839449" y="2563318"/>
                </a:cubicBezTo>
                <a:cubicBezTo>
                  <a:pt x="845629" y="2588036"/>
                  <a:pt x="847119" y="2613865"/>
                  <a:pt x="854440" y="2638269"/>
                </a:cubicBezTo>
                <a:cubicBezTo>
                  <a:pt x="862172" y="2664042"/>
                  <a:pt x="875911" y="2687692"/>
                  <a:pt x="884420" y="2713219"/>
                </a:cubicBezTo>
                <a:cubicBezTo>
                  <a:pt x="899808" y="2759383"/>
                  <a:pt x="902520" y="2800609"/>
                  <a:pt x="914400" y="2848131"/>
                </a:cubicBezTo>
                <a:cubicBezTo>
                  <a:pt x="924926" y="2890236"/>
                  <a:pt x="945614" y="2926782"/>
                  <a:pt x="959371" y="2968052"/>
                </a:cubicBezTo>
                <a:cubicBezTo>
                  <a:pt x="965886" y="2987597"/>
                  <a:pt x="968701" y="3008204"/>
                  <a:pt x="974361" y="3028013"/>
                </a:cubicBezTo>
                <a:cubicBezTo>
                  <a:pt x="978702" y="3043206"/>
                  <a:pt x="985194" y="3057739"/>
                  <a:pt x="989351" y="3072983"/>
                </a:cubicBezTo>
                <a:cubicBezTo>
                  <a:pt x="1026935" y="3210792"/>
                  <a:pt x="988762" y="3162337"/>
                  <a:pt x="1049312" y="3222885"/>
                </a:cubicBezTo>
                <a:cubicBezTo>
                  <a:pt x="1054309" y="3252865"/>
                  <a:pt x="1058341" y="3283022"/>
                  <a:pt x="1064302" y="3312826"/>
                </a:cubicBezTo>
                <a:cubicBezTo>
                  <a:pt x="1073713" y="3359884"/>
                  <a:pt x="1079995" y="3374895"/>
                  <a:pt x="1094282" y="3417757"/>
                </a:cubicBezTo>
                <a:cubicBezTo>
                  <a:pt x="1099279" y="3467724"/>
                  <a:pt x="1101636" y="3518026"/>
                  <a:pt x="1109272" y="3567659"/>
                </a:cubicBezTo>
                <a:cubicBezTo>
                  <a:pt x="1111675" y="3583276"/>
                  <a:pt x="1119922" y="3597436"/>
                  <a:pt x="1124263" y="3612629"/>
                </a:cubicBezTo>
                <a:cubicBezTo>
                  <a:pt x="1129923" y="3632438"/>
                  <a:pt x="1134256" y="3652603"/>
                  <a:pt x="1139253" y="3672590"/>
                </a:cubicBezTo>
                <a:cubicBezTo>
                  <a:pt x="1144250" y="3727554"/>
                  <a:pt x="1146438" y="3782846"/>
                  <a:pt x="1154243" y="3837482"/>
                </a:cubicBezTo>
                <a:cubicBezTo>
                  <a:pt x="1156478" y="3853124"/>
                  <a:pt x="1167145" y="3866790"/>
                  <a:pt x="1169233" y="3882452"/>
                </a:cubicBezTo>
                <a:cubicBezTo>
                  <a:pt x="1177185" y="3942093"/>
                  <a:pt x="1176271" y="4002693"/>
                  <a:pt x="1184223" y="4062334"/>
                </a:cubicBezTo>
                <a:cubicBezTo>
                  <a:pt x="1186311" y="4077997"/>
                  <a:pt x="1198734" y="4091511"/>
                  <a:pt x="1199213" y="4107305"/>
                </a:cubicBezTo>
                <a:cubicBezTo>
                  <a:pt x="1203753" y="4257138"/>
                  <a:pt x="1199213" y="4407108"/>
                  <a:pt x="1199213" y="455701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297937" y="1349527"/>
            <a:ext cx="8664315" cy="442059"/>
          </a:xfrm>
          <a:custGeom>
            <a:avLst/>
            <a:gdLst>
              <a:gd name="connsiteX0" fmla="*/ 0 w 8664315"/>
              <a:gd name="connsiteY0" fmla="*/ 285364 h 442059"/>
              <a:gd name="connsiteX1" fmla="*/ 524656 w 8664315"/>
              <a:gd name="connsiteY1" fmla="*/ 330335 h 442059"/>
              <a:gd name="connsiteX2" fmla="*/ 764498 w 8664315"/>
              <a:gd name="connsiteY2" fmla="*/ 360315 h 442059"/>
              <a:gd name="connsiteX3" fmla="*/ 869429 w 8664315"/>
              <a:gd name="connsiteY3" fmla="*/ 390295 h 442059"/>
              <a:gd name="connsiteX4" fmla="*/ 914400 w 8664315"/>
              <a:gd name="connsiteY4" fmla="*/ 405286 h 442059"/>
              <a:gd name="connsiteX5" fmla="*/ 4137285 w 8664315"/>
              <a:gd name="connsiteY5" fmla="*/ 420276 h 442059"/>
              <a:gd name="connsiteX6" fmla="*/ 4317167 w 8664315"/>
              <a:gd name="connsiteY6" fmla="*/ 435266 h 442059"/>
              <a:gd name="connsiteX7" fmla="*/ 6115987 w 8664315"/>
              <a:gd name="connsiteY7" fmla="*/ 405286 h 442059"/>
              <a:gd name="connsiteX8" fmla="*/ 6280879 w 8664315"/>
              <a:gd name="connsiteY8" fmla="*/ 375305 h 442059"/>
              <a:gd name="connsiteX9" fmla="*/ 6460761 w 8664315"/>
              <a:gd name="connsiteY9" fmla="*/ 345325 h 442059"/>
              <a:gd name="connsiteX10" fmla="*/ 6760564 w 8664315"/>
              <a:gd name="connsiteY10" fmla="*/ 330335 h 442059"/>
              <a:gd name="connsiteX11" fmla="*/ 6835515 w 8664315"/>
              <a:gd name="connsiteY11" fmla="*/ 315345 h 442059"/>
              <a:gd name="connsiteX12" fmla="*/ 7060367 w 8664315"/>
              <a:gd name="connsiteY12" fmla="*/ 270374 h 442059"/>
              <a:gd name="connsiteX13" fmla="*/ 7225259 w 8664315"/>
              <a:gd name="connsiteY13" fmla="*/ 255384 h 442059"/>
              <a:gd name="connsiteX14" fmla="*/ 7270229 w 8664315"/>
              <a:gd name="connsiteY14" fmla="*/ 240394 h 442059"/>
              <a:gd name="connsiteX15" fmla="*/ 7345180 w 8664315"/>
              <a:gd name="connsiteY15" fmla="*/ 210413 h 442059"/>
              <a:gd name="connsiteX16" fmla="*/ 7480092 w 8664315"/>
              <a:gd name="connsiteY16" fmla="*/ 195423 h 442059"/>
              <a:gd name="connsiteX17" fmla="*/ 7659974 w 8664315"/>
              <a:gd name="connsiteY17" fmla="*/ 165443 h 442059"/>
              <a:gd name="connsiteX18" fmla="*/ 7839856 w 8664315"/>
              <a:gd name="connsiteY18" fmla="*/ 135463 h 442059"/>
              <a:gd name="connsiteX19" fmla="*/ 7929797 w 8664315"/>
              <a:gd name="connsiteY19" fmla="*/ 120472 h 442059"/>
              <a:gd name="connsiteX20" fmla="*/ 8154649 w 8664315"/>
              <a:gd name="connsiteY20" fmla="*/ 90492 h 442059"/>
              <a:gd name="connsiteX21" fmla="*/ 8334531 w 8664315"/>
              <a:gd name="connsiteY21" fmla="*/ 60512 h 442059"/>
              <a:gd name="connsiteX22" fmla="*/ 8454452 w 8664315"/>
              <a:gd name="connsiteY22" fmla="*/ 45522 h 442059"/>
              <a:gd name="connsiteX23" fmla="*/ 8634334 w 8664315"/>
              <a:gd name="connsiteY23" fmla="*/ 551 h 442059"/>
              <a:gd name="connsiteX24" fmla="*/ 8664315 w 8664315"/>
              <a:gd name="connsiteY24" fmla="*/ 551 h 44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4315" h="442059">
                <a:moveTo>
                  <a:pt x="0" y="285364"/>
                </a:moveTo>
                <a:cubicBezTo>
                  <a:pt x="218280" y="372678"/>
                  <a:pt x="25363" y="305371"/>
                  <a:pt x="524656" y="330335"/>
                </a:cubicBezTo>
                <a:cubicBezTo>
                  <a:pt x="573257" y="332765"/>
                  <a:pt x="704642" y="346502"/>
                  <a:pt x="764498" y="360315"/>
                </a:cubicBezTo>
                <a:cubicBezTo>
                  <a:pt x="799943" y="368495"/>
                  <a:pt x="834587" y="379842"/>
                  <a:pt x="869429" y="390295"/>
                </a:cubicBezTo>
                <a:cubicBezTo>
                  <a:pt x="884564" y="394835"/>
                  <a:pt x="898599" y="405141"/>
                  <a:pt x="914400" y="405286"/>
                </a:cubicBezTo>
                <a:lnTo>
                  <a:pt x="4137285" y="420276"/>
                </a:lnTo>
                <a:cubicBezTo>
                  <a:pt x="4197246" y="425273"/>
                  <a:pt x="4256999" y="435266"/>
                  <a:pt x="4317167" y="435266"/>
                </a:cubicBezTo>
                <a:cubicBezTo>
                  <a:pt x="5809704" y="435266"/>
                  <a:pt x="5419101" y="463359"/>
                  <a:pt x="6115987" y="405286"/>
                </a:cubicBezTo>
                <a:cubicBezTo>
                  <a:pt x="6222153" y="378743"/>
                  <a:pt x="6135094" y="398323"/>
                  <a:pt x="6280879" y="375305"/>
                </a:cubicBezTo>
                <a:cubicBezTo>
                  <a:pt x="6340923" y="365825"/>
                  <a:pt x="6400239" y="350999"/>
                  <a:pt x="6460761" y="345325"/>
                </a:cubicBezTo>
                <a:cubicBezTo>
                  <a:pt x="6560383" y="335986"/>
                  <a:pt x="6660630" y="335332"/>
                  <a:pt x="6760564" y="330335"/>
                </a:cubicBezTo>
                <a:lnTo>
                  <a:pt x="6835515" y="315345"/>
                </a:lnTo>
                <a:cubicBezTo>
                  <a:pt x="6909538" y="299483"/>
                  <a:pt x="6984733" y="279272"/>
                  <a:pt x="7060367" y="270374"/>
                </a:cubicBezTo>
                <a:cubicBezTo>
                  <a:pt x="7115180" y="263926"/>
                  <a:pt x="7170295" y="260381"/>
                  <a:pt x="7225259" y="255384"/>
                </a:cubicBezTo>
                <a:cubicBezTo>
                  <a:pt x="7240249" y="250387"/>
                  <a:pt x="7255434" y="245942"/>
                  <a:pt x="7270229" y="240394"/>
                </a:cubicBezTo>
                <a:cubicBezTo>
                  <a:pt x="7295424" y="230946"/>
                  <a:pt x="7318869" y="216051"/>
                  <a:pt x="7345180" y="210413"/>
                </a:cubicBezTo>
                <a:cubicBezTo>
                  <a:pt x="7389423" y="200932"/>
                  <a:pt x="7435121" y="200420"/>
                  <a:pt x="7480092" y="195423"/>
                </a:cubicBezTo>
                <a:cubicBezTo>
                  <a:pt x="7597080" y="166176"/>
                  <a:pt x="7484519" y="191761"/>
                  <a:pt x="7659974" y="165443"/>
                </a:cubicBezTo>
                <a:cubicBezTo>
                  <a:pt x="7720089" y="156426"/>
                  <a:pt x="7779895" y="145457"/>
                  <a:pt x="7839856" y="135463"/>
                </a:cubicBezTo>
                <a:cubicBezTo>
                  <a:pt x="7869836" y="130466"/>
                  <a:pt x="7899709" y="124770"/>
                  <a:pt x="7929797" y="120472"/>
                </a:cubicBezTo>
                <a:cubicBezTo>
                  <a:pt x="8074608" y="99785"/>
                  <a:pt x="7999669" y="109864"/>
                  <a:pt x="8154649" y="90492"/>
                </a:cubicBezTo>
                <a:cubicBezTo>
                  <a:pt x="8244139" y="60663"/>
                  <a:pt x="8179351" y="78768"/>
                  <a:pt x="8334531" y="60512"/>
                </a:cubicBezTo>
                <a:lnTo>
                  <a:pt x="8454452" y="45522"/>
                </a:lnTo>
                <a:cubicBezTo>
                  <a:pt x="8548043" y="14324"/>
                  <a:pt x="8537443" y="12662"/>
                  <a:pt x="8634334" y="551"/>
                </a:cubicBezTo>
                <a:cubicBezTo>
                  <a:pt x="8644250" y="-689"/>
                  <a:pt x="8654321" y="551"/>
                  <a:pt x="8664315" y="5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12927" y="2507011"/>
            <a:ext cx="8499423" cy="638892"/>
          </a:xfrm>
          <a:custGeom>
            <a:avLst/>
            <a:gdLst>
              <a:gd name="connsiteX0" fmla="*/ 0 w 8499423"/>
              <a:gd name="connsiteY0" fmla="*/ 494789 h 638892"/>
              <a:gd name="connsiteX1" fmla="*/ 74951 w 8499423"/>
              <a:gd name="connsiteY1" fmla="*/ 464809 h 638892"/>
              <a:gd name="connsiteX2" fmla="*/ 1843790 w 8499423"/>
              <a:gd name="connsiteY2" fmla="*/ 479799 h 638892"/>
              <a:gd name="connsiteX3" fmla="*/ 2233535 w 8499423"/>
              <a:gd name="connsiteY3" fmla="*/ 539760 h 638892"/>
              <a:gd name="connsiteX4" fmla="*/ 4706912 w 8499423"/>
              <a:gd name="connsiteY4" fmla="*/ 524769 h 638892"/>
              <a:gd name="connsiteX5" fmla="*/ 4781862 w 8499423"/>
              <a:gd name="connsiteY5" fmla="*/ 509779 h 638892"/>
              <a:gd name="connsiteX6" fmla="*/ 4871803 w 8499423"/>
              <a:gd name="connsiteY6" fmla="*/ 494789 h 638892"/>
              <a:gd name="connsiteX7" fmla="*/ 4991725 w 8499423"/>
              <a:gd name="connsiteY7" fmla="*/ 479799 h 638892"/>
              <a:gd name="connsiteX8" fmla="*/ 5096656 w 8499423"/>
              <a:gd name="connsiteY8" fmla="*/ 464809 h 638892"/>
              <a:gd name="connsiteX9" fmla="*/ 5336498 w 8499423"/>
              <a:gd name="connsiteY9" fmla="*/ 449819 h 638892"/>
              <a:gd name="connsiteX10" fmla="*/ 5441430 w 8499423"/>
              <a:gd name="connsiteY10" fmla="*/ 419838 h 638892"/>
              <a:gd name="connsiteX11" fmla="*/ 5621312 w 8499423"/>
              <a:gd name="connsiteY11" fmla="*/ 404848 h 638892"/>
              <a:gd name="connsiteX12" fmla="*/ 5831174 w 8499423"/>
              <a:gd name="connsiteY12" fmla="*/ 374868 h 638892"/>
              <a:gd name="connsiteX13" fmla="*/ 5906125 w 8499423"/>
              <a:gd name="connsiteY13" fmla="*/ 359878 h 638892"/>
              <a:gd name="connsiteX14" fmla="*/ 6086007 w 8499423"/>
              <a:gd name="connsiteY14" fmla="*/ 344888 h 638892"/>
              <a:gd name="connsiteX15" fmla="*/ 6205928 w 8499423"/>
              <a:gd name="connsiteY15" fmla="*/ 329897 h 638892"/>
              <a:gd name="connsiteX16" fmla="*/ 6415790 w 8499423"/>
              <a:gd name="connsiteY16" fmla="*/ 299917 h 638892"/>
              <a:gd name="connsiteX17" fmla="*/ 6580682 w 8499423"/>
              <a:gd name="connsiteY17" fmla="*/ 269937 h 638892"/>
              <a:gd name="connsiteX18" fmla="*/ 6865495 w 8499423"/>
              <a:gd name="connsiteY18" fmla="*/ 239956 h 638892"/>
              <a:gd name="connsiteX19" fmla="*/ 7180289 w 8499423"/>
              <a:gd name="connsiteY19" fmla="*/ 194986 h 638892"/>
              <a:gd name="connsiteX20" fmla="*/ 7330190 w 8499423"/>
              <a:gd name="connsiteY20" fmla="*/ 165006 h 638892"/>
              <a:gd name="connsiteX21" fmla="*/ 7570033 w 8499423"/>
              <a:gd name="connsiteY21" fmla="*/ 135025 h 638892"/>
              <a:gd name="connsiteX22" fmla="*/ 7944787 w 8499423"/>
              <a:gd name="connsiteY22" fmla="*/ 105045 h 638892"/>
              <a:gd name="connsiteX23" fmla="*/ 8154649 w 8499423"/>
              <a:gd name="connsiteY23" fmla="*/ 75065 h 638892"/>
              <a:gd name="connsiteX24" fmla="*/ 8304551 w 8499423"/>
              <a:gd name="connsiteY24" fmla="*/ 30094 h 638892"/>
              <a:gd name="connsiteX25" fmla="*/ 8409482 w 8499423"/>
              <a:gd name="connsiteY25" fmla="*/ 15104 h 638892"/>
              <a:gd name="connsiteX26" fmla="*/ 8499423 w 8499423"/>
              <a:gd name="connsiteY26" fmla="*/ 114 h 6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99423" h="638892">
                <a:moveTo>
                  <a:pt x="0" y="494789"/>
                </a:moveTo>
                <a:cubicBezTo>
                  <a:pt x="24984" y="484796"/>
                  <a:pt x="48126" y="466927"/>
                  <a:pt x="74951" y="464809"/>
                </a:cubicBezTo>
                <a:cubicBezTo>
                  <a:pt x="557882" y="426683"/>
                  <a:pt x="1528531" y="472381"/>
                  <a:pt x="1843790" y="479799"/>
                </a:cubicBezTo>
                <a:cubicBezTo>
                  <a:pt x="2112486" y="537376"/>
                  <a:pt x="1982358" y="518827"/>
                  <a:pt x="2233535" y="539760"/>
                </a:cubicBezTo>
                <a:cubicBezTo>
                  <a:pt x="3072694" y="749550"/>
                  <a:pt x="2324194" y="567831"/>
                  <a:pt x="4706912" y="524769"/>
                </a:cubicBezTo>
                <a:cubicBezTo>
                  <a:pt x="4732386" y="524309"/>
                  <a:pt x="4756795" y="514337"/>
                  <a:pt x="4781862" y="509779"/>
                </a:cubicBezTo>
                <a:cubicBezTo>
                  <a:pt x="4811766" y="504342"/>
                  <a:pt x="4841715" y="499087"/>
                  <a:pt x="4871803" y="494789"/>
                </a:cubicBezTo>
                <a:cubicBezTo>
                  <a:pt x="4911683" y="489092"/>
                  <a:pt x="4951793" y="485123"/>
                  <a:pt x="4991725" y="479799"/>
                </a:cubicBezTo>
                <a:cubicBezTo>
                  <a:pt x="5026747" y="475129"/>
                  <a:pt x="5061457" y="467870"/>
                  <a:pt x="5096656" y="464809"/>
                </a:cubicBezTo>
                <a:cubicBezTo>
                  <a:pt x="5176458" y="457870"/>
                  <a:pt x="5256551" y="454816"/>
                  <a:pt x="5336498" y="449819"/>
                </a:cubicBezTo>
                <a:cubicBezTo>
                  <a:pt x="5366370" y="439861"/>
                  <a:pt x="5411309" y="423603"/>
                  <a:pt x="5441430" y="419838"/>
                </a:cubicBezTo>
                <a:cubicBezTo>
                  <a:pt x="5501134" y="412375"/>
                  <a:pt x="5561442" y="410835"/>
                  <a:pt x="5621312" y="404848"/>
                </a:cubicBezTo>
                <a:cubicBezTo>
                  <a:pt x="5693705" y="397609"/>
                  <a:pt x="5760110" y="387789"/>
                  <a:pt x="5831174" y="374868"/>
                </a:cubicBezTo>
                <a:cubicBezTo>
                  <a:pt x="5856241" y="370310"/>
                  <a:pt x="5880821" y="362855"/>
                  <a:pt x="5906125" y="359878"/>
                </a:cubicBezTo>
                <a:cubicBezTo>
                  <a:pt x="5965881" y="352848"/>
                  <a:pt x="6026137" y="350875"/>
                  <a:pt x="6086007" y="344888"/>
                </a:cubicBezTo>
                <a:cubicBezTo>
                  <a:pt x="6126092" y="340879"/>
                  <a:pt x="6165954" y="334894"/>
                  <a:pt x="6205928" y="329897"/>
                </a:cubicBezTo>
                <a:cubicBezTo>
                  <a:pt x="6315190" y="293476"/>
                  <a:pt x="6193480" y="330232"/>
                  <a:pt x="6415790" y="299917"/>
                </a:cubicBezTo>
                <a:cubicBezTo>
                  <a:pt x="6471143" y="292369"/>
                  <a:pt x="6525577" y="279121"/>
                  <a:pt x="6580682" y="269937"/>
                </a:cubicBezTo>
                <a:cubicBezTo>
                  <a:pt x="6698176" y="250355"/>
                  <a:pt x="6730443" y="251211"/>
                  <a:pt x="6865495" y="239956"/>
                </a:cubicBezTo>
                <a:cubicBezTo>
                  <a:pt x="7115409" y="177478"/>
                  <a:pt x="6838731" y="239537"/>
                  <a:pt x="7180289" y="194986"/>
                </a:cubicBezTo>
                <a:cubicBezTo>
                  <a:pt x="7230818" y="188395"/>
                  <a:pt x="7280009" y="173862"/>
                  <a:pt x="7330190" y="165006"/>
                </a:cubicBezTo>
                <a:cubicBezTo>
                  <a:pt x="7402931" y="152169"/>
                  <a:pt x="7498592" y="142963"/>
                  <a:pt x="7570033" y="135025"/>
                </a:cubicBezTo>
                <a:cubicBezTo>
                  <a:pt x="7739663" y="92618"/>
                  <a:pt x="7569870" y="130901"/>
                  <a:pt x="7944787" y="105045"/>
                </a:cubicBezTo>
                <a:cubicBezTo>
                  <a:pt x="8008791" y="100631"/>
                  <a:pt x="8089913" y="85854"/>
                  <a:pt x="8154649" y="75065"/>
                </a:cubicBezTo>
                <a:cubicBezTo>
                  <a:pt x="8201589" y="59418"/>
                  <a:pt x="8254706" y="39157"/>
                  <a:pt x="8304551" y="30094"/>
                </a:cubicBezTo>
                <a:cubicBezTo>
                  <a:pt x="8339313" y="23774"/>
                  <a:pt x="8374720" y="21424"/>
                  <a:pt x="8409482" y="15104"/>
                </a:cubicBezTo>
                <a:cubicBezTo>
                  <a:pt x="8505259" y="-2310"/>
                  <a:pt x="8436171" y="114"/>
                  <a:pt x="8499423" y="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正方形/長方形 10"/>
              <p:cNvSpPr/>
              <p:nvPr/>
            </p:nvSpPr>
            <p:spPr>
              <a:xfrm>
                <a:off x="6928633" y="3337800"/>
                <a:ext cx="1812227" cy="523220"/>
              </a:xfrm>
              <a:prstGeom prst="rect">
                <a:avLst/>
              </a:prstGeom>
              <a:ln w="25400">
                <a:solidFill>
                  <a:schemeClr val="tx2">
                    <a:lumMod val="75000"/>
                  </a:schemeClr>
                </a:solid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US" altLang="ja-JP" sz="2800" i="1">
                          <a:solidFill>
                            <a:prstClr val="black"/>
                          </a:solidFill>
                          <a:latin typeface="Cambria Math"/>
                        </a:rPr>
                        <m:t>𝑠𝑢𝑚</m:t>
                      </m:r>
                      <m:r>
                        <a:rPr lang="en-US" altLang="ja-JP" sz="2800" i="1">
                          <a:solidFill>
                            <a:prstClr val="black"/>
                          </a:solidFill>
                          <a:latin typeface="Cambria Math"/>
                        </a:rPr>
                        <m:t>&lt;17</m:t>
                      </m:r>
                    </m:oMath>
                  </m:oMathPara>
                </a14:m>
                <a:endParaRPr lang="ja-JP" altLang="en-US" sz="2800">
                  <a:solidFill>
                    <a:prstClr val="black"/>
                  </a:solidFill>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6928633" y="3337800"/>
                <a:ext cx="1812227" cy="523220"/>
              </a:xfrm>
              <a:prstGeom prst="rect">
                <a:avLst/>
              </a:prstGeom>
              <a:blipFill>
                <a:blip r:embed="rId2"/>
                <a:stretch>
                  <a:fillRect/>
                </a:stretch>
              </a:blipFill>
              <a:ln w="25400">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6654383" y="1857787"/>
                <a:ext cx="2497095" cy="523220"/>
              </a:xfrm>
              <a:prstGeom prst="rect">
                <a:avLst/>
              </a:prstGeom>
              <a:ln w="25400">
                <a:solidFill>
                  <a:schemeClr val="tx2">
                    <a:lumMod val="75000"/>
                  </a:schemeClr>
                </a:solidFill>
              </a:ln>
            </p:spPr>
            <p:txBody>
              <a:bodyPr wrap="none">
                <a:spAutoFit/>
              </a:bodyPr>
              <a:lstStyle/>
              <a:p>
                <a:pPr algn="ctr"/>
                <a14:m>
                  <m:oMath xmlns:m="http://schemas.openxmlformats.org/officeDocument/2006/math">
                    <m:r>
                      <a:rPr lang="en-US" altLang="ja-JP" sz="2800" i="1">
                        <a:solidFill>
                          <a:prstClr val="black"/>
                        </a:solidFill>
                        <a:latin typeface="Cambria Math"/>
                      </a:rPr>
                      <m:t>17≤</m:t>
                    </m:r>
                    <m:r>
                      <a:rPr lang="en-US" altLang="ja-JP" sz="2800" i="1">
                        <a:solidFill>
                          <a:prstClr val="black"/>
                        </a:solidFill>
                        <a:latin typeface="Cambria Math"/>
                      </a:rPr>
                      <m:t>𝑠𝑢𝑚</m:t>
                    </m:r>
                    <m:r>
                      <a:rPr lang="en-US" altLang="ja-JP" sz="2800" i="1">
                        <a:solidFill>
                          <a:prstClr val="black"/>
                        </a:solidFill>
                        <a:latin typeface="Cambria Math"/>
                      </a:rPr>
                      <m:t>≤</m:t>
                    </m:r>
                  </m:oMath>
                </a14:m>
                <a:r>
                  <a:rPr lang="en-US" altLang="ja-JP" sz="2800" i="1">
                    <a:solidFill>
                      <a:prstClr val="black"/>
                    </a:solidFill>
                    <a:latin typeface="Cambria Math"/>
                  </a:rPr>
                  <a:t>21</a:t>
                </a:r>
                <a:endParaRPr lang="ja-JP" altLang="en-US" sz="2800" i="1">
                  <a:solidFill>
                    <a:prstClr val="black"/>
                  </a:solidFill>
                  <a:latin typeface="Cambria Math"/>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6654383" y="1857787"/>
                <a:ext cx="2497095" cy="523220"/>
              </a:xfrm>
              <a:prstGeom prst="rect">
                <a:avLst/>
              </a:prstGeom>
              <a:blipFill>
                <a:blip r:embed="rId3"/>
                <a:stretch>
                  <a:fillRect t="-10000" r="-3874" b="-27778"/>
                </a:stretch>
              </a:blipFill>
              <a:ln w="25400">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6996817" y="826307"/>
                <a:ext cx="1812226" cy="523220"/>
              </a:xfrm>
              <a:prstGeom prst="rect">
                <a:avLst/>
              </a:prstGeom>
              <a:ln w="25400">
                <a:solidFill>
                  <a:schemeClr val="tx2">
                    <a:lumMod val="75000"/>
                  </a:schemeClr>
                </a:solidFill>
              </a:ln>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ja-JP" sz="2800" i="1">
                          <a:solidFill>
                            <a:prstClr val="black"/>
                          </a:solidFill>
                          <a:latin typeface="Cambria Math"/>
                        </a:rPr>
                        <m:t>𝑠𝑢𝑚</m:t>
                      </m:r>
                      <m:r>
                        <a:rPr lang="en-US" altLang="ja-JP" sz="2800" i="1">
                          <a:solidFill>
                            <a:prstClr val="black"/>
                          </a:solidFill>
                          <a:latin typeface="Cambria Math"/>
                        </a:rPr>
                        <m:t>≥22</m:t>
                      </m:r>
                    </m:oMath>
                  </m:oMathPara>
                </a14:m>
                <a:endParaRPr lang="ja-JP" altLang="en-US" sz="2800" i="1">
                  <a:solidFill>
                    <a:prstClr val="black"/>
                  </a:solidFill>
                  <a:latin typeface="Cambria Math"/>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6996817" y="826307"/>
                <a:ext cx="1812226" cy="523220"/>
              </a:xfrm>
              <a:prstGeom prst="rect">
                <a:avLst/>
              </a:prstGeom>
              <a:blipFill>
                <a:blip r:embed="rId4"/>
                <a:stretch>
                  <a:fillRect/>
                </a:stretch>
              </a:blipFill>
              <a:ln w="25400">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1306682" y="303087"/>
                <a:ext cx="1594475"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m:rPr>
                          <m:sty m:val="p"/>
                        </m:rPr>
                        <a:rPr lang="en-US" altLang="ja-JP" sz="2800" b="0" i="0" smtClean="0">
                          <a:solidFill>
                            <a:srgbClr val="FF0000"/>
                          </a:solidFill>
                          <a:latin typeface="Cambria Math"/>
                          <a:ea typeface="Cambria Math"/>
                        </a:rPr>
                        <m:t>aces</m:t>
                      </m:r>
                      <m:r>
                        <a:rPr lang="en-US" altLang="ja-JP" sz="2800" b="0" i="0" smtClean="0">
                          <a:solidFill>
                            <a:srgbClr val="FF0000"/>
                          </a:solidFill>
                          <a:latin typeface="Cambria Math"/>
                          <a:ea typeface="Cambria Math"/>
                        </a:rPr>
                        <m:t>=0</m:t>
                      </m:r>
                    </m:oMath>
                  </m:oMathPara>
                </a14:m>
                <a:endParaRPr lang="ja-JP" altLang="en-US" sz="2800">
                  <a:solidFill>
                    <a:srgbClr val="FF0000"/>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1306682" y="303087"/>
                <a:ext cx="1594475"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3832055" y="303087"/>
                <a:ext cx="1596078"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m:rPr>
                          <m:sty m:val="p"/>
                        </m:rPr>
                        <a:rPr lang="en-US" altLang="ja-JP" sz="2800" b="0" i="0" smtClean="0">
                          <a:solidFill>
                            <a:srgbClr val="FF0000"/>
                          </a:solidFill>
                          <a:latin typeface="Cambria Math"/>
                          <a:ea typeface="Cambria Math"/>
                        </a:rPr>
                        <m:t>aces</m:t>
                      </m:r>
                      <m:r>
                        <a:rPr lang="en-US" altLang="ja-JP" sz="2800" b="0" i="1" smtClean="0">
                          <a:solidFill>
                            <a:srgbClr val="FF0000"/>
                          </a:solidFill>
                          <a:latin typeface="Cambria Math"/>
                          <a:ea typeface="Cambria Math"/>
                        </a:rPr>
                        <m:t>≥</m:t>
                      </m:r>
                      <m:r>
                        <a:rPr lang="en-US" altLang="ja-JP" sz="2800" b="0" i="0" smtClean="0">
                          <a:solidFill>
                            <a:srgbClr val="FF0000"/>
                          </a:solidFill>
                          <a:latin typeface="Cambria Math"/>
                          <a:ea typeface="Cambria Math"/>
                        </a:rPr>
                        <m:t>1</m:t>
                      </m:r>
                    </m:oMath>
                  </m:oMathPara>
                </a14:m>
                <a:endParaRPr lang="ja-JP" altLang="en-US" sz="2800">
                  <a:solidFill>
                    <a:srgbClr val="FF0000"/>
                  </a:solidFill>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3832055" y="303087"/>
                <a:ext cx="159607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1596208" y="1111550"/>
                <a:ext cx="982128"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a:rPr lang="en-US" altLang="ja-JP" sz="2800" b="0" i="1" smtClean="0">
                          <a:solidFill>
                            <a:prstClr val="black"/>
                          </a:solidFill>
                          <a:latin typeface="Cambria Math"/>
                        </a:rPr>
                        <m:t>𝑏𝑢𝑠𝑡</m:t>
                      </m:r>
                    </m:oMath>
                  </m:oMathPara>
                </a14:m>
                <a:endParaRPr lang="ja-JP" altLang="en-US" sz="2800">
                  <a:solidFill>
                    <a:prstClr val="black"/>
                  </a:solidFill>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1596208" y="1111550"/>
                <a:ext cx="982128"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1487493" y="2119397"/>
                <a:ext cx="1199559"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a:rPr lang="en-US" altLang="ja-JP" sz="2800" b="0" i="1" smtClean="0">
                          <a:solidFill>
                            <a:prstClr val="black"/>
                          </a:solidFill>
                          <a:latin typeface="Cambria Math"/>
                        </a:rPr>
                        <m:t>𝑠𝑡𝑎𝑛𝑑</m:t>
                      </m:r>
                    </m:oMath>
                  </m:oMathPara>
                </a14:m>
                <a:endParaRPr lang="ja-JP" altLang="en-US" sz="2800">
                  <a:solidFill>
                    <a:prstClr val="black"/>
                  </a:solidFill>
                </a:endParaRPr>
              </a:p>
            </p:txBody>
          </p:sp>
        </mc:Choice>
        <mc:Fallback xmlns="">
          <p:sp>
            <p:nvSpPr>
              <p:cNvPr id="17" name="正方形/長方形 16"/>
              <p:cNvSpPr>
                <a:spLocks noRot="1" noChangeAspect="1" noMove="1" noResize="1" noEditPoints="1" noAdjustHandles="1" noChangeArrowheads="1" noChangeShapeType="1" noTextEdit="1"/>
              </p:cNvSpPr>
              <p:nvPr/>
            </p:nvSpPr>
            <p:spPr>
              <a:xfrm>
                <a:off x="1487493" y="2119397"/>
                <a:ext cx="119955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4427187" y="2160520"/>
                <a:ext cx="1199559"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a:rPr lang="en-US" altLang="ja-JP" sz="2800" b="0" i="1" smtClean="0">
                          <a:solidFill>
                            <a:prstClr val="black"/>
                          </a:solidFill>
                          <a:latin typeface="Cambria Math"/>
                        </a:rPr>
                        <m:t>𝑠𝑡𝑎𝑛𝑑</m:t>
                      </m:r>
                    </m:oMath>
                  </m:oMathPara>
                </a14:m>
                <a:endParaRPr lang="ja-JP" altLang="en-US" sz="2800">
                  <a:solidFill>
                    <a:prstClr val="black"/>
                  </a:solidFill>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4427187" y="2160520"/>
                <a:ext cx="119955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1936951" y="3337800"/>
                <a:ext cx="728853"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a:rPr lang="en-US" altLang="ja-JP" sz="2800" b="0" i="1" smtClean="0">
                          <a:solidFill>
                            <a:prstClr val="black"/>
                          </a:solidFill>
                          <a:latin typeface="Cambria Math"/>
                        </a:rPr>
                        <m:t>h𝑖𝑡</m:t>
                      </m:r>
                    </m:oMath>
                  </m:oMathPara>
                </a14:m>
                <a:endParaRPr lang="ja-JP" altLang="en-US" sz="2800">
                  <a:solidFill>
                    <a:prstClr val="black"/>
                  </a:solidFill>
                </a:endParaRPr>
              </a:p>
            </p:txBody>
          </p:sp>
        </mc:Choice>
        <mc:Fallback xmlns="">
          <p:sp>
            <p:nvSpPr>
              <p:cNvPr id="19" name="正方形/長方形 18"/>
              <p:cNvSpPr>
                <a:spLocks noRot="1" noChangeAspect="1" noMove="1" noResize="1" noEditPoints="1" noAdjustHandles="1" noChangeArrowheads="1" noChangeShapeType="1" noTextEdit="1"/>
              </p:cNvSpPr>
              <p:nvPr/>
            </p:nvSpPr>
            <p:spPr>
              <a:xfrm>
                <a:off x="1936951" y="3337800"/>
                <a:ext cx="728853"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4828707" y="3337800"/>
                <a:ext cx="728853" cy="523220"/>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a:rPr lang="en-US" altLang="ja-JP" sz="2800" b="0" i="1" smtClean="0">
                          <a:solidFill>
                            <a:prstClr val="black"/>
                          </a:solidFill>
                          <a:latin typeface="Cambria Math"/>
                        </a:rPr>
                        <m:t>h𝑖𝑡</m:t>
                      </m:r>
                    </m:oMath>
                  </m:oMathPara>
                </a14:m>
                <a:endParaRPr lang="ja-JP" altLang="en-US" sz="2800">
                  <a:solidFill>
                    <a:prstClr val="black"/>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4828707" y="3337800"/>
                <a:ext cx="728853"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501447" y="5156040"/>
                <a:ext cx="8550161" cy="1391022"/>
              </a:xfrm>
              <a:prstGeom prst="rect">
                <a:avLst/>
              </a:prstGeom>
              <a:ln w="25400">
                <a:solidFill>
                  <a:schemeClr val="tx2">
                    <a:lumMod val="75000"/>
                  </a:schemeClr>
                </a:solidFill>
              </a:ln>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ja-JP" sz="2800" i="1" smtClean="0">
                          <a:solidFill>
                            <a:prstClr val="black"/>
                          </a:solidFill>
                          <a:latin typeface="Cambria Math"/>
                        </a:rPr>
                        <m:t> </m:t>
                      </m:r>
                      <m:r>
                        <a:rPr lang="en-US" altLang="ja-JP" sz="2800" i="1" smtClean="0">
                          <a:solidFill>
                            <a:prstClr val="black"/>
                          </a:solidFill>
                          <a:latin typeface="Cambria Math"/>
                        </a:rPr>
                        <m:t>𝑠𝑢𝑚</m:t>
                      </m:r>
                      <m:r>
                        <a:rPr lang="en-US" altLang="ja-JP" sz="2800" i="1" smtClean="0">
                          <a:solidFill>
                            <a:prstClr val="black"/>
                          </a:solidFill>
                          <a:latin typeface="Cambria Math"/>
                        </a:rPr>
                        <m:t>−10≥17 </m:t>
                      </m:r>
                      <m:r>
                        <a:rPr lang="ja-JP" altLang="en-US" sz="2800" i="1">
                          <a:solidFill>
                            <a:prstClr val="black"/>
                          </a:solidFill>
                          <a:latin typeface="Cambria Math"/>
                        </a:rPr>
                        <m:t>ならば</m:t>
                      </m:r>
                      <m:r>
                        <a:rPr lang="ja-JP" altLang="en-US" sz="2800" i="1" smtClean="0">
                          <a:solidFill>
                            <a:prstClr val="black"/>
                          </a:solidFill>
                          <a:latin typeface="Cambria Math"/>
                        </a:rPr>
                        <m:t>，</m:t>
                      </m:r>
                      <m:r>
                        <a:rPr lang="en-US" altLang="ja-JP" sz="2800" i="1">
                          <a:solidFill>
                            <a:prstClr val="black"/>
                          </a:solidFill>
                          <a:latin typeface="Cambria Math"/>
                        </a:rPr>
                        <m:t>𝑠𝑢𝑚</m:t>
                      </m:r>
                      <m:r>
                        <a:rPr lang="en-US" altLang="ja-JP" sz="2800" i="1">
                          <a:solidFill>
                            <a:prstClr val="black"/>
                          </a:solidFill>
                          <a:latin typeface="Cambria Math"/>
                        </a:rPr>
                        <m:t>−10 </m:t>
                      </m:r>
                      <m:r>
                        <a:rPr lang="ja-JP" altLang="en-US" sz="2800" i="1">
                          <a:solidFill>
                            <a:prstClr val="black"/>
                          </a:solidFill>
                          <a:latin typeface="Cambria Math"/>
                        </a:rPr>
                        <m:t>でスタンド</m:t>
                      </m:r>
                    </m:oMath>
                  </m:oMathPara>
                </a14:m>
                <a:endParaRPr lang="en-US" altLang="ja-JP" sz="2800" i="1">
                  <a:solidFill>
                    <a:prstClr val="black"/>
                  </a:solidFill>
                  <a:latin typeface="Cambria Math"/>
                </a:endParaRPr>
              </a:p>
              <a:p>
                <a:pPr algn="ctr"/>
                <a14:m>
                  <m:oMath xmlns:m="http://schemas.openxmlformats.org/officeDocument/2006/math">
                    <m:r>
                      <a:rPr lang="en-US" altLang="ja-JP" sz="2800" i="1">
                        <a:solidFill>
                          <a:prstClr val="black"/>
                        </a:solidFill>
                        <a:latin typeface="Cambria Math"/>
                      </a:rPr>
                      <m:t>𝑠𝑢𝑚</m:t>
                    </m:r>
                    <m:r>
                      <a:rPr lang="en-US" altLang="ja-JP" sz="2800" b="0" i="1" smtClean="0">
                        <a:solidFill>
                          <a:prstClr val="black"/>
                        </a:solidFill>
                        <a:latin typeface="Cambria Math"/>
                      </a:rPr>
                      <m:t>−10</m:t>
                    </m:r>
                    <m:r>
                      <a:rPr lang="en-US" altLang="ja-JP" sz="2800" i="1">
                        <a:solidFill>
                          <a:prstClr val="black"/>
                        </a:solidFill>
                        <a:latin typeface="Cambria Math"/>
                      </a:rPr>
                      <m:t>&lt;17 </m:t>
                    </m:r>
                    <m:r>
                      <a:rPr lang="ja-JP" altLang="en-US" sz="2800" i="1">
                        <a:solidFill>
                          <a:prstClr val="black"/>
                        </a:solidFill>
                        <a:latin typeface="Cambria Math"/>
                      </a:rPr>
                      <m:t>ならば</m:t>
                    </m:r>
                    <m:r>
                      <a:rPr lang="ja-JP" altLang="en-US" sz="2800" i="1" smtClean="0">
                        <a:solidFill>
                          <a:prstClr val="black"/>
                        </a:solidFill>
                        <a:latin typeface="Cambria Math"/>
                      </a:rPr>
                      <m:t>，</m:t>
                    </m:r>
                    <m:r>
                      <a:rPr lang="en-US" altLang="ja-JP" sz="2800" i="1">
                        <a:solidFill>
                          <a:prstClr val="black"/>
                        </a:solidFill>
                        <a:latin typeface="Cambria Math"/>
                      </a:rPr>
                      <m:t>𝑠𝑢𝑚</m:t>
                    </m:r>
                    <m:r>
                      <a:rPr lang="en-US" altLang="ja-JP" sz="2800" i="1">
                        <a:solidFill>
                          <a:prstClr val="black"/>
                        </a:solidFill>
                        <a:latin typeface="Cambria Math"/>
                      </a:rPr>
                      <m:t>−10, </m:t>
                    </m:r>
                    <m:r>
                      <a:rPr lang="en-US" altLang="ja-JP" sz="2800" i="1">
                        <a:solidFill>
                          <a:prstClr val="black"/>
                        </a:solidFill>
                        <a:latin typeface="Cambria Math"/>
                      </a:rPr>
                      <m:t>𝑎𝑐𝑒𝑠</m:t>
                    </m:r>
                    <m:r>
                      <a:rPr lang="en-US" altLang="ja-JP" sz="2800" i="1">
                        <a:solidFill>
                          <a:prstClr val="black"/>
                        </a:solidFill>
                        <a:latin typeface="Cambria Math"/>
                      </a:rPr>
                      <m:t>−1 </m:t>
                    </m:r>
                  </m:oMath>
                </a14:m>
                <a:r>
                  <a:rPr lang="ja-JP" altLang="en-US" sz="2800">
                    <a:solidFill>
                      <a:prstClr val="black"/>
                    </a:solidFill>
                    <a:latin typeface="Cambria Math"/>
                  </a:rPr>
                  <a:t>としてヒット</a:t>
                </a:r>
                <a:endParaRPr lang="en-US" altLang="ja-JP" sz="2800">
                  <a:solidFill>
                    <a:prstClr val="black"/>
                  </a:solidFill>
                  <a:latin typeface="Cambria Math"/>
                </a:endParaRPr>
              </a:p>
              <a:p>
                <a:pPr algn="ctr"/>
                <a:endParaRPr lang="ja-JP" altLang="en-US" sz="2800" i="1">
                  <a:solidFill>
                    <a:prstClr val="black"/>
                  </a:solidFill>
                  <a:latin typeface="Cambria Math"/>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501447" y="5156040"/>
                <a:ext cx="8550161" cy="1391022"/>
              </a:xfrm>
              <a:prstGeom prst="rect">
                <a:avLst/>
              </a:prstGeom>
              <a:blipFill>
                <a:blip r:embed="rId12"/>
                <a:stretch>
                  <a:fillRect r="-711"/>
                </a:stretch>
              </a:blipFill>
              <a:ln w="25400">
                <a:solidFill>
                  <a:schemeClr val="tx2">
                    <a:lumMod val="75000"/>
                  </a:schemeClr>
                </a:solidFill>
              </a:ln>
            </p:spPr>
            <p:txBody>
              <a:bodyPr/>
              <a:lstStyle/>
              <a:p>
                <a:r>
                  <a:rPr lang="en-US">
                    <a:noFill/>
                  </a:rPr>
                  <a:t> </a:t>
                </a:r>
              </a:p>
            </p:txBody>
          </p:sp>
        </mc:Fallback>
      </mc:AlternateContent>
      <p:cxnSp>
        <p:nvCxnSpPr>
          <p:cNvPr id="6" name="直線矢印コネクタ 5"/>
          <p:cNvCxnSpPr>
            <a:endCxn id="21" idx="0"/>
          </p:cNvCxnSpPr>
          <p:nvPr/>
        </p:nvCxnSpPr>
        <p:spPr>
          <a:xfrm>
            <a:off x="3832055" y="1570556"/>
            <a:ext cx="944473" cy="35854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568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60648"/>
            <a:ext cx="7653536" cy="1844824"/>
          </a:xfrm>
        </p:spPr>
        <p:txBody>
          <a:bodyPr>
            <a:normAutofit fontScale="90000"/>
          </a:bodyPr>
          <a:lstStyle/>
          <a:p>
            <a:r>
              <a:rPr lang="ja-JP" altLang="en-US"/>
              <a:t>第４章の復習：</a:t>
            </a:r>
            <a:br>
              <a:rPr lang="en-US" altLang="ja-JP"/>
            </a:br>
            <a:r>
              <a:rPr lang="ja-JP" altLang="en-US"/>
              <a:t>最後にモノを言うのは「辛抱」</a:t>
            </a:r>
            <a:br>
              <a:rPr lang="en-US" altLang="ja-JP"/>
            </a:br>
            <a:r>
              <a:rPr lang="ja-JP" altLang="en-US"/>
              <a:t>大数の法則の利用</a:t>
            </a:r>
            <a:endParaRPr kumimoji="1" lang="ja-JP" altLang="en-US"/>
          </a:p>
        </p:txBody>
      </p:sp>
      <p:sp>
        <p:nvSpPr>
          <p:cNvPr id="3" name="コンテンツ プレースホルダー 2"/>
          <p:cNvSpPr>
            <a:spLocks noGrp="1"/>
          </p:cNvSpPr>
          <p:nvPr>
            <p:ph idx="1"/>
          </p:nvPr>
        </p:nvSpPr>
        <p:spPr>
          <a:xfrm>
            <a:off x="611560" y="2492896"/>
            <a:ext cx="8229600" cy="3744416"/>
          </a:xfrm>
        </p:spPr>
        <p:txBody>
          <a:bodyPr/>
          <a:lstStyle/>
          <a:p>
            <a:r>
              <a:rPr kumimoji="1" lang="ja-JP" altLang="en-US"/>
              <a:t>勝率の高い勝負を，一つでも数多く繰り返すだけである．</a:t>
            </a:r>
            <a:endParaRPr kumimoji="1" lang="en-US" altLang="ja-JP"/>
          </a:p>
          <a:p>
            <a:r>
              <a:rPr kumimoji="1" lang="ja-JP" altLang="en-US" sz="4000" b="1">
                <a:solidFill>
                  <a:srgbClr val="FF0000"/>
                </a:solidFill>
              </a:rPr>
              <a:t>ポルトガルの郵便番号</a:t>
            </a:r>
            <a:endParaRPr kumimoji="1" lang="en-US" altLang="ja-JP" sz="4000" b="1">
              <a:solidFill>
                <a:srgbClr val="FF0000"/>
              </a:solidFill>
            </a:endParaRPr>
          </a:p>
          <a:p>
            <a:r>
              <a:rPr kumimoji="1" lang="en-US" altLang="ja-JP"/>
              <a:t>Benford</a:t>
            </a:r>
            <a:r>
              <a:rPr lang="ja-JP" altLang="en-US"/>
              <a:t> の法則</a:t>
            </a:r>
            <a:endParaRPr kumimoji="1" lang="en-US" altLang="ja-JP"/>
          </a:p>
          <a:p>
            <a:r>
              <a:rPr lang="ja-JP" altLang="en-US"/>
              <a:t>ロト </a:t>
            </a:r>
            <a:r>
              <a:rPr lang="en-US" altLang="ja-JP"/>
              <a:t>6</a:t>
            </a:r>
            <a:r>
              <a:rPr lang="ja-JP" altLang="en-US"/>
              <a:t> の応募番号</a:t>
            </a:r>
            <a:endParaRPr kumimoji="1" lang="en-US" altLang="ja-JP"/>
          </a:p>
          <a:p>
            <a:r>
              <a:rPr lang="ja-JP" altLang="en-US"/>
              <a:t>あとは，</a:t>
            </a:r>
            <a:r>
              <a:rPr lang="en-US" altLang="ja-JP"/>
              <a:t>good luck</a:t>
            </a:r>
            <a:r>
              <a:rPr lang="ja-JP" altLang="en-US"/>
              <a:t> と言うしかない．</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45</a:t>
            </a:fld>
            <a:endParaRPr kumimoji="1" lang="ja-JP" altLang="en-US"/>
          </a:p>
        </p:txBody>
      </p:sp>
    </p:spTree>
    <p:extLst>
      <p:ext uri="{BB962C8B-B14F-4D97-AF65-F5344CB8AC3E}">
        <p14:creationId xmlns:p14="http://schemas.microsoft.com/office/powerpoint/2010/main" val="32813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a:t>Benford </a:t>
            </a:r>
            <a:r>
              <a:rPr kumimoji="1" lang="ja-JP" altLang="en-US"/>
              <a:t>の法則：</a:t>
            </a:r>
            <a:br>
              <a:rPr kumimoji="1" lang="en-US" altLang="ja-JP"/>
            </a:br>
            <a:r>
              <a:rPr lang="ja-JP" altLang="en-US"/>
              <a:t>最初の有効数字を当てる賭け</a:t>
            </a:r>
            <a:endParaRPr kumimoji="1" lang="ja-JP" altLang="en-US"/>
          </a:p>
        </p:txBody>
      </p:sp>
      <p:sp>
        <p:nvSpPr>
          <p:cNvPr id="3" name="コンテンツ プレースホルダ 2"/>
          <p:cNvSpPr>
            <a:spLocks noGrp="1"/>
          </p:cNvSpPr>
          <p:nvPr>
            <p:ph idx="1"/>
          </p:nvPr>
        </p:nvSpPr>
        <p:spPr>
          <a:xfrm>
            <a:off x="539552" y="1556792"/>
            <a:ext cx="8229600" cy="5026570"/>
          </a:xfrm>
        </p:spPr>
        <p:txBody>
          <a:bodyPr/>
          <a:lstStyle/>
          <a:p>
            <a:r>
              <a:rPr lang="ja-JP" altLang="en-US"/>
              <a:t>誰かが次の賭けにあなたを誘ったとする。</a:t>
            </a:r>
            <a:endParaRPr lang="en-US" altLang="ja-JP"/>
          </a:p>
          <a:p>
            <a:pPr marL="914400" lvl="1" indent="-514350">
              <a:buFont typeface="+mj-lt"/>
              <a:buAutoNum type="arabicPeriod"/>
            </a:pPr>
            <a:r>
              <a:rPr lang="ja-JP" altLang="en-US"/>
              <a:t>数値表のたくさん載った大きな本（国勢調査、会計報告書、年鑑）を一冊何でもいいから用意する。</a:t>
            </a:r>
            <a:endParaRPr lang="en-US" altLang="ja-JP"/>
          </a:p>
          <a:p>
            <a:pPr marL="914400" lvl="1" indent="-514350">
              <a:buFont typeface="+mj-lt"/>
              <a:buAutoNum type="arabicPeriod"/>
            </a:pPr>
            <a:r>
              <a:rPr kumimoji="1" lang="ja-JP" altLang="en-US"/>
              <a:t>その本から一つ数値をランダムに選ぶ。</a:t>
            </a:r>
            <a:endParaRPr kumimoji="1" lang="en-US" altLang="ja-JP"/>
          </a:p>
          <a:p>
            <a:pPr marL="914400" lvl="1" indent="-514350">
              <a:buFont typeface="+mj-lt"/>
              <a:buAutoNum type="arabicPeriod"/>
            </a:pPr>
            <a:r>
              <a:rPr lang="ja-JP" altLang="en-US"/>
              <a:t>その数値の最初の有効数字（１～</a:t>
            </a:r>
            <a:r>
              <a:rPr lang="en-US" altLang="ja-JP"/>
              <a:t>9</a:t>
            </a:r>
            <a:r>
              <a:rPr lang="ja-JP" altLang="en-US"/>
              <a:t>）が、</a:t>
            </a:r>
            <a:r>
              <a:rPr lang="en-US" altLang="ja-JP"/>
              <a:t>{5,6,7,8,9} </a:t>
            </a:r>
            <a:r>
              <a:rPr lang="ja-JP" altLang="en-US"/>
              <a:t>だったらあなたは </a:t>
            </a:r>
            <a:r>
              <a:rPr lang="en-US" altLang="ja-JP"/>
              <a:t>$1 </a:t>
            </a:r>
            <a:r>
              <a:rPr lang="ja-JP" altLang="en-US"/>
              <a:t>を貰い、</a:t>
            </a:r>
            <a:r>
              <a:rPr lang="en-US" altLang="ja-JP"/>
              <a:t>{1,2,3,4} </a:t>
            </a:r>
            <a:r>
              <a:rPr lang="ja-JP" altLang="en-US"/>
              <a:t>だったら</a:t>
            </a:r>
            <a:r>
              <a:rPr lang="en-US" altLang="ja-JP"/>
              <a:t> $1 </a:t>
            </a:r>
            <a:r>
              <a:rPr lang="ja-JP" altLang="en-US"/>
              <a:t>を失う。</a:t>
            </a:r>
            <a:endParaRPr kumimoji="1" lang="ja-JP" altLang="en-US"/>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BA87E-B188-4F4A-965B-CA240B847C55}"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686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6A66EA-2EDA-360F-9237-02E50E56746F}"/>
              </a:ext>
            </a:extLst>
          </p:cNvPr>
          <p:cNvSpPr>
            <a:spLocks noGrp="1"/>
          </p:cNvSpPr>
          <p:nvPr>
            <p:ph type="title"/>
          </p:nvPr>
        </p:nvSpPr>
        <p:spPr/>
        <p:txBody>
          <a:bodyPr/>
          <a:lstStyle/>
          <a:p>
            <a:r>
              <a:rPr kumimoji="1" lang="ja-JP" altLang="en-US"/>
              <a:t>ここで、有効数字とは、</a:t>
            </a:r>
          </a:p>
        </p:txBody>
      </p:sp>
      <p:sp>
        <p:nvSpPr>
          <p:cNvPr id="3" name="コンテンツ プレースホルダー 2">
            <a:extLst>
              <a:ext uri="{FF2B5EF4-FFF2-40B4-BE49-F238E27FC236}">
                <a16:creationId xmlns:a16="http://schemas.microsoft.com/office/drawing/2014/main" id="{47FD7062-41D4-5DEB-13B3-A03C90AFF98D}"/>
              </a:ext>
            </a:extLst>
          </p:cNvPr>
          <p:cNvSpPr>
            <a:spLocks noGrp="1"/>
          </p:cNvSpPr>
          <p:nvPr>
            <p:ph idx="1"/>
          </p:nvPr>
        </p:nvSpPr>
        <p:spPr/>
        <p:txBody>
          <a:bodyPr>
            <a:normAutofit lnSpcReduction="10000"/>
          </a:bodyPr>
          <a:lstStyle/>
          <a:p>
            <a:r>
              <a:rPr kumimoji="1" lang="en-US" altLang="ja-JP"/>
              <a:t>14.2868</a:t>
            </a:r>
            <a:r>
              <a:rPr kumimoji="1" lang="ja-JP" altLang="en-US"/>
              <a:t>の</a:t>
            </a:r>
            <a:r>
              <a:rPr kumimoji="1" lang="en-US" altLang="ja-JP"/>
              <a:t>4</a:t>
            </a:r>
            <a:r>
              <a:rPr kumimoji="1" lang="ja-JP" altLang="en-US"/>
              <a:t>桁の有効数字は、</a:t>
            </a:r>
            <a:r>
              <a:rPr kumimoji="1" lang="en-US" altLang="ja-JP"/>
              <a:t>14.29</a:t>
            </a:r>
          </a:p>
          <a:p>
            <a:r>
              <a:rPr lang="en-US" altLang="ja-JP"/>
              <a:t>0.0258767</a:t>
            </a:r>
            <a:r>
              <a:rPr lang="ja-JP" altLang="en-US"/>
              <a:t>の</a:t>
            </a:r>
            <a:r>
              <a:rPr lang="en-US" altLang="ja-JP"/>
              <a:t>4</a:t>
            </a:r>
            <a:r>
              <a:rPr lang="ja-JP" altLang="en-US"/>
              <a:t>桁の有効数字は、</a:t>
            </a:r>
            <a:r>
              <a:rPr lang="en-US" altLang="ja-JP"/>
              <a:t>0.02588</a:t>
            </a:r>
          </a:p>
          <a:p>
            <a:r>
              <a:rPr kumimoji="1" lang="en-US" altLang="ja-JP"/>
              <a:t>19875426</a:t>
            </a:r>
            <a:r>
              <a:rPr kumimoji="1" lang="ja-JP" altLang="en-US"/>
              <a:t>の</a:t>
            </a:r>
            <a:r>
              <a:rPr kumimoji="1" lang="en-US" altLang="ja-JP"/>
              <a:t>3</a:t>
            </a:r>
            <a:r>
              <a:rPr kumimoji="1" lang="ja-JP" altLang="en-US"/>
              <a:t>桁の有効数字は、</a:t>
            </a:r>
            <a:r>
              <a:rPr kumimoji="1" lang="en-US" altLang="ja-JP"/>
              <a:t>19900000</a:t>
            </a:r>
          </a:p>
          <a:p>
            <a:r>
              <a:rPr kumimoji="1" lang="en-US" altLang="ja-JP"/>
              <a:t>1.53247</a:t>
            </a:r>
            <a:r>
              <a:rPr kumimoji="1" lang="ja-JP" altLang="en-US"/>
              <a:t>の</a:t>
            </a:r>
            <a:r>
              <a:rPr kumimoji="1" lang="en-US" altLang="ja-JP"/>
              <a:t>4</a:t>
            </a:r>
            <a:r>
              <a:rPr kumimoji="1" lang="ja-JP" altLang="en-US"/>
              <a:t>桁の有効数字は、</a:t>
            </a:r>
            <a:r>
              <a:rPr kumimoji="1" lang="en-US" altLang="ja-JP"/>
              <a:t>1.532</a:t>
            </a:r>
          </a:p>
          <a:p>
            <a:r>
              <a:rPr lang="en-US" altLang="ja-JP"/>
              <a:t>0.458678</a:t>
            </a:r>
            <a:r>
              <a:rPr lang="ja-JP" altLang="en-US"/>
              <a:t>の</a:t>
            </a:r>
            <a:r>
              <a:rPr lang="en-US" altLang="ja-JP"/>
              <a:t>4</a:t>
            </a:r>
            <a:r>
              <a:rPr lang="ja-JP" altLang="en-US"/>
              <a:t>桁の有効数字は、</a:t>
            </a:r>
            <a:r>
              <a:rPr lang="en-US" altLang="ja-JP"/>
              <a:t>0.4587</a:t>
            </a:r>
          </a:p>
          <a:p>
            <a:r>
              <a:rPr kumimoji="1" lang="en-US" altLang="ja-JP"/>
              <a:t>12.5789</a:t>
            </a:r>
            <a:r>
              <a:rPr kumimoji="1" lang="ja-JP" altLang="en-US"/>
              <a:t>の</a:t>
            </a:r>
            <a:r>
              <a:rPr kumimoji="1" lang="en-US" altLang="ja-JP"/>
              <a:t>4</a:t>
            </a:r>
            <a:r>
              <a:rPr kumimoji="1" lang="ja-JP" altLang="en-US"/>
              <a:t>桁の有効数字は、</a:t>
            </a:r>
            <a:r>
              <a:rPr kumimoji="1" lang="en-US" altLang="ja-JP"/>
              <a:t>12.58</a:t>
            </a:r>
          </a:p>
          <a:p>
            <a:r>
              <a:rPr lang="ja-JP" altLang="en-US"/>
              <a:t>試験の際に、有効数字を使って計算してほしい。</a:t>
            </a:r>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4863084F-00BC-8DAA-922C-6C63E29A9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BA87E-B188-4F4A-965B-CA240B847C55}"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316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最初の有効数字を当てる：</a:t>
            </a:r>
            <a:br>
              <a:rPr lang="en-US" altLang="ja-JP"/>
            </a:br>
            <a:r>
              <a:rPr lang="en-US" altLang="ja-JP"/>
              <a:t>Benford </a:t>
            </a:r>
            <a:r>
              <a:rPr lang="ja-JP" altLang="en-US"/>
              <a:t>の法則</a:t>
            </a:r>
            <a:endParaRPr kumimoji="1" lang="ja-JP" altLang="en-US"/>
          </a:p>
        </p:txBody>
      </p:sp>
      <p:sp>
        <p:nvSpPr>
          <p:cNvPr id="3" name="コンテンツ プレースホルダ 2"/>
          <p:cNvSpPr>
            <a:spLocks noGrp="1"/>
          </p:cNvSpPr>
          <p:nvPr>
            <p:ph idx="1"/>
          </p:nvPr>
        </p:nvSpPr>
        <p:spPr>
          <a:xfrm>
            <a:off x="457200" y="1600201"/>
            <a:ext cx="8229600" cy="1685924"/>
          </a:xfrm>
        </p:spPr>
        <p:txBody>
          <a:bodyPr>
            <a:normAutofit fontScale="85000" lnSpcReduction="10000"/>
          </a:bodyPr>
          <a:lstStyle/>
          <a:p>
            <a:r>
              <a:rPr kumimoji="1" lang="ja-JP" altLang="en-US"/>
              <a:t>直観的には、勝率は </a:t>
            </a:r>
            <a:r>
              <a:rPr kumimoji="1" lang="en-US" altLang="ja-JP"/>
              <a:t>5/9 </a:t>
            </a:r>
            <a:r>
              <a:rPr kumimoji="1" lang="ja-JP" altLang="en-US"/>
              <a:t>に思えるがそうではない。</a:t>
            </a:r>
            <a:endParaRPr kumimoji="1" lang="en-US" altLang="ja-JP"/>
          </a:p>
          <a:p>
            <a:r>
              <a:rPr kumimoji="1" lang="ja-JP" altLang="en-US"/>
              <a:t>実際の相対度数は以下の通りで、</a:t>
            </a:r>
            <a:r>
              <a:rPr kumimoji="1" lang="ja-JP" altLang="en-US" sz="3900">
                <a:solidFill>
                  <a:srgbClr val="FF0000"/>
                </a:solidFill>
              </a:rPr>
              <a:t>“</a:t>
            </a:r>
            <a:r>
              <a:rPr lang="en-US" altLang="ja-JP" sz="3900">
                <a:solidFill>
                  <a:srgbClr val="FF0000"/>
                </a:solidFill>
              </a:rPr>
              <a:t>Benford</a:t>
            </a:r>
            <a:r>
              <a:rPr lang="ja-JP" altLang="en-US" sz="3900">
                <a:solidFill>
                  <a:srgbClr val="FF0000"/>
                </a:solidFill>
              </a:rPr>
              <a:t>の法則”</a:t>
            </a:r>
            <a:r>
              <a:rPr lang="ja-JP" altLang="en-US"/>
              <a:t>と呼ばれている。</a:t>
            </a:r>
            <a:endParaRPr kumimoji="1" lang="en-US" altLang="ja-JP"/>
          </a:p>
          <a:p>
            <a:endParaRPr kumimoji="1"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947922847"/>
              </p:ext>
            </p:extLst>
          </p:nvPr>
        </p:nvGraphicFramePr>
        <p:xfrm>
          <a:off x="971600" y="3429000"/>
          <a:ext cx="7097712" cy="2071688"/>
        </p:xfrm>
        <a:graphic>
          <a:graphicData uri="http://schemas.openxmlformats.org/presentationml/2006/ole">
            <mc:AlternateContent xmlns:mc="http://schemas.openxmlformats.org/markup-compatibility/2006">
              <mc:Choice xmlns:v="urn:schemas-microsoft-com:vml" Requires="v">
                <p:oleObj name="数式" r:id="rId2" imgW="2349360" imgH="685800" progId="Equation.3">
                  <p:embed/>
                </p:oleObj>
              </mc:Choice>
              <mc:Fallback>
                <p:oleObj name="数式" r:id="rId2" imgW="2349360" imgH="685800" progId="Equation.3">
                  <p:embed/>
                  <p:pic>
                    <p:nvPicPr>
                      <p:cNvPr id="5" name="オブジェクト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29000"/>
                        <a:ext cx="7097712" cy="207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427474679"/>
              </p:ext>
            </p:extLst>
          </p:nvPr>
        </p:nvGraphicFramePr>
        <p:xfrm>
          <a:off x="1907704" y="5805264"/>
          <a:ext cx="5516562" cy="714375"/>
        </p:xfrm>
        <a:graphic>
          <a:graphicData uri="http://schemas.openxmlformats.org/presentationml/2006/ole">
            <mc:AlternateContent xmlns:mc="http://schemas.openxmlformats.org/markup-compatibility/2006">
              <mc:Choice xmlns:v="urn:schemas-microsoft-com:vml" Requires="v">
                <p:oleObj name="数式" r:id="rId4" imgW="1765080" imgH="228600" progId="Equation.3">
                  <p:embed/>
                </p:oleObj>
              </mc:Choice>
              <mc:Fallback>
                <p:oleObj name="数式" r:id="rId4" imgW="1765080" imgH="228600" progId="Equation.3">
                  <p:embed/>
                  <p:pic>
                    <p:nvPicPr>
                      <p:cNvPr id="6" name="オブジェクト 5"/>
                      <p:cNvPicPr>
                        <a:picLocks noChangeAspect="1" noChangeArrowheads="1"/>
                      </p:cNvPicPr>
                      <p:nvPr/>
                    </p:nvPicPr>
                    <p:blipFill>
                      <a:blip r:embed="rId5"/>
                      <a:srcRect/>
                      <a:stretch>
                        <a:fillRect/>
                      </a:stretch>
                    </p:blipFill>
                    <p:spPr bwMode="auto">
                      <a:xfrm>
                        <a:off x="1907704" y="5805264"/>
                        <a:ext cx="551656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48</a:t>
            </a:fld>
            <a:endParaRPr kumimoji="1" lang="ja-JP" altLang="en-US"/>
          </a:p>
        </p:txBody>
      </p:sp>
    </p:spTree>
    <p:extLst>
      <p:ext uri="{BB962C8B-B14F-4D97-AF65-F5344CB8AC3E}">
        <p14:creationId xmlns:p14="http://schemas.microsoft.com/office/powerpoint/2010/main" val="983983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5796"/>
            <a:ext cx="7427168" cy="706090"/>
          </a:xfrm>
        </p:spPr>
        <p:txBody>
          <a:bodyPr>
            <a:normAutofit fontScale="90000"/>
          </a:bodyPr>
          <a:lstStyle/>
          <a:p>
            <a:r>
              <a:rPr lang="ja-JP" altLang="en-US"/>
              <a:t>日本に属する島の面積</a:t>
            </a:r>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49</a:t>
            </a:fld>
            <a:endParaRPr kumimoji="1"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755542861"/>
              </p:ext>
            </p:extLst>
          </p:nvPr>
        </p:nvGraphicFramePr>
        <p:xfrm>
          <a:off x="251520" y="849108"/>
          <a:ext cx="3176604" cy="6008892"/>
        </p:xfrm>
        <a:graphic>
          <a:graphicData uri="http://schemas.openxmlformats.org/presentationml/2006/ole">
            <mc:AlternateContent xmlns:mc="http://schemas.openxmlformats.org/markup-compatibility/2006">
              <mc:Choice xmlns:v="urn:schemas-microsoft-com:vml" Requires="v">
                <p:oleObj name="ワークシート" r:id="rId2" imgW="2724243" imgH="5153032" progId="Excel.Sheet.12">
                  <p:embed/>
                </p:oleObj>
              </mc:Choice>
              <mc:Fallback>
                <p:oleObj name="ワークシート" r:id="rId2" imgW="2724243" imgH="5153032" progId="Excel.Sheet.12">
                  <p:embed/>
                  <p:pic>
                    <p:nvPicPr>
                      <p:cNvPr id="5" name="オブジェクト 4"/>
                      <p:cNvPicPr/>
                      <p:nvPr/>
                    </p:nvPicPr>
                    <p:blipFill>
                      <a:blip r:embed="rId3"/>
                      <a:stretch>
                        <a:fillRect/>
                      </a:stretch>
                    </p:blipFill>
                    <p:spPr>
                      <a:xfrm>
                        <a:off x="251520" y="849108"/>
                        <a:ext cx="3176604" cy="6008892"/>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928639779"/>
              </p:ext>
            </p:extLst>
          </p:nvPr>
        </p:nvGraphicFramePr>
        <p:xfrm>
          <a:off x="3913601" y="1844824"/>
          <a:ext cx="5230399" cy="3384376"/>
        </p:xfrm>
        <a:graphic>
          <a:graphicData uri="http://schemas.openxmlformats.org/presentationml/2006/ole">
            <mc:AlternateContent xmlns:mc="http://schemas.openxmlformats.org/markup-compatibility/2006">
              <mc:Choice xmlns:v="urn:schemas-microsoft-com:vml" Requires="v">
                <p:oleObj name="ワークシート" r:id="rId4" imgW="3724374" imgH="2409697" progId="Excel.Sheet.12">
                  <p:embed/>
                </p:oleObj>
              </mc:Choice>
              <mc:Fallback>
                <p:oleObj name="ワークシート" r:id="rId4" imgW="3724374" imgH="2409697" progId="Excel.Sheet.12">
                  <p:embed/>
                  <p:pic>
                    <p:nvPicPr>
                      <p:cNvPr id="6" name="オブジェクト 5"/>
                      <p:cNvPicPr/>
                      <p:nvPr/>
                    </p:nvPicPr>
                    <p:blipFill>
                      <a:blip r:embed="rId5"/>
                      <a:stretch>
                        <a:fillRect/>
                      </a:stretch>
                    </p:blipFill>
                    <p:spPr>
                      <a:xfrm>
                        <a:off x="3913601" y="1844824"/>
                        <a:ext cx="5230399" cy="3384376"/>
                      </a:xfrm>
                      <a:prstGeom prst="rect">
                        <a:avLst/>
                      </a:prstGeom>
                    </p:spPr>
                  </p:pic>
                </p:oleObj>
              </mc:Fallback>
            </mc:AlternateContent>
          </a:graphicData>
        </a:graphic>
      </p:graphicFrame>
    </p:spTree>
    <p:extLst>
      <p:ext uri="{BB962C8B-B14F-4D97-AF65-F5344CB8AC3E}">
        <p14:creationId xmlns:p14="http://schemas.microsoft.com/office/powerpoint/2010/main" val="371900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C3557D-6A92-E81B-3137-813356E866CD}"/>
              </a:ext>
            </a:extLst>
          </p:cNvPr>
          <p:cNvSpPr>
            <a:spLocks noGrp="1"/>
          </p:cNvSpPr>
          <p:nvPr>
            <p:ph type="title"/>
          </p:nvPr>
        </p:nvSpPr>
        <p:spPr/>
        <p:txBody>
          <a:bodyPr/>
          <a:lstStyle/>
          <a:p>
            <a:r>
              <a:rPr lang="ja-JP" altLang="en-US"/>
              <a:t>イチローの心配が現実に！</a:t>
            </a:r>
            <a:endParaRPr kumimoji="1" lang="ja-JP" altLang="en-US"/>
          </a:p>
        </p:txBody>
      </p:sp>
      <p:sp>
        <p:nvSpPr>
          <p:cNvPr id="3" name="コンテンツ プレースホルダー 2">
            <a:extLst>
              <a:ext uri="{FF2B5EF4-FFF2-40B4-BE49-F238E27FC236}">
                <a16:creationId xmlns:a16="http://schemas.microsoft.com/office/drawing/2014/main" id="{ECE1A4CD-91EF-E191-7C94-CB7C25EFA824}"/>
              </a:ext>
            </a:extLst>
          </p:cNvPr>
          <p:cNvSpPr>
            <a:spLocks noGrp="1"/>
          </p:cNvSpPr>
          <p:nvPr>
            <p:ph idx="1"/>
          </p:nvPr>
        </p:nvSpPr>
        <p:spPr>
          <a:xfrm>
            <a:off x="457200" y="1417638"/>
            <a:ext cx="8229600" cy="5165724"/>
          </a:xfrm>
        </p:spPr>
        <p:txBody>
          <a:bodyPr>
            <a:normAutofit fontScale="92500" lnSpcReduction="10000"/>
          </a:bodyPr>
          <a:lstStyle/>
          <a:p>
            <a:r>
              <a:rPr kumimoji="1" lang="ja-JP" altLang="en-US"/>
              <a:t>巨人の王貞治選手は</a:t>
            </a:r>
            <a:r>
              <a:rPr kumimoji="1" lang="en-US" altLang="ja-JP"/>
              <a:t>1962</a:t>
            </a:r>
            <a:r>
              <a:rPr kumimoji="1" lang="ja-JP" altLang="en-US"/>
              <a:t>年から</a:t>
            </a:r>
            <a:r>
              <a:rPr kumimoji="1" lang="en-US" altLang="ja-JP"/>
              <a:t>1977</a:t>
            </a:r>
            <a:r>
              <a:rPr kumimoji="1" lang="ja-JP" altLang="en-US"/>
              <a:t>年にかけて、</a:t>
            </a:r>
            <a:r>
              <a:rPr kumimoji="1" lang="en-US" altLang="ja-JP"/>
              <a:t>1975</a:t>
            </a:r>
            <a:r>
              <a:rPr kumimoji="1" lang="ja-JP" altLang="en-US"/>
              <a:t>年に田淵選手に譲るものの、連続ホームラン王であった。そのほとんどが</a:t>
            </a:r>
            <a:r>
              <a:rPr kumimoji="1" lang="en-US" altLang="ja-JP"/>
              <a:t>40</a:t>
            </a:r>
            <a:r>
              <a:rPr lang="ja-JP" altLang="en-US"/>
              <a:t>本以上をうち、最高記録は</a:t>
            </a:r>
            <a:r>
              <a:rPr lang="en-US" altLang="ja-JP"/>
              <a:t>55</a:t>
            </a:r>
            <a:r>
              <a:rPr lang="ja-JP" altLang="en-US"/>
              <a:t>本であった。</a:t>
            </a:r>
            <a:endParaRPr lang="en-US" altLang="ja-JP"/>
          </a:p>
          <a:p>
            <a:r>
              <a:rPr kumimoji="1" lang="ja-JP" altLang="en-US"/>
              <a:t>ヤクルトのバレンティンは、</a:t>
            </a:r>
            <a:r>
              <a:rPr lang="ja-JP" altLang="en-US"/>
              <a:t>３シーズン連続ホームラン王となったが、その本数は</a:t>
            </a:r>
            <a:r>
              <a:rPr lang="en-US" altLang="ja-JP"/>
              <a:t>2011,2012</a:t>
            </a:r>
            <a:r>
              <a:rPr lang="ja-JP" altLang="en-US"/>
              <a:t>年は</a:t>
            </a:r>
            <a:r>
              <a:rPr lang="en-US" altLang="ja-JP"/>
              <a:t>31</a:t>
            </a:r>
            <a:r>
              <a:rPr lang="ja-JP" altLang="en-US"/>
              <a:t>本だったが、</a:t>
            </a:r>
            <a:r>
              <a:rPr lang="en-US" altLang="ja-JP"/>
              <a:t>2013</a:t>
            </a:r>
            <a:r>
              <a:rPr lang="ja-JP" altLang="en-US"/>
              <a:t>年は</a:t>
            </a:r>
            <a:r>
              <a:rPr lang="en-US" altLang="ja-JP"/>
              <a:t>60</a:t>
            </a:r>
            <a:r>
              <a:rPr lang="ja-JP" altLang="en-US"/>
              <a:t>本と王選手の記録を破った。</a:t>
            </a:r>
            <a:endParaRPr lang="en-US" altLang="ja-JP"/>
          </a:p>
          <a:p>
            <a:r>
              <a:rPr kumimoji="1" lang="ja-JP" altLang="en-US"/>
              <a:t>ヤクルト村上選手の記録は</a:t>
            </a:r>
            <a:r>
              <a:rPr kumimoji="1" lang="en-US" altLang="ja-JP"/>
              <a:t>56</a:t>
            </a:r>
            <a:r>
              <a:rPr kumimoji="1" lang="ja-JP" altLang="en-US"/>
              <a:t>本だが、今後ホームランを打ち続けて、真のホームラン王になって貰いたい。</a:t>
            </a:r>
            <a:endParaRPr kumimoji="1" lang="en-US" altLang="ja-JP"/>
          </a:p>
        </p:txBody>
      </p:sp>
      <p:sp>
        <p:nvSpPr>
          <p:cNvPr id="4" name="スライド番号プレースホルダー 3">
            <a:extLst>
              <a:ext uri="{FF2B5EF4-FFF2-40B4-BE49-F238E27FC236}">
                <a16:creationId xmlns:a16="http://schemas.microsoft.com/office/drawing/2014/main" id="{86553F3F-0D87-F3C8-1662-744C10BD9A57}"/>
              </a:ext>
            </a:extLst>
          </p:cNvPr>
          <p:cNvSpPr>
            <a:spLocks noGrp="1"/>
          </p:cNvSpPr>
          <p:nvPr>
            <p:ph type="sldNum" sz="quarter" idx="12"/>
          </p:nvPr>
        </p:nvSpPr>
        <p:spPr/>
        <p:txBody>
          <a:bodyPr/>
          <a:lstStyle/>
          <a:p>
            <a:fld id="{AC0BA87E-B188-4F4A-965B-CA240B847C55}" type="slidenum">
              <a:rPr kumimoji="1" lang="ja-JP" altLang="en-US" smtClean="0"/>
              <a:t>5</a:t>
            </a:fld>
            <a:endParaRPr kumimoji="1" lang="ja-JP" altLang="en-US"/>
          </a:p>
        </p:txBody>
      </p:sp>
    </p:spTree>
    <p:extLst>
      <p:ext uri="{BB962C8B-B14F-4D97-AF65-F5344CB8AC3E}">
        <p14:creationId xmlns:p14="http://schemas.microsoft.com/office/powerpoint/2010/main" val="58727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164288" cy="692696"/>
          </a:xfrm>
        </p:spPr>
        <p:txBody>
          <a:bodyPr>
            <a:normAutofit fontScale="90000"/>
          </a:bodyPr>
          <a:lstStyle/>
          <a:p>
            <a:r>
              <a:rPr kumimoji="1" lang="ja-JP" altLang="en-US"/>
              <a:t>日本の都道府県別人口</a:t>
            </a:r>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50</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730889552"/>
              </p:ext>
            </p:extLst>
          </p:nvPr>
        </p:nvGraphicFramePr>
        <p:xfrm>
          <a:off x="683568" y="620694"/>
          <a:ext cx="2245972" cy="6237306"/>
        </p:xfrm>
        <a:graphic>
          <a:graphicData uri="http://schemas.openxmlformats.org/drawingml/2006/table">
            <a:tbl>
              <a:tblPr>
                <a:tableStyleId>{5C22544A-7EE6-4342-B048-85BDC9FD1C3A}</a:tableStyleId>
              </a:tblPr>
              <a:tblGrid>
                <a:gridCol w="1122986">
                  <a:extLst>
                    <a:ext uri="{9D8B030D-6E8A-4147-A177-3AD203B41FA5}">
                      <a16:colId xmlns:a16="http://schemas.microsoft.com/office/drawing/2014/main" val="20000"/>
                    </a:ext>
                  </a:extLst>
                </a:gridCol>
                <a:gridCol w="1122986">
                  <a:extLst>
                    <a:ext uri="{9D8B030D-6E8A-4147-A177-3AD203B41FA5}">
                      <a16:colId xmlns:a16="http://schemas.microsoft.com/office/drawing/2014/main" val="20001"/>
                    </a:ext>
                  </a:extLst>
                </a:gridCol>
              </a:tblGrid>
              <a:tr h="375559">
                <a:tc>
                  <a:txBody>
                    <a:bodyPr/>
                    <a:lstStyle/>
                    <a:p>
                      <a:pPr algn="l" fontAlgn="ctr"/>
                      <a:endParaRPr lang="ja-JP" altLang="en-US" sz="24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600" u="none" strike="noStrike">
                          <a:effectLst/>
                        </a:rPr>
                        <a:t>人口</a:t>
                      </a:r>
                      <a:endParaRPr lang="ja-JP" altLang="en-US" sz="1600" b="0" i="0" u="none" strike="noStrike">
                        <a:solidFill>
                          <a:srgbClr val="000000"/>
                        </a:solidFill>
                        <a:effectLst/>
                        <a:latin typeface="ＭＳ Ｐ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3550">
                <a:tc>
                  <a:txBody>
                    <a:bodyPr/>
                    <a:lstStyle/>
                    <a:p>
                      <a:pPr algn="l" fontAlgn="ct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600" u="none" strike="noStrike">
                          <a:effectLst/>
                        </a:rPr>
                        <a:t>2000</a:t>
                      </a:r>
                      <a:endParaRPr lang="en-US" altLang="ja-JP"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3550">
                <a:tc>
                  <a:txBody>
                    <a:bodyPr/>
                    <a:lstStyle/>
                    <a:p>
                      <a:pPr algn="ctr" fontAlgn="ctr"/>
                      <a:r>
                        <a:rPr lang="ja-JP" altLang="en-US" sz="1600" u="none" strike="noStrike">
                          <a:effectLst/>
                        </a:rPr>
                        <a:t>北 海 道</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5,683,062</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3550">
                <a:tc>
                  <a:txBody>
                    <a:bodyPr/>
                    <a:lstStyle/>
                    <a:p>
                      <a:pPr algn="ctr" fontAlgn="ctr"/>
                      <a:r>
                        <a:rPr lang="ja-JP" altLang="en-US" sz="1600" u="none" strike="noStrike">
                          <a:effectLst/>
                        </a:rPr>
                        <a:t>青 森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1,475,728</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3550">
                <a:tc>
                  <a:txBody>
                    <a:bodyPr/>
                    <a:lstStyle/>
                    <a:p>
                      <a:pPr algn="ctr" fontAlgn="ctr"/>
                      <a:r>
                        <a:rPr lang="ja-JP" altLang="en-US" sz="1600" u="none" strike="noStrike">
                          <a:effectLst/>
                        </a:rPr>
                        <a:t>岩 手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1,416,180</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3550">
                <a:tc>
                  <a:txBody>
                    <a:bodyPr/>
                    <a:lstStyle/>
                    <a:p>
                      <a:pPr algn="ctr" fontAlgn="ctr"/>
                      <a:r>
                        <a:rPr lang="ja-JP" altLang="en-US" sz="1600" u="none" strike="noStrike">
                          <a:effectLst/>
                        </a:rPr>
                        <a:t>宮 城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2,365,320</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3550">
                <a:tc>
                  <a:txBody>
                    <a:bodyPr/>
                    <a:lstStyle/>
                    <a:p>
                      <a:pPr algn="ctr" fontAlgn="ctr"/>
                      <a:r>
                        <a:rPr lang="ja-JP" altLang="en-US" sz="1600" u="none" strike="noStrike">
                          <a:effectLst/>
                        </a:rPr>
                        <a:t>秋 田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1,189,279</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3550">
                <a:tc>
                  <a:txBody>
                    <a:bodyPr/>
                    <a:lstStyle/>
                    <a:p>
                      <a:pPr algn="ctr" fontAlgn="ctr"/>
                      <a:r>
                        <a:rPr lang="ja-JP" altLang="en-US" sz="1600" u="none" strike="noStrike">
                          <a:effectLst/>
                        </a:rPr>
                        <a:t>山 形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1,244,147</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8099">
                <a:tc>
                  <a:txBody>
                    <a:bodyPr/>
                    <a:lstStyle/>
                    <a:p>
                      <a:pPr algn="ctr" fontAlgn="ctr"/>
                      <a:r>
                        <a:rPr lang="ja-JP" altLang="en-US" sz="1600" u="none" strike="noStrike">
                          <a:effectLst/>
                        </a:rPr>
                        <a:t>福 島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2,126,935</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550">
                <a:tc>
                  <a:txBody>
                    <a:bodyPr/>
                    <a:lstStyle/>
                    <a:p>
                      <a:pPr algn="ctr" fontAlgn="ctr"/>
                      <a:r>
                        <a:rPr lang="ja-JP" altLang="en-US" sz="1600" u="none" strike="noStrike">
                          <a:effectLst/>
                        </a:rPr>
                        <a:t>茨 城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2,985,676</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3550">
                <a:tc>
                  <a:txBody>
                    <a:bodyPr/>
                    <a:lstStyle/>
                    <a:p>
                      <a:pPr algn="ctr" fontAlgn="ctr"/>
                      <a:r>
                        <a:rPr lang="ja-JP" altLang="en-US" sz="1600" u="none" strike="noStrike">
                          <a:effectLst/>
                        </a:rPr>
                        <a:t>栃 木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2,004,817</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3550">
                <a:tc>
                  <a:txBody>
                    <a:bodyPr/>
                    <a:lstStyle/>
                    <a:p>
                      <a:pPr algn="ctr" fontAlgn="ctr"/>
                      <a:r>
                        <a:rPr lang="ja-JP" altLang="en-US" sz="1600" u="none" strike="noStrike">
                          <a:effectLst/>
                        </a:rPr>
                        <a:t>群 馬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2,024,852</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3550">
                <a:tc>
                  <a:txBody>
                    <a:bodyPr/>
                    <a:lstStyle/>
                    <a:p>
                      <a:pPr algn="ctr" fontAlgn="ctr"/>
                      <a:r>
                        <a:rPr lang="ja-JP" altLang="en-US" sz="1600" u="none" strike="noStrike">
                          <a:effectLst/>
                        </a:rPr>
                        <a:t>埼 玉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6,938,006</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3550">
                <a:tc>
                  <a:txBody>
                    <a:bodyPr/>
                    <a:lstStyle/>
                    <a:p>
                      <a:pPr algn="ctr" fontAlgn="ctr"/>
                      <a:r>
                        <a:rPr lang="ja-JP" altLang="en-US" sz="1600" u="none" strike="noStrike">
                          <a:effectLst/>
                        </a:rPr>
                        <a:t>千 葉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5,926,285</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3550">
                <a:tc>
                  <a:txBody>
                    <a:bodyPr/>
                    <a:lstStyle/>
                    <a:p>
                      <a:pPr algn="ctr" fontAlgn="ctr"/>
                      <a:r>
                        <a:rPr lang="ja-JP" altLang="en-US" sz="1600" u="none" strike="noStrike">
                          <a:effectLst/>
                        </a:rPr>
                        <a:t>東 京 都</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12,064,101</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8099">
                <a:tc>
                  <a:txBody>
                    <a:bodyPr/>
                    <a:lstStyle/>
                    <a:p>
                      <a:pPr algn="ctr" fontAlgn="ctr"/>
                      <a:r>
                        <a:rPr lang="ja-JP" altLang="en-US" sz="1600" u="none" strike="noStrike">
                          <a:effectLst/>
                        </a:rPr>
                        <a:t>神奈川県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8,489,974</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53550">
                <a:tc>
                  <a:txBody>
                    <a:bodyPr/>
                    <a:lstStyle/>
                    <a:p>
                      <a:pPr algn="ctr" fontAlgn="ctr"/>
                      <a:r>
                        <a:rPr lang="ja-JP" altLang="en-US" sz="1600" u="none" strike="noStrike">
                          <a:effectLst/>
                        </a:rPr>
                        <a:t>新 潟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2,475,733</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53550">
                <a:tc>
                  <a:txBody>
                    <a:bodyPr/>
                    <a:lstStyle/>
                    <a:p>
                      <a:pPr algn="ctr" fontAlgn="ctr"/>
                      <a:r>
                        <a:rPr lang="ja-JP" altLang="en-US" sz="1600" u="none" strike="noStrike">
                          <a:effectLst/>
                        </a:rPr>
                        <a:t>富 山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1,120,851</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53550">
                <a:tc>
                  <a:txBody>
                    <a:bodyPr/>
                    <a:lstStyle/>
                    <a:p>
                      <a:pPr algn="ctr" fontAlgn="ctr"/>
                      <a:r>
                        <a:rPr lang="ja-JP" altLang="en-US" sz="1600" u="none" strike="noStrike">
                          <a:effectLst/>
                        </a:rPr>
                        <a:t>石 川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1,180,977</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53550">
                <a:tc>
                  <a:txBody>
                    <a:bodyPr/>
                    <a:lstStyle/>
                    <a:p>
                      <a:pPr algn="ctr" fontAlgn="ctr"/>
                      <a:r>
                        <a:rPr lang="ja-JP" altLang="en-US" sz="1600" u="none" strike="noStrike">
                          <a:effectLst/>
                        </a:rPr>
                        <a:t>福 井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828,944</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8099">
                <a:tc>
                  <a:txBody>
                    <a:bodyPr/>
                    <a:lstStyle/>
                    <a:p>
                      <a:pPr algn="ctr" fontAlgn="ctr"/>
                      <a:r>
                        <a:rPr lang="ja-JP" altLang="en-US" sz="1600" u="none" strike="noStrike">
                          <a:effectLst/>
                        </a:rPr>
                        <a:t>山 梨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888,172</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53550">
                <a:tc>
                  <a:txBody>
                    <a:bodyPr/>
                    <a:lstStyle/>
                    <a:p>
                      <a:pPr algn="ctr" fontAlgn="ctr"/>
                      <a:r>
                        <a:rPr lang="ja-JP" altLang="en-US" sz="1600" u="none" strike="noStrike">
                          <a:effectLst/>
                        </a:rPr>
                        <a:t>長 野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2,215,168</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53550">
                <a:tc>
                  <a:txBody>
                    <a:bodyPr/>
                    <a:lstStyle/>
                    <a:p>
                      <a:pPr algn="ctr" fontAlgn="ctr"/>
                      <a:r>
                        <a:rPr lang="ja-JP" altLang="en-US" sz="1600" u="none" strike="noStrike">
                          <a:effectLst/>
                        </a:rPr>
                        <a:t>岐 阜 県</a:t>
                      </a:r>
                      <a:endParaRPr lang="ja-JP" altLang="en-US" sz="1600" b="0"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u="none" strike="noStrike">
                          <a:effectLst/>
                        </a:rPr>
                        <a:t>2,107,700</a:t>
                      </a:r>
                      <a:endParaRPr lang="en-US" altLang="ja-JP" sz="1600" b="0" i="0" u="none" strike="noStrike">
                        <a:solidFill>
                          <a:srgbClr val="000000"/>
                        </a:solidFill>
                        <a:effectLst/>
                        <a:latin typeface="ＭＳ 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962570637"/>
              </p:ext>
            </p:extLst>
          </p:nvPr>
        </p:nvGraphicFramePr>
        <p:xfrm>
          <a:off x="4658904" y="1772816"/>
          <a:ext cx="4464496" cy="3960444"/>
        </p:xfrm>
        <a:graphic>
          <a:graphicData uri="http://schemas.openxmlformats.org/drawingml/2006/table">
            <a:tbl>
              <a:tblPr>
                <a:tableStyleId>{5C22544A-7EE6-4342-B048-85BDC9FD1C3A}</a:tableStyleId>
              </a:tblPr>
              <a:tblGrid>
                <a:gridCol w="1099579">
                  <a:extLst>
                    <a:ext uri="{9D8B030D-6E8A-4147-A177-3AD203B41FA5}">
                      <a16:colId xmlns:a16="http://schemas.microsoft.com/office/drawing/2014/main" val="20000"/>
                    </a:ext>
                  </a:extLst>
                </a:gridCol>
                <a:gridCol w="692329">
                  <a:extLst>
                    <a:ext uri="{9D8B030D-6E8A-4147-A177-3AD203B41FA5}">
                      <a16:colId xmlns:a16="http://schemas.microsoft.com/office/drawing/2014/main" val="20001"/>
                    </a:ext>
                  </a:extLst>
                </a:gridCol>
                <a:gridCol w="1343930">
                  <a:extLst>
                    <a:ext uri="{9D8B030D-6E8A-4147-A177-3AD203B41FA5}">
                      <a16:colId xmlns:a16="http://schemas.microsoft.com/office/drawing/2014/main" val="20002"/>
                    </a:ext>
                  </a:extLst>
                </a:gridCol>
                <a:gridCol w="1328658">
                  <a:extLst>
                    <a:ext uri="{9D8B030D-6E8A-4147-A177-3AD203B41FA5}">
                      <a16:colId xmlns:a16="http://schemas.microsoft.com/office/drawing/2014/main" val="20003"/>
                    </a:ext>
                  </a:extLst>
                </a:gridCol>
              </a:tblGrid>
              <a:tr h="330037">
                <a:tc>
                  <a:txBody>
                    <a:bodyPr/>
                    <a:lstStyle/>
                    <a:p>
                      <a:pPr algn="ctr" fontAlgn="ctr"/>
                      <a:r>
                        <a:rPr lang="ja-JP" altLang="en-US" sz="1400" b="1" u="none" strike="noStrike">
                          <a:effectLst/>
                        </a:rPr>
                        <a:t>頭有効数字</a:t>
                      </a:r>
                      <a:endParaRPr lang="ja-JP" altLang="en-US" sz="1400" b="1"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b="1" u="none" strike="noStrike">
                          <a:effectLst/>
                        </a:rPr>
                        <a:t>頻度</a:t>
                      </a:r>
                      <a:endParaRPr lang="ja-JP" altLang="en-US" sz="20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b="1" u="none" strike="noStrike">
                          <a:effectLst/>
                        </a:rPr>
                        <a:t>相対頻度 </a:t>
                      </a:r>
                      <a:endParaRPr lang="ja-JP" altLang="en-US" sz="1400" b="1" i="0" u="none" strike="noStrike">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1" u="none" strike="noStrike">
                          <a:effectLst/>
                        </a:rPr>
                        <a:t>Benford</a:t>
                      </a:r>
                      <a:endParaRPr lang="en-US" sz="20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0037">
                <a:tc>
                  <a:txBody>
                    <a:bodyPr/>
                    <a:lstStyle/>
                    <a:p>
                      <a:pPr algn="r" fontAlgn="ctr"/>
                      <a:r>
                        <a:rPr lang="en-US" altLang="ja-JP" sz="2000" u="none" strike="noStrike">
                          <a:effectLst/>
                        </a:rPr>
                        <a:t>1</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21</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0.4468</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0.3010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0037">
                <a:tc>
                  <a:txBody>
                    <a:bodyPr/>
                    <a:lstStyle/>
                    <a:p>
                      <a:pPr algn="r" fontAlgn="ctr"/>
                      <a:r>
                        <a:rPr lang="en-US" altLang="ja-JP" sz="2000" u="none" strike="noStrike">
                          <a:effectLst/>
                        </a:rPr>
                        <a:t>2</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10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0.2128</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0.1761</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0037">
                <a:tc>
                  <a:txBody>
                    <a:bodyPr/>
                    <a:lstStyle/>
                    <a:p>
                      <a:pPr algn="r" fontAlgn="ctr"/>
                      <a:r>
                        <a:rPr lang="en-US" altLang="ja-JP" sz="2000" u="none" strike="noStrike">
                          <a:effectLst/>
                        </a:rPr>
                        <a:t>3</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1</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0.0213</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0.1249</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0037">
                <a:tc>
                  <a:txBody>
                    <a:bodyPr/>
                    <a:lstStyle/>
                    <a:p>
                      <a:pPr algn="r" fontAlgn="ctr"/>
                      <a:r>
                        <a:rPr lang="en-US" altLang="ja-JP" sz="2000" u="none" strike="noStrike">
                          <a:effectLst/>
                        </a:rPr>
                        <a:t>4</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0.0000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0.0969</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0037">
                <a:tc>
                  <a:txBody>
                    <a:bodyPr/>
                    <a:lstStyle/>
                    <a:p>
                      <a:pPr algn="r" fontAlgn="ctr"/>
                      <a:r>
                        <a:rPr lang="en-US" altLang="ja-JP" sz="2000" u="none" strike="noStrike">
                          <a:effectLst/>
                        </a:rPr>
                        <a:t>5</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3</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0.0638</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0.0792</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0037">
                <a:tc>
                  <a:txBody>
                    <a:bodyPr/>
                    <a:lstStyle/>
                    <a:p>
                      <a:pPr algn="r" fontAlgn="ctr"/>
                      <a:r>
                        <a:rPr lang="en-US" altLang="ja-JP" sz="2000" u="none" strike="noStrike">
                          <a:effectLst/>
                        </a:rPr>
                        <a:t>6</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2</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0.0426</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0.0669</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0037">
                <a:tc>
                  <a:txBody>
                    <a:bodyPr/>
                    <a:lstStyle/>
                    <a:p>
                      <a:pPr algn="r" fontAlgn="ctr"/>
                      <a:r>
                        <a:rPr lang="en-US" altLang="ja-JP" sz="2000" u="none" strike="noStrike">
                          <a:effectLst/>
                        </a:rPr>
                        <a:t>7</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4</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0.0851</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0.0580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0037">
                <a:tc>
                  <a:txBody>
                    <a:bodyPr/>
                    <a:lstStyle/>
                    <a:p>
                      <a:pPr algn="r" fontAlgn="ctr"/>
                      <a:r>
                        <a:rPr lang="en-US" altLang="ja-JP" sz="2000" u="none" strike="noStrike">
                          <a:effectLst/>
                        </a:rPr>
                        <a:t>8</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6</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0.1277</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0.0512</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0037">
                <a:tc>
                  <a:txBody>
                    <a:bodyPr/>
                    <a:lstStyle/>
                    <a:p>
                      <a:pPr algn="r" fontAlgn="ctr"/>
                      <a:r>
                        <a:rPr lang="en-US" altLang="ja-JP" sz="2000" u="none" strike="noStrike">
                          <a:effectLst/>
                        </a:rPr>
                        <a:t>9</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0.0000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0.0458</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0037">
                <a:tc>
                  <a:txBody>
                    <a:bodyPr/>
                    <a:lstStyle/>
                    <a:p>
                      <a:pPr algn="l" fontAlgn="ctr"/>
                      <a:r>
                        <a:rPr lang="ja-JP" altLang="en-US" sz="2000" u="none" strike="noStrike">
                          <a:effectLst/>
                        </a:rPr>
                        <a:t>合計</a:t>
                      </a:r>
                      <a:endParaRPr lang="ja-JP" altLang="en-US"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47</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1.0000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1.0000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0037">
                <a:tc gridSpan="2">
                  <a:txBody>
                    <a:bodyPr/>
                    <a:lstStyle/>
                    <a:p>
                      <a:pPr algn="ctr" fontAlgn="ctr"/>
                      <a:r>
                        <a:rPr lang="en-US" altLang="ja-JP" sz="2000" u="none" strike="noStrike">
                          <a:effectLst/>
                        </a:rPr>
                        <a:t>5,6,7,8,9 </a:t>
                      </a:r>
                      <a:r>
                        <a:rPr lang="ja-JP" altLang="en-US" sz="2000" u="none" strike="noStrike">
                          <a:effectLst/>
                        </a:rPr>
                        <a:t>の割合</a:t>
                      </a:r>
                      <a:endParaRPr lang="ja-JP" altLang="en-US"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2000" u="none" strike="noStrike">
                          <a:effectLst/>
                        </a:rPr>
                        <a:t>0.3191</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u="none" strike="noStrike">
                          <a:effectLst/>
                        </a:rPr>
                        <a:t>0.3010</a:t>
                      </a:r>
                      <a:endParaRPr lang="en-US" altLang="ja-JP"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02850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なぜ </a:t>
            </a:r>
            <a:r>
              <a:rPr lang="en-US" altLang="ja-JP"/>
              <a:t>Benford </a:t>
            </a:r>
            <a:r>
              <a:rPr lang="ja-JP" altLang="en-US"/>
              <a:t>の法則が成り立つか？</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5374" y="1166018"/>
                <a:ext cx="8229600" cy="5555457"/>
              </a:xfrm>
            </p:spPr>
            <p:txBody>
              <a:bodyPr/>
              <a:lstStyle/>
              <a:p>
                <a:r>
                  <a:rPr kumimoji="1" lang="en-US" altLang="ja-JP"/>
                  <a:t>1, 2, 4, 8, 16, 32, 64, 128, 256, 512, 1024, …..</a:t>
                </a:r>
                <a:r>
                  <a:rPr kumimoji="1" lang="ja-JP" altLang="en-US"/>
                  <a:t>という列を考えてみよう。</a:t>
                </a:r>
                <a:endParaRPr kumimoji="1" lang="en-US" altLang="ja-JP"/>
              </a:p>
              <a:p>
                <a:r>
                  <a:rPr lang="ja-JP" altLang="en-US"/>
                  <a:t>有効数字の最初は、</a:t>
                </a:r>
                <a:r>
                  <a:rPr lang="en-US" altLang="ja-JP"/>
                  <a:t>5,6,7,8,9 </a:t>
                </a:r>
                <a:r>
                  <a:rPr lang="ja-JP" altLang="en-US" err="1"/>
                  <a:t>には</a:t>
                </a:r>
                <a:r>
                  <a:rPr lang="ja-JP" altLang="en-US"/>
                  <a:t>なりにくい一方、</a:t>
                </a:r>
                <a:r>
                  <a:rPr lang="en-US" altLang="ja-JP"/>
                  <a:t>1,2,3,4 </a:t>
                </a:r>
                <a:r>
                  <a:rPr lang="ja-JP" altLang="en-US" err="1"/>
                  <a:t>には</a:t>
                </a:r>
                <a:r>
                  <a:rPr lang="ja-JP" altLang="en-US"/>
                  <a:t>なりやすい。</a:t>
                </a:r>
                <a:endParaRPr lang="en-US" altLang="ja-JP"/>
              </a:p>
              <a:p>
                <a:r>
                  <a:rPr lang="ja-JP" altLang="en-US"/>
                  <a:t>人口や面積はこのように、倍々の法則に従っていると言える。</a:t>
                </a:r>
                <a:endParaRPr lang="en-US" altLang="ja-JP"/>
              </a:p>
              <a:p>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a:rPr>
                          <m:t>𝑓</m:t>
                        </m:r>
                      </m:e>
                      <m:sub>
                        <m:r>
                          <a:rPr lang="en-US" altLang="ja-JP" b="0" i="1" smtClean="0">
                            <a:latin typeface="Cambria Math"/>
                          </a:rPr>
                          <m:t>1</m:t>
                        </m:r>
                      </m:sub>
                    </m:sSub>
                    <m:r>
                      <a:rPr lang="en-US" altLang="ja-JP" b="0" i="1" smtClean="0">
                        <a:latin typeface="Cambria Math"/>
                      </a:rPr>
                      <m:t>=</m:t>
                    </m:r>
                    <m:sSub>
                      <m:sSubPr>
                        <m:ctrlPr>
                          <a:rPr lang="en-US" altLang="ja-JP" b="0" i="1" smtClean="0">
                            <a:latin typeface="Cambria Math" panose="02040503050406030204" pitchFamily="18" charset="0"/>
                          </a:rPr>
                        </m:ctrlPr>
                      </m:sSubPr>
                      <m:e>
                        <m:r>
                          <a:rPr lang="en-US" altLang="ja-JP" b="0" i="1" smtClean="0">
                            <a:latin typeface="Cambria Math"/>
                          </a:rPr>
                          <m:t>𝑙𝑜𝑔</m:t>
                        </m:r>
                      </m:e>
                      <m:sub>
                        <m:r>
                          <a:rPr lang="en-US" altLang="ja-JP" b="0" i="1" smtClean="0">
                            <a:latin typeface="Cambria Math"/>
                          </a:rPr>
                          <m:t>10</m:t>
                        </m:r>
                      </m:sub>
                    </m:sSub>
                    <m:r>
                      <a:rPr lang="en-US" altLang="ja-JP" b="0" i="1" smtClean="0">
                        <a:latin typeface="Cambria Math"/>
                      </a:rPr>
                      <m:t>2−</m:t>
                    </m:r>
                    <m:sSub>
                      <m:sSubPr>
                        <m:ctrlPr>
                          <a:rPr lang="en-US" altLang="ja-JP" b="0" i="1" smtClean="0">
                            <a:latin typeface="Cambria Math" panose="02040503050406030204" pitchFamily="18" charset="0"/>
                          </a:rPr>
                        </m:ctrlPr>
                      </m:sSubPr>
                      <m:e>
                        <m:r>
                          <a:rPr lang="en-US" altLang="ja-JP" b="0" i="1" smtClean="0">
                            <a:latin typeface="Cambria Math"/>
                          </a:rPr>
                          <m:t>𝑙𝑜𝑔</m:t>
                        </m:r>
                      </m:e>
                      <m:sub>
                        <m:r>
                          <a:rPr lang="en-US" altLang="ja-JP" b="0" i="1" smtClean="0">
                            <a:latin typeface="Cambria Math"/>
                          </a:rPr>
                          <m:t>10</m:t>
                        </m:r>
                      </m:sub>
                    </m:sSub>
                    <m:r>
                      <a:rPr lang="en-US" altLang="ja-JP" b="0" i="1" smtClean="0">
                        <a:latin typeface="Cambria Math"/>
                      </a:rPr>
                      <m:t>1,  </m:t>
                    </m:r>
                    <m:sSub>
                      <m:sSubPr>
                        <m:ctrlPr>
                          <a:rPr lang="en-US" altLang="ja-JP" b="0" i="1" smtClean="0">
                            <a:latin typeface="Cambria Math" panose="02040503050406030204" pitchFamily="18" charset="0"/>
                          </a:rPr>
                        </m:ctrlPr>
                      </m:sSubPr>
                      <m:e>
                        <m:r>
                          <a:rPr lang="en-US" altLang="ja-JP" b="0" i="1" smtClean="0">
                            <a:latin typeface="Cambria Math"/>
                          </a:rPr>
                          <m:t>𝑓</m:t>
                        </m:r>
                      </m:e>
                      <m:sub>
                        <m:r>
                          <a:rPr lang="en-US" altLang="ja-JP" b="0" i="1" smtClean="0">
                            <a:latin typeface="Cambria Math"/>
                          </a:rPr>
                          <m:t>2</m:t>
                        </m:r>
                      </m:sub>
                    </m:sSub>
                    <m:r>
                      <a:rPr lang="en-US" altLang="ja-JP" b="0" i="1" smtClean="0">
                        <a:latin typeface="Cambria Math"/>
                      </a:rPr>
                      <m:t>=</m:t>
                    </m:r>
                    <m:sSub>
                      <m:sSubPr>
                        <m:ctrlPr>
                          <a:rPr lang="en-US" altLang="ja-JP" b="0" i="1" smtClean="0">
                            <a:latin typeface="Cambria Math" panose="02040503050406030204" pitchFamily="18" charset="0"/>
                          </a:rPr>
                        </m:ctrlPr>
                      </m:sSubPr>
                      <m:e>
                        <m:r>
                          <a:rPr lang="en-US" altLang="ja-JP" b="0" i="1" smtClean="0">
                            <a:latin typeface="Cambria Math"/>
                          </a:rPr>
                          <m:t>𝑙𝑜𝑔</m:t>
                        </m:r>
                      </m:e>
                      <m:sub>
                        <m:r>
                          <a:rPr lang="en-US" altLang="ja-JP" b="0" i="1" smtClean="0">
                            <a:latin typeface="Cambria Math"/>
                          </a:rPr>
                          <m:t>10</m:t>
                        </m:r>
                      </m:sub>
                    </m:sSub>
                    <m:r>
                      <a:rPr lang="en-US" altLang="ja-JP" b="0" i="1" smtClean="0">
                        <a:latin typeface="Cambria Math"/>
                      </a:rPr>
                      <m:t>3−</m:t>
                    </m:r>
                    <m:sSub>
                      <m:sSubPr>
                        <m:ctrlPr>
                          <a:rPr lang="en-US" altLang="ja-JP" b="0" i="1" smtClean="0">
                            <a:latin typeface="Cambria Math" panose="02040503050406030204" pitchFamily="18" charset="0"/>
                          </a:rPr>
                        </m:ctrlPr>
                      </m:sSubPr>
                      <m:e>
                        <m:r>
                          <a:rPr lang="en-US" altLang="ja-JP" b="0" i="1" smtClean="0">
                            <a:latin typeface="Cambria Math"/>
                          </a:rPr>
                          <m:t>𝑙𝑜𝑔</m:t>
                        </m:r>
                      </m:e>
                      <m:sub>
                        <m:r>
                          <a:rPr lang="en-US" altLang="ja-JP" b="0" i="1" smtClean="0">
                            <a:latin typeface="Cambria Math"/>
                          </a:rPr>
                          <m:t>10</m:t>
                        </m:r>
                      </m:sub>
                    </m:sSub>
                    <m:r>
                      <a:rPr lang="en-US" altLang="ja-JP" b="0" i="1" smtClean="0">
                        <a:latin typeface="Cambria Math"/>
                      </a:rPr>
                      <m:t>2</m:t>
                    </m:r>
                  </m:oMath>
                </a14:m>
                <a:r>
                  <a:rPr lang="en-US" altLang="ja-JP"/>
                  <a:t> </a:t>
                </a:r>
                <a:r>
                  <a:rPr lang="ja-JP" altLang="en-US"/>
                  <a:t>により計算される。</a:t>
                </a:r>
                <a:endParaRPr lang="en-US" altLang="ja-JP"/>
              </a:p>
              <a:p>
                <a:r>
                  <a:rPr lang="ja-JP" altLang="en-US"/>
                  <a:t>会計資料の捏造が、ベンフォードの法則に従わないことから、発覚したことがある。</a:t>
                </a:r>
                <a:endParaRPr lang="en-US" altLang="ja-JP"/>
              </a:p>
              <a:p>
                <a:endParaRPr lang="en-US" altLang="ja-JP"/>
              </a:p>
              <a:p>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5374" y="1166018"/>
                <a:ext cx="8229600" cy="5555457"/>
              </a:xfrm>
              <a:blipFill>
                <a:blip r:embed="rId2"/>
                <a:stretch>
                  <a:fillRect l="-1704" t="-1974" r="-1481"/>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51</a:t>
            </a:fld>
            <a:endParaRPr kumimoji="1" lang="ja-JP" altLang="en-US"/>
          </a:p>
        </p:txBody>
      </p:sp>
    </p:spTree>
    <p:extLst>
      <p:ext uri="{BB962C8B-B14F-4D97-AF65-F5344CB8AC3E}">
        <p14:creationId xmlns:p14="http://schemas.microsoft.com/office/powerpoint/2010/main" val="7643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a:t>MLB </a:t>
            </a:r>
            <a:r>
              <a:rPr lang="ja-JP" altLang="en-US"/>
              <a:t>の場合</a:t>
            </a:r>
            <a:br>
              <a:rPr lang="en-US" altLang="ja-JP"/>
            </a:br>
            <a:r>
              <a:rPr lang="ja-JP" altLang="en-US"/>
              <a:t>カードゲームよりも複雑</a:t>
            </a:r>
            <a:endParaRPr kumimoji="1" lang="ja-JP" altLang="en-US"/>
          </a:p>
        </p:txBody>
      </p:sp>
      <p:sp>
        <p:nvSpPr>
          <p:cNvPr id="3" name="コンテンツ プレースホルダー 2"/>
          <p:cNvSpPr>
            <a:spLocks noGrp="1"/>
          </p:cNvSpPr>
          <p:nvPr>
            <p:ph idx="1"/>
          </p:nvPr>
        </p:nvSpPr>
        <p:spPr>
          <a:xfrm>
            <a:off x="457200" y="1461749"/>
            <a:ext cx="8229600" cy="5121275"/>
          </a:xfrm>
        </p:spPr>
        <p:txBody>
          <a:bodyPr>
            <a:normAutofit fontScale="85000" lnSpcReduction="20000"/>
          </a:bodyPr>
          <a:lstStyle/>
          <a:p>
            <a:r>
              <a:rPr lang="ja-JP" altLang="en-US"/>
              <a:t>勝率を上げる新たな戦略を練る。</a:t>
            </a:r>
            <a:endParaRPr kumimoji="1" lang="en-US" altLang="ja-JP"/>
          </a:p>
          <a:p>
            <a:pPr lvl="1"/>
            <a:r>
              <a:rPr kumimoji="1" lang="ja-JP" altLang="en-US"/>
              <a:t>選手の評価方法を新たに考案し、これまでは低い評価だった選手を安い年俸で迎え入れることにより、</a:t>
            </a:r>
            <a:r>
              <a:rPr lang="ja-JP" altLang="en-US"/>
              <a:t>年棒総額を抑えつつ戦力アップができる。</a:t>
            </a:r>
            <a:endParaRPr kumimoji="1" lang="en-US" altLang="ja-JP"/>
          </a:p>
          <a:p>
            <a:pPr lvl="1"/>
            <a:r>
              <a:rPr kumimoji="1" lang="ja-JP" altLang="en-US"/>
              <a:t>ノーアウト</a:t>
            </a:r>
            <a:r>
              <a:rPr kumimoji="1" lang="en-US" altLang="ja-JP"/>
              <a:t>1</a:t>
            </a:r>
            <a:r>
              <a:rPr kumimoji="1" lang="ja-JP" altLang="en-US"/>
              <a:t>塁では送りバントをしない。</a:t>
            </a:r>
            <a:endParaRPr kumimoji="1" lang="en-US" altLang="ja-JP"/>
          </a:p>
          <a:p>
            <a:pPr lvl="2"/>
            <a:r>
              <a:rPr lang="ja-JP" altLang="en-US" sz="2800"/>
              <a:t>イニングの得点確率が最大になるように選ぶのか？</a:t>
            </a:r>
            <a:endParaRPr lang="en-US" altLang="ja-JP" sz="2800"/>
          </a:p>
          <a:p>
            <a:pPr lvl="2"/>
            <a:r>
              <a:rPr lang="ja-JP" altLang="en-US" sz="2800"/>
              <a:t>それとも、イニング得点の期待値が最大になるような戦略を選ぶのか？</a:t>
            </a:r>
            <a:endParaRPr lang="en-US" altLang="ja-JP" sz="2800"/>
          </a:p>
          <a:p>
            <a:r>
              <a:rPr lang="ja-JP" altLang="en-US"/>
              <a:t>しかし、この評価方式が確立されれば、年棒の低かった選手も高給取りになってしまう。</a:t>
            </a:r>
            <a:endParaRPr lang="en-US" altLang="ja-JP"/>
          </a:p>
          <a:p>
            <a:r>
              <a:rPr lang="ja-JP" altLang="en-US"/>
              <a:t>だから、この方法も長くは続かない。新しい方式を、再度作らなければならない。</a:t>
            </a:r>
            <a:endParaRPr lang="en-US" altLang="ja-JP"/>
          </a:p>
          <a:p>
            <a:r>
              <a:rPr lang="ja-JP" altLang="en-US"/>
              <a:t>結果、新しい手法を用いて、うまく行かなくなったら、再度新しい方式を作り、進化し続けるしかない。</a:t>
            </a:r>
            <a:endParaRPr lang="en-US" altLang="ja-JP"/>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52</a:t>
            </a:fld>
            <a:endParaRPr kumimoji="1" lang="ja-JP" altLang="en-US"/>
          </a:p>
        </p:txBody>
      </p:sp>
    </p:spTree>
    <p:extLst>
      <p:ext uri="{BB962C8B-B14F-4D97-AF65-F5344CB8AC3E}">
        <p14:creationId xmlns:p14="http://schemas.microsoft.com/office/powerpoint/2010/main" val="1263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ビジネスで成功率を上げる法則</a:t>
            </a:r>
            <a:br>
              <a:rPr kumimoji="1" lang="en-US" altLang="ja-JP"/>
            </a:br>
            <a:r>
              <a:rPr kumimoji="1" lang="ja-JP" altLang="en-US"/>
              <a:t>結果論で論じてはいけない。</a:t>
            </a:r>
          </a:p>
        </p:txBody>
      </p:sp>
      <p:sp>
        <p:nvSpPr>
          <p:cNvPr id="3" name="コンテンツ プレースホルダー 2"/>
          <p:cNvSpPr>
            <a:spLocks noGrp="1"/>
          </p:cNvSpPr>
          <p:nvPr>
            <p:ph idx="1"/>
          </p:nvPr>
        </p:nvSpPr>
        <p:spPr>
          <a:xfrm>
            <a:off x="611560" y="1556792"/>
            <a:ext cx="8229600" cy="5229200"/>
          </a:xfrm>
        </p:spPr>
        <p:txBody>
          <a:bodyPr>
            <a:normAutofit fontScale="85000" lnSpcReduction="20000"/>
          </a:bodyPr>
          <a:lstStyle/>
          <a:p>
            <a:r>
              <a:rPr kumimoji="1" lang="en-US" altLang="ja-JP"/>
              <a:t>MLB</a:t>
            </a:r>
            <a:r>
              <a:rPr kumimoji="1" lang="ja-JP" altLang="en-US"/>
              <a:t> の場合よりも難しいだろう</a:t>
            </a:r>
            <a:r>
              <a:rPr lang="ja-JP" altLang="en-US"/>
              <a:t>。</a:t>
            </a:r>
            <a:endParaRPr lang="en-US" altLang="ja-JP"/>
          </a:p>
          <a:p>
            <a:r>
              <a:rPr lang="ja-JP" altLang="en-US"/>
              <a:t>松下幸之助（パナソニック）、本田宗一郎（ホンダ）、盛田昭夫（ソニー）、中内功（ダイエー）。</a:t>
            </a:r>
            <a:endParaRPr lang="en-US" altLang="ja-JP"/>
          </a:p>
          <a:p>
            <a:r>
              <a:rPr lang="ja-JP" altLang="en-US"/>
              <a:t>これらの人々は、戦後活躍した起業家の選りすぐりであり、礼賛本も多い。しかしそれは結果論である。</a:t>
            </a:r>
            <a:endParaRPr lang="en-US" altLang="ja-JP"/>
          </a:p>
          <a:p>
            <a:r>
              <a:rPr lang="ja-JP" altLang="en-US"/>
              <a:t>上に挙げた人々に運があったことは否めない。</a:t>
            </a:r>
            <a:endParaRPr lang="en-US" altLang="ja-JP"/>
          </a:p>
          <a:p>
            <a:pPr lvl="1"/>
            <a:r>
              <a:rPr lang="ja-JP" altLang="en-US"/>
              <a:t>優れた側近や社員がいたからかもしれない。</a:t>
            </a:r>
            <a:endParaRPr lang="en-US" altLang="ja-JP"/>
          </a:p>
          <a:p>
            <a:pPr lvl="1"/>
            <a:r>
              <a:rPr lang="ja-JP" altLang="en-US"/>
              <a:t>経営手法が時代に合っていたのかもしれない。</a:t>
            </a:r>
            <a:endParaRPr lang="en-US" altLang="ja-JP"/>
          </a:p>
          <a:p>
            <a:pPr lvl="1"/>
            <a:r>
              <a:rPr lang="ja-JP" altLang="en-US"/>
              <a:t>決して神格化してはならないのに、礼賛本が出版される。</a:t>
            </a:r>
            <a:endParaRPr lang="en-US" altLang="ja-JP"/>
          </a:p>
          <a:p>
            <a:r>
              <a:rPr lang="ja-JP" altLang="en-US"/>
              <a:t>戦後、数多くの起業家たちが、それぞれの経営戦略を練って市場に参加したのだが、運にも恵まれ、その中の勝ち組となったのだろう。</a:t>
            </a:r>
            <a:endParaRPr lang="en-US" altLang="ja-JP"/>
          </a:p>
          <a:p>
            <a:r>
              <a:rPr lang="ja-JP" altLang="en-US"/>
              <a:t>優れた人々であったことは否定できないが、現代の起業家が、その手法を真似てうまく行くとは思えない。</a:t>
            </a:r>
            <a:endParaRPr lang="en-US" altLang="ja-JP"/>
          </a:p>
          <a:p>
            <a:pPr marL="0" indent="0">
              <a:buNone/>
            </a:pPr>
            <a:endParaRPr lang="en-US" altLang="ja-JP"/>
          </a:p>
          <a:p>
            <a:endParaRPr kumimoji="1" lang="en-US" altLang="ja-JP"/>
          </a:p>
          <a:p>
            <a:endParaRPr kumimoji="1" lang="en-US" altLang="ja-JP"/>
          </a:p>
          <a:p>
            <a:endParaRPr kumimoji="1" lang="ja-JP" altLang="en-US"/>
          </a:p>
        </p:txBody>
      </p:sp>
      <p:sp>
        <p:nvSpPr>
          <p:cNvPr id="4" name="スライド番号プレースホルダー 3"/>
          <p:cNvSpPr>
            <a:spLocks noGrp="1"/>
          </p:cNvSpPr>
          <p:nvPr>
            <p:ph type="sldNum" sz="quarter" idx="12"/>
          </p:nvPr>
        </p:nvSpPr>
        <p:spPr/>
        <p:txBody>
          <a:bodyPr/>
          <a:lstStyle/>
          <a:p>
            <a:fld id="{AC0BA87E-B188-4F4A-965B-CA240B847C55}" type="slidenum">
              <a:rPr kumimoji="1" lang="ja-JP" altLang="en-US" smtClean="0"/>
              <a:t>53</a:t>
            </a:fld>
            <a:endParaRPr kumimoji="1" lang="ja-JP" altLang="en-US"/>
          </a:p>
        </p:txBody>
      </p:sp>
    </p:spTree>
    <p:extLst>
      <p:ext uri="{BB962C8B-B14F-4D97-AF65-F5344CB8AC3E}">
        <p14:creationId xmlns:p14="http://schemas.microsoft.com/office/powerpoint/2010/main" val="350070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0373D-7491-F143-6EBD-72A4FEDFB7A6}"/>
              </a:ext>
            </a:extLst>
          </p:cNvPr>
          <p:cNvSpPr>
            <a:spLocks noGrp="1"/>
          </p:cNvSpPr>
          <p:nvPr>
            <p:ph type="title"/>
          </p:nvPr>
        </p:nvSpPr>
        <p:spPr>
          <a:xfrm>
            <a:off x="457200" y="274638"/>
            <a:ext cx="8229600" cy="850106"/>
          </a:xfrm>
        </p:spPr>
        <p:txBody>
          <a:bodyPr/>
          <a:lstStyle/>
          <a:p>
            <a:r>
              <a:rPr lang="ja-JP" altLang="en-US"/>
              <a:t>王貞治</a:t>
            </a:r>
            <a:r>
              <a:rPr kumimoji="1" lang="ja-JP" altLang="en-US"/>
              <a:t>選手の場合。</a:t>
            </a:r>
          </a:p>
        </p:txBody>
      </p:sp>
      <p:sp>
        <p:nvSpPr>
          <p:cNvPr id="3" name="コンテンツ プレースホルダー 2">
            <a:extLst>
              <a:ext uri="{FF2B5EF4-FFF2-40B4-BE49-F238E27FC236}">
                <a16:creationId xmlns:a16="http://schemas.microsoft.com/office/drawing/2014/main" id="{78539D61-90D5-75AA-C3BD-7F60BF976183}"/>
              </a:ext>
            </a:extLst>
          </p:cNvPr>
          <p:cNvSpPr>
            <a:spLocks noGrp="1"/>
          </p:cNvSpPr>
          <p:nvPr>
            <p:ph idx="1"/>
          </p:nvPr>
        </p:nvSpPr>
        <p:spPr>
          <a:xfrm>
            <a:off x="457200" y="1477565"/>
            <a:ext cx="8229600" cy="1951435"/>
          </a:xfrm>
        </p:spPr>
        <p:txBody>
          <a:bodyPr>
            <a:normAutofit lnSpcReduction="10000"/>
          </a:bodyPr>
          <a:lstStyle/>
          <a:p>
            <a:r>
              <a:rPr lang="ja-JP" altLang="en-US"/>
              <a:t>長期にわたり、ホームラン数</a:t>
            </a:r>
            <a:r>
              <a:rPr lang="en-US" altLang="ja-JP"/>
              <a:t>55</a:t>
            </a:r>
            <a:r>
              <a:rPr lang="ja-JP" altLang="en-US"/>
              <a:t>本の記録を持っていた王選手は、現役</a:t>
            </a:r>
            <a:r>
              <a:rPr lang="en-US" altLang="ja-JP"/>
              <a:t>22</a:t>
            </a:r>
            <a:r>
              <a:rPr lang="ja-JP" altLang="en-US"/>
              <a:t>シーズンで、</a:t>
            </a:r>
            <a:r>
              <a:rPr lang="en-US" altLang="ja-JP"/>
              <a:t>40</a:t>
            </a:r>
            <a:r>
              <a:rPr lang="ja-JP" altLang="en-US"/>
              <a:t>本以上のホームランを</a:t>
            </a:r>
            <a:r>
              <a:rPr lang="en-US" altLang="ja-JP"/>
              <a:t>12</a:t>
            </a:r>
            <a:r>
              <a:rPr lang="ja-JP" altLang="en-US"/>
              <a:t>シーズン記録している。</a:t>
            </a:r>
            <a:endParaRPr kumimoji="1" lang="ja-JP" altLang="en-US"/>
          </a:p>
        </p:txBody>
      </p:sp>
      <p:sp>
        <p:nvSpPr>
          <p:cNvPr id="4" name="スライド番号プレースホルダー 3">
            <a:extLst>
              <a:ext uri="{FF2B5EF4-FFF2-40B4-BE49-F238E27FC236}">
                <a16:creationId xmlns:a16="http://schemas.microsoft.com/office/drawing/2014/main" id="{01B156C0-DE61-18E8-8224-821007D59729}"/>
              </a:ext>
            </a:extLst>
          </p:cNvPr>
          <p:cNvSpPr>
            <a:spLocks noGrp="1"/>
          </p:cNvSpPr>
          <p:nvPr>
            <p:ph type="sldNum" sz="quarter" idx="12"/>
          </p:nvPr>
        </p:nvSpPr>
        <p:spPr/>
        <p:txBody>
          <a:bodyPr/>
          <a:lstStyle/>
          <a:p>
            <a:fld id="{AC0BA87E-B188-4F4A-965B-CA240B847C55}" type="slidenum">
              <a:rPr kumimoji="1" lang="ja-JP" altLang="en-US" smtClean="0"/>
              <a:t>6</a:t>
            </a:fld>
            <a:endParaRPr kumimoji="1" lang="ja-JP" altLang="en-US"/>
          </a:p>
        </p:txBody>
      </p:sp>
      <p:graphicFrame>
        <p:nvGraphicFramePr>
          <p:cNvPr id="7" name="グラフ 6">
            <a:extLst>
              <a:ext uri="{FF2B5EF4-FFF2-40B4-BE49-F238E27FC236}">
                <a16:creationId xmlns:a16="http://schemas.microsoft.com/office/drawing/2014/main" id="{EF9BD6B8-7E9D-37DB-879A-A28AEA372F04}"/>
              </a:ext>
            </a:extLst>
          </p:cNvPr>
          <p:cNvGraphicFramePr/>
          <p:nvPr>
            <p:extLst>
              <p:ext uri="{D42A27DB-BD31-4B8C-83A1-F6EECF244321}">
                <p14:modId xmlns:p14="http://schemas.microsoft.com/office/powerpoint/2010/main" val="4045412997"/>
              </p:ext>
            </p:extLst>
          </p:nvPr>
        </p:nvGraphicFramePr>
        <p:xfrm>
          <a:off x="1835696" y="3429000"/>
          <a:ext cx="6168008" cy="3154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707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5C09C-C72B-712E-2CEA-8E40AFE8D861}"/>
              </a:ext>
            </a:extLst>
          </p:cNvPr>
          <p:cNvSpPr>
            <a:spLocks noGrp="1"/>
          </p:cNvSpPr>
          <p:nvPr>
            <p:ph type="title"/>
          </p:nvPr>
        </p:nvSpPr>
        <p:spPr/>
        <p:txBody>
          <a:bodyPr/>
          <a:lstStyle/>
          <a:p>
            <a:r>
              <a:rPr lang="ja-JP" altLang="en-US"/>
              <a:t>バレンティン選手の場合</a:t>
            </a:r>
            <a:endParaRPr kumimoji="1" lang="ja-JP" altLang="en-US"/>
          </a:p>
        </p:txBody>
      </p:sp>
      <p:sp>
        <p:nvSpPr>
          <p:cNvPr id="3" name="コンテンツ プレースホルダー 2">
            <a:extLst>
              <a:ext uri="{FF2B5EF4-FFF2-40B4-BE49-F238E27FC236}">
                <a16:creationId xmlns:a16="http://schemas.microsoft.com/office/drawing/2014/main" id="{43AE8584-3C50-71D8-9D1B-6D01EF8295AF}"/>
              </a:ext>
            </a:extLst>
          </p:cNvPr>
          <p:cNvSpPr>
            <a:spLocks noGrp="1"/>
          </p:cNvSpPr>
          <p:nvPr>
            <p:ph idx="1"/>
          </p:nvPr>
        </p:nvSpPr>
        <p:spPr>
          <a:xfrm>
            <a:off x="457200" y="1600201"/>
            <a:ext cx="8229600" cy="1612776"/>
          </a:xfrm>
        </p:spPr>
        <p:txBody>
          <a:bodyPr/>
          <a:lstStyle/>
          <a:p>
            <a:r>
              <a:rPr kumimoji="1" lang="ja-JP" altLang="en-US"/>
              <a:t>日本には８シーズン在籍したが、王選手の記録を破った</a:t>
            </a:r>
            <a:r>
              <a:rPr kumimoji="1" lang="en-US" altLang="ja-JP"/>
              <a:t>60</a:t>
            </a:r>
            <a:r>
              <a:rPr kumimoji="1" lang="ja-JP" altLang="en-US"/>
              <a:t>本のシーズンを除けば、</a:t>
            </a:r>
            <a:r>
              <a:rPr kumimoji="1" lang="en-US" altLang="ja-JP"/>
              <a:t>30</a:t>
            </a:r>
            <a:r>
              <a:rPr kumimoji="1" lang="ja-JP" altLang="en-US"/>
              <a:t>本程度の記録しか残</a:t>
            </a:r>
            <a:r>
              <a:rPr lang="ja-JP" altLang="en-US"/>
              <a:t>し</a:t>
            </a:r>
            <a:r>
              <a:rPr kumimoji="1" lang="ja-JP" altLang="en-US"/>
              <a:t>ていない。</a:t>
            </a:r>
          </a:p>
        </p:txBody>
      </p:sp>
      <p:sp>
        <p:nvSpPr>
          <p:cNvPr id="4" name="スライド番号プレースホルダー 3">
            <a:extLst>
              <a:ext uri="{FF2B5EF4-FFF2-40B4-BE49-F238E27FC236}">
                <a16:creationId xmlns:a16="http://schemas.microsoft.com/office/drawing/2014/main" id="{F2CAB5E1-30A2-F8D9-F9B2-91F263AB5092}"/>
              </a:ext>
            </a:extLst>
          </p:cNvPr>
          <p:cNvSpPr>
            <a:spLocks noGrp="1"/>
          </p:cNvSpPr>
          <p:nvPr>
            <p:ph type="sldNum" sz="quarter" idx="12"/>
          </p:nvPr>
        </p:nvSpPr>
        <p:spPr/>
        <p:txBody>
          <a:bodyPr/>
          <a:lstStyle/>
          <a:p>
            <a:fld id="{AC0BA87E-B188-4F4A-965B-CA240B847C55}" type="slidenum">
              <a:rPr kumimoji="1" lang="ja-JP" altLang="en-US" smtClean="0"/>
              <a:t>7</a:t>
            </a:fld>
            <a:endParaRPr kumimoji="1" lang="ja-JP" altLang="en-US"/>
          </a:p>
        </p:txBody>
      </p:sp>
      <p:graphicFrame>
        <p:nvGraphicFramePr>
          <p:cNvPr id="7" name="グラフ 6">
            <a:extLst>
              <a:ext uri="{FF2B5EF4-FFF2-40B4-BE49-F238E27FC236}">
                <a16:creationId xmlns:a16="http://schemas.microsoft.com/office/drawing/2014/main" id="{A88B3777-A272-CB06-865D-C7CE8D526469}"/>
              </a:ext>
            </a:extLst>
          </p:cNvPr>
          <p:cNvGraphicFramePr/>
          <p:nvPr>
            <p:extLst>
              <p:ext uri="{D42A27DB-BD31-4B8C-83A1-F6EECF244321}">
                <p14:modId xmlns:p14="http://schemas.microsoft.com/office/powerpoint/2010/main" val="3465330734"/>
              </p:ext>
            </p:extLst>
          </p:nvPr>
        </p:nvGraphicFramePr>
        <p:xfrm>
          <a:off x="1549043" y="3210768"/>
          <a:ext cx="6096000" cy="3328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38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36563-E2F1-C2B0-9962-E4053F249405}"/>
              </a:ext>
            </a:extLst>
          </p:cNvPr>
          <p:cNvSpPr>
            <a:spLocks noGrp="1"/>
          </p:cNvSpPr>
          <p:nvPr>
            <p:ph type="title"/>
          </p:nvPr>
        </p:nvSpPr>
        <p:spPr/>
        <p:txBody>
          <a:bodyPr/>
          <a:lstStyle/>
          <a:p>
            <a:r>
              <a:rPr kumimoji="1" lang="ja-JP" altLang="en-US"/>
              <a:t>村上宗隆選手の場合</a:t>
            </a:r>
          </a:p>
        </p:txBody>
      </p:sp>
      <p:sp>
        <p:nvSpPr>
          <p:cNvPr id="3" name="コンテンツ プレースホルダー 2">
            <a:extLst>
              <a:ext uri="{FF2B5EF4-FFF2-40B4-BE49-F238E27FC236}">
                <a16:creationId xmlns:a16="http://schemas.microsoft.com/office/drawing/2014/main" id="{2E234DCA-F7EF-5AD8-F590-FAAA54C3D023}"/>
              </a:ext>
            </a:extLst>
          </p:cNvPr>
          <p:cNvSpPr>
            <a:spLocks noGrp="1"/>
          </p:cNvSpPr>
          <p:nvPr>
            <p:ph idx="1"/>
          </p:nvPr>
        </p:nvSpPr>
        <p:spPr/>
        <p:txBody>
          <a:bodyPr/>
          <a:lstStyle/>
          <a:p>
            <a:r>
              <a:rPr lang="ja-JP" altLang="en-US"/>
              <a:t>村上選手もヤクルトで、</a:t>
            </a:r>
            <a:r>
              <a:rPr lang="en-US" altLang="ja-JP"/>
              <a:t>50</a:t>
            </a:r>
            <a:r>
              <a:rPr lang="ja-JP" altLang="en-US"/>
              <a:t>本台の記録も</a:t>
            </a:r>
            <a:r>
              <a:rPr lang="en-US" altLang="ja-JP"/>
              <a:t>1</a:t>
            </a:r>
            <a:r>
              <a:rPr lang="ja-JP" altLang="en-US"/>
              <a:t>度だけである。今後の活躍を注目したい。</a:t>
            </a:r>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DDAC7E35-3274-054A-E69E-652567F18B56}"/>
              </a:ext>
            </a:extLst>
          </p:cNvPr>
          <p:cNvSpPr>
            <a:spLocks noGrp="1"/>
          </p:cNvSpPr>
          <p:nvPr>
            <p:ph type="sldNum" sz="quarter" idx="12"/>
          </p:nvPr>
        </p:nvSpPr>
        <p:spPr/>
        <p:txBody>
          <a:bodyPr/>
          <a:lstStyle/>
          <a:p>
            <a:fld id="{AC0BA87E-B188-4F4A-965B-CA240B847C55}" type="slidenum">
              <a:rPr kumimoji="1" lang="ja-JP" altLang="en-US" smtClean="0"/>
              <a:t>8</a:t>
            </a:fld>
            <a:endParaRPr kumimoji="1" lang="ja-JP" altLang="en-US"/>
          </a:p>
        </p:txBody>
      </p:sp>
      <p:graphicFrame>
        <p:nvGraphicFramePr>
          <p:cNvPr id="7" name="グラフ 6">
            <a:extLst>
              <a:ext uri="{FF2B5EF4-FFF2-40B4-BE49-F238E27FC236}">
                <a16:creationId xmlns:a16="http://schemas.microsoft.com/office/drawing/2014/main" id="{5A2F02A5-C510-20C8-5521-BDF64FC621EE}"/>
              </a:ext>
            </a:extLst>
          </p:cNvPr>
          <p:cNvGraphicFramePr/>
          <p:nvPr>
            <p:extLst>
              <p:ext uri="{D42A27DB-BD31-4B8C-83A1-F6EECF244321}">
                <p14:modId xmlns:p14="http://schemas.microsoft.com/office/powerpoint/2010/main" val="4286572679"/>
              </p:ext>
            </p:extLst>
          </p:nvPr>
        </p:nvGraphicFramePr>
        <p:xfrm>
          <a:off x="1403648" y="2914075"/>
          <a:ext cx="6096000" cy="3669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669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F320D-04FE-AA43-8723-8AEDF8B4AB88}"/>
              </a:ext>
            </a:extLst>
          </p:cNvPr>
          <p:cNvSpPr>
            <a:spLocks noGrp="1"/>
          </p:cNvSpPr>
          <p:nvPr>
            <p:ph type="title"/>
          </p:nvPr>
        </p:nvSpPr>
        <p:spPr/>
        <p:txBody>
          <a:bodyPr/>
          <a:lstStyle/>
          <a:p>
            <a:r>
              <a:rPr kumimoji="1" lang="ja-JP" altLang="en-US"/>
              <a:t>大リーグでも（「たまたま」）</a:t>
            </a:r>
          </a:p>
        </p:txBody>
      </p:sp>
      <p:sp>
        <p:nvSpPr>
          <p:cNvPr id="3" name="コンテンツ プレースホルダー 2">
            <a:extLst>
              <a:ext uri="{FF2B5EF4-FFF2-40B4-BE49-F238E27FC236}">
                <a16:creationId xmlns:a16="http://schemas.microsoft.com/office/drawing/2014/main" id="{E6F78AB2-1CA3-43B9-BED8-C6B840863926}"/>
              </a:ext>
            </a:extLst>
          </p:cNvPr>
          <p:cNvSpPr>
            <a:spLocks noGrp="1"/>
          </p:cNvSpPr>
          <p:nvPr>
            <p:ph idx="1"/>
          </p:nvPr>
        </p:nvSpPr>
        <p:spPr/>
        <p:txBody>
          <a:bodyPr>
            <a:normAutofit fontScale="92500"/>
          </a:bodyPr>
          <a:lstStyle/>
          <a:p>
            <a:r>
              <a:rPr kumimoji="1" lang="ja-JP" altLang="en-US"/>
              <a:t>大リーグでのホームラン記録は</a:t>
            </a:r>
            <a:r>
              <a:rPr kumimoji="1" lang="en-US" altLang="ja-JP"/>
              <a:t>1927</a:t>
            </a:r>
            <a:r>
              <a:rPr kumimoji="1" lang="ja-JP" altLang="en-US"/>
              <a:t>年にべーブ・ルース</a:t>
            </a:r>
            <a:r>
              <a:rPr lang="ja-JP" altLang="en-US"/>
              <a:t>が作った記録</a:t>
            </a:r>
            <a:r>
              <a:rPr lang="en-US" altLang="ja-JP"/>
              <a:t>60</a:t>
            </a:r>
            <a:r>
              <a:rPr lang="ja-JP" altLang="en-US"/>
              <a:t>本が最高であった。</a:t>
            </a:r>
            <a:endParaRPr lang="en-US" altLang="ja-JP"/>
          </a:p>
          <a:p>
            <a:r>
              <a:rPr kumimoji="1" lang="en-US" altLang="ja-JP"/>
              <a:t>1961</a:t>
            </a:r>
            <a:r>
              <a:rPr kumimoji="1" lang="ja-JP" altLang="en-US"/>
              <a:t>年、ルースの記録を破るべく、マントルとマリスが本塁打王をあらそった。</a:t>
            </a:r>
            <a:endParaRPr kumimoji="1" lang="en-US" altLang="ja-JP"/>
          </a:p>
          <a:p>
            <a:r>
              <a:rPr kumimoji="1" lang="ja-JP" altLang="en-US"/>
              <a:t>マントルは</a:t>
            </a:r>
            <a:r>
              <a:rPr kumimoji="1" lang="en-US" altLang="ja-JP"/>
              <a:t>54</a:t>
            </a:r>
            <a:r>
              <a:rPr kumimoji="1" lang="ja-JP" altLang="en-US"/>
              <a:t>本だったが、マリスは</a:t>
            </a:r>
            <a:r>
              <a:rPr kumimoji="1" lang="en-US" altLang="ja-JP"/>
              <a:t>61</a:t>
            </a:r>
            <a:r>
              <a:rPr kumimoji="1" lang="ja-JP" altLang="en-US"/>
              <a:t>本を打ち、ルースの記録を更新した。</a:t>
            </a:r>
            <a:endParaRPr kumimoji="1" lang="en-US" altLang="ja-JP"/>
          </a:p>
          <a:p>
            <a:r>
              <a:rPr lang="ja-JP" altLang="en-US"/>
              <a:t>しかし、マリスは称賛されなかった。いつものシーズンでは</a:t>
            </a:r>
            <a:r>
              <a:rPr lang="en-US" altLang="ja-JP"/>
              <a:t>30</a:t>
            </a:r>
            <a:r>
              <a:rPr lang="ja-JP" altLang="en-US"/>
              <a:t>本前後のホームランしか打ってなかったので、資格がないと酷評された。</a:t>
            </a:r>
            <a:endParaRPr kumimoji="1" lang="ja-JP" altLang="en-US"/>
          </a:p>
        </p:txBody>
      </p:sp>
      <p:sp>
        <p:nvSpPr>
          <p:cNvPr id="4" name="スライド番号プレースホルダー 3">
            <a:extLst>
              <a:ext uri="{FF2B5EF4-FFF2-40B4-BE49-F238E27FC236}">
                <a16:creationId xmlns:a16="http://schemas.microsoft.com/office/drawing/2014/main" id="{B670FBBC-8C70-EBC3-429E-19E0042BF0D3}"/>
              </a:ext>
            </a:extLst>
          </p:cNvPr>
          <p:cNvSpPr>
            <a:spLocks noGrp="1"/>
          </p:cNvSpPr>
          <p:nvPr>
            <p:ph type="sldNum" sz="quarter" idx="12"/>
          </p:nvPr>
        </p:nvSpPr>
        <p:spPr/>
        <p:txBody>
          <a:bodyPr/>
          <a:lstStyle/>
          <a:p>
            <a:fld id="{AC0BA87E-B188-4F4A-965B-CA240B847C55}" type="slidenum">
              <a:rPr kumimoji="1" lang="ja-JP" altLang="en-US" smtClean="0"/>
              <a:t>9</a:t>
            </a:fld>
            <a:endParaRPr kumimoji="1" lang="ja-JP" altLang="en-US"/>
          </a:p>
        </p:txBody>
      </p:sp>
    </p:spTree>
    <p:extLst>
      <p:ext uri="{BB962C8B-B14F-4D97-AF65-F5344CB8AC3E}">
        <p14:creationId xmlns:p14="http://schemas.microsoft.com/office/powerpoint/2010/main" val="31061991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5232</Words>
  <Application>Microsoft Office PowerPoint</Application>
  <PresentationFormat>画面に合わせる (4:3)</PresentationFormat>
  <Paragraphs>627</Paragraphs>
  <Slides>53</Slides>
  <Notes>7</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53</vt:i4>
      </vt:variant>
    </vt:vector>
  </HeadingPairs>
  <TitlesOfParts>
    <vt:vector size="63" baseType="lpstr">
      <vt:lpstr>ＭＳ Ｐゴシック</vt:lpstr>
      <vt:lpstr>ＭＳ Ｐ明朝</vt:lpstr>
      <vt:lpstr>ＭＳ ゴシック</vt:lpstr>
      <vt:lpstr>ＭＳ 明朝</vt:lpstr>
      <vt:lpstr>Arial</vt:lpstr>
      <vt:lpstr>Calibri</vt:lpstr>
      <vt:lpstr>Cambria Math</vt:lpstr>
      <vt:lpstr>Office ​​テーマ</vt:lpstr>
      <vt:lpstr>数式</vt:lpstr>
      <vt:lpstr>ワークシート</vt:lpstr>
      <vt:lpstr>確率と統計でものを考える 教科書 第四章</vt:lpstr>
      <vt:lpstr>勝率の低いチームは、短期戦の方が長期戦よりも勝率が高い。</vt:lpstr>
      <vt:lpstr>イチローの質問（余談）</vt:lpstr>
      <vt:lpstr>打率0.280 のバッターと打率 0.350 のバッターの比較</vt:lpstr>
      <vt:lpstr>イチローの心配が現実に！</vt:lpstr>
      <vt:lpstr>王貞治選手の場合。</vt:lpstr>
      <vt:lpstr>バレンティン選手の場合</vt:lpstr>
      <vt:lpstr>村上宗隆選手の場合</vt:lpstr>
      <vt:lpstr>大リーグでも（「たまたま」）</vt:lpstr>
      <vt:lpstr>“情報不足”から生じるランダム クイズ挑戦者の場合</vt:lpstr>
      <vt:lpstr>ブリッジ</vt:lpstr>
      <vt:lpstr>手札の配られ方は何通りなのだろうか？</vt:lpstr>
      <vt:lpstr>ブリッジの戦法</vt:lpstr>
      <vt:lpstr>デュプリケート・ブリッジ</vt:lpstr>
      <vt:lpstr>ポーカーの役</vt:lpstr>
      <vt:lpstr>PowerPoint プレゼンテーション</vt:lpstr>
      <vt:lpstr>ポーカー ロイヤル・ストレート・フラッシュ</vt:lpstr>
      <vt:lpstr>ポーカー：単に5枚配られるとき</vt:lpstr>
      <vt:lpstr>ポーカー：手札におぼれないようにする</vt:lpstr>
      <vt:lpstr>Stud poker の場合</vt:lpstr>
      <vt:lpstr>スタッド・ポーカー対決</vt:lpstr>
      <vt:lpstr>対決：仮定の元での勝率</vt:lpstr>
      <vt:lpstr>決断は期待値をもとに行え！</vt:lpstr>
      <vt:lpstr>テキサスホールデム（１） ポーカーの一種</vt:lpstr>
      <vt:lpstr>テキサス・ホールデム（２） ポーカーの一種</vt:lpstr>
      <vt:lpstr>持ち札が♥ 2 枚のとき，♥のフラッシュが完成する確率を考えよう。</vt:lpstr>
      <vt:lpstr>ハートのフラッシュが完成する確率 最初のラウンド</vt:lpstr>
      <vt:lpstr>中央に ３ 枚並んだら</vt:lpstr>
      <vt:lpstr>ブラックジャック：大まかなルール 別名：21</vt:lpstr>
      <vt:lpstr>ブラックジャック ルールの続き</vt:lpstr>
      <vt:lpstr>ブラックジャック オプションの利用</vt:lpstr>
      <vt:lpstr>ブラックジャックは客に有利に見えるが，しかし，</vt:lpstr>
      <vt:lpstr>ブラックジャックでは，カードを何セットか用意する</vt:lpstr>
      <vt:lpstr>表 4.2 ブラックジャックディーラーの長期的な確率</vt:lpstr>
      <vt:lpstr>あなたの合計が 18 になったら，</vt:lpstr>
      <vt:lpstr>ディーラーの最初のカード次第で，最終的な和の確率が変化する</vt:lpstr>
      <vt:lpstr>あなたの手札が Jack と 3 で， ディーラーの最初のカードが 5 ならば，</vt:lpstr>
      <vt:lpstr>ディーラーの最初のカードが 5 で，あなたが Jack と 3 でヒットするとき</vt:lpstr>
      <vt:lpstr>あなたがヒットして勝つ確率と，タイになる確率は？</vt:lpstr>
      <vt:lpstr>これらの計算はコンピュータシミュレーションを用いる</vt:lpstr>
      <vt:lpstr>もしも Ace が 1 とカウントされるならば，ディーラーは，</vt:lpstr>
      <vt:lpstr>もしも Ace が 1 or 11 のどちらか都合の良いものとしてカウントされるならば，ディーラーは，</vt:lpstr>
      <vt:lpstr>複雑な部分の判断（ディーラー）</vt:lpstr>
      <vt:lpstr>PowerPoint プレゼンテーション</vt:lpstr>
      <vt:lpstr>第４章の復習： 最後にモノを言うのは「辛抱」 大数の法則の利用</vt:lpstr>
      <vt:lpstr>Benford の法則： 最初の有効数字を当てる賭け</vt:lpstr>
      <vt:lpstr>ここで、有効数字とは、</vt:lpstr>
      <vt:lpstr>最初の有効数字を当てる： Benford の法則</vt:lpstr>
      <vt:lpstr>日本に属する島の面積</vt:lpstr>
      <vt:lpstr>日本の都道府県別人口</vt:lpstr>
      <vt:lpstr>なぜ Benford の法則が成り立つか？</vt:lpstr>
      <vt:lpstr>MLB の場合 カードゲームよりも複雑</vt:lpstr>
      <vt:lpstr>ビジネスで成功率を上げる法則 結果論で論じてはいけない。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確率統計第四章</dc:title>
  <dc:creator>Akihiko</dc:creator>
  <cp:lastModifiedBy>松尾 精彦</cp:lastModifiedBy>
  <cp:revision>3</cp:revision>
  <dcterms:created xsi:type="dcterms:W3CDTF">2012-10-17T00:29:22Z</dcterms:created>
  <dcterms:modified xsi:type="dcterms:W3CDTF">2025-12-01T02:55:30Z</dcterms:modified>
</cp:coreProperties>
</file>