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86" r:id="rId4"/>
    <p:sldId id="258" r:id="rId5"/>
    <p:sldId id="259" r:id="rId6"/>
    <p:sldId id="285" r:id="rId7"/>
    <p:sldId id="260" r:id="rId8"/>
    <p:sldId id="261" r:id="rId9"/>
    <p:sldId id="271" r:id="rId10"/>
    <p:sldId id="270" r:id="rId11"/>
    <p:sldId id="262" r:id="rId12"/>
    <p:sldId id="263" r:id="rId13"/>
    <p:sldId id="264" r:id="rId14"/>
    <p:sldId id="267" r:id="rId15"/>
    <p:sldId id="268" r:id="rId16"/>
    <p:sldId id="269" r:id="rId17"/>
    <p:sldId id="265" r:id="rId18"/>
    <p:sldId id="266" r:id="rId19"/>
    <p:sldId id="279" r:id="rId20"/>
    <p:sldId id="280" r:id="rId21"/>
    <p:sldId id="272" r:id="rId22"/>
    <p:sldId id="273" r:id="rId23"/>
    <p:sldId id="274" r:id="rId24"/>
    <p:sldId id="281" r:id="rId25"/>
    <p:sldId id="275" r:id="rId26"/>
    <p:sldId id="276" r:id="rId27"/>
    <p:sldId id="277" r:id="rId28"/>
    <p:sldId id="278" r:id="rId29"/>
    <p:sldId id="282" r:id="rId30"/>
    <p:sldId id="283" r:id="rId31"/>
    <p:sldId id="284" r:id="rId32"/>
    <p:sldId id="287" r:id="rId33"/>
    <p:sldId id="293" r:id="rId34"/>
    <p:sldId id="294" r:id="rId35"/>
    <p:sldId id="295" r:id="rId3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精彦 松尾" initials="精彦" lastIdx="1" clrIdx="0">
    <p:extLst>
      <p:ext uri="{19B8F6BF-5375-455C-9EA6-DF929625EA0E}">
        <p15:presenceInfo xmlns:p15="http://schemas.microsoft.com/office/powerpoint/2012/main" userId="079f92e83afe57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精彦" userId="079f92e83afe574c" providerId="LiveId" clId="{96656FBD-65D8-4C61-80BB-116AF668B87E}"/>
    <pc:docChg chg="modSld">
      <pc:chgData name="精彦" userId="079f92e83afe574c" providerId="LiveId" clId="{96656FBD-65D8-4C61-80BB-116AF668B87E}" dt="2024-05-28T05:08:40.410" v="4" actId="403"/>
      <pc:docMkLst>
        <pc:docMk/>
      </pc:docMkLst>
      <pc:sldChg chg="modSp">
        <pc:chgData name="精彦" userId="079f92e83afe574c" providerId="LiveId" clId="{96656FBD-65D8-4C61-80BB-116AF668B87E}" dt="2024-05-28T05:08:40.410" v="4" actId="403"/>
        <pc:sldMkLst>
          <pc:docMk/>
          <pc:sldMk cId="1051029038" sldId="295"/>
        </pc:sldMkLst>
      </pc:sldChg>
    </pc:docChg>
  </pc:docChgLst>
  <pc:docChgLst>
    <pc:chgData name="精彦 松尾" userId="079f92e83afe574c" providerId="LiveId" clId="{12FAEA9F-D2FE-4058-9164-D7D05F10E69B}"/>
    <pc:docChg chg="addSld delSld modSld sldOrd">
      <pc:chgData name="精彦 松尾" userId="079f92e83afe574c" providerId="LiveId" clId="{12FAEA9F-D2FE-4058-9164-D7D05F10E69B}" dt="2024-05-28T05:07:28.002" v="519" actId="2696"/>
      <pc:docMkLst>
        <pc:docMk/>
      </pc:docMkLst>
      <pc:sldChg chg="modNotesTx">
        <pc:chgData name="精彦 松尾" userId="079f92e83afe574c" providerId="LiveId" clId="{12FAEA9F-D2FE-4058-9164-D7D05F10E69B}" dt="2024-05-22T02:44:37.392" v="136" actId="20577"/>
        <pc:sldMkLst>
          <pc:docMk/>
          <pc:sldMk cId="2290245010" sldId="261"/>
        </pc:sldMkLst>
      </pc:sldChg>
      <pc:sldChg chg="modNotesTx">
        <pc:chgData name="精彦 松尾" userId="079f92e83afe574c" providerId="LiveId" clId="{12FAEA9F-D2FE-4058-9164-D7D05F10E69B}" dt="2024-05-22T02:45:33.150" v="207" actId="20577"/>
        <pc:sldMkLst>
          <pc:docMk/>
          <pc:sldMk cId="3568044647" sldId="271"/>
        </pc:sldMkLst>
      </pc:sldChg>
      <pc:sldChg chg="del ord">
        <pc:chgData name="精彦 松尾" userId="079f92e83afe574c" providerId="LiveId" clId="{12FAEA9F-D2FE-4058-9164-D7D05F10E69B}" dt="2024-05-28T05:07:06.883" v="517" actId="2696"/>
        <pc:sldMkLst>
          <pc:docMk/>
          <pc:sldMk cId="3402683100" sldId="288"/>
        </pc:sldMkLst>
      </pc:sldChg>
      <pc:sldChg chg="del ord">
        <pc:chgData name="精彦 松尾" userId="079f92e83afe574c" providerId="LiveId" clId="{12FAEA9F-D2FE-4058-9164-D7D05F10E69B}" dt="2024-05-22T03:08:03.388" v="426" actId="2696"/>
        <pc:sldMkLst>
          <pc:docMk/>
          <pc:sldMk cId="2105904837" sldId="289"/>
        </pc:sldMkLst>
      </pc:sldChg>
      <pc:sldChg chg="addSp delSp modSp new del mod">
        <pc:chgData name="精彦 松尾" userId="079f92e83afe574c" providerId="LiveId" clId="{12FAEA9F-D2FE-4058-9164-D7D05F10E69B}" dt="2024-05-28T05:06:46.707" v="516" actId="2696"/>
        <pc:sldMkLst>
          <pc:docMk/>
          <pc:sldMk cId="3770027120" sldId="290"/>
        </pc:sldMkLst>
      </pc:sldChg>
      <pc:sldChg chg="addSp delSp modSp new del mod">
        <pc:chgData name="精彦 松尾" userId="079f92e83afe574c" providerId="LiveId" clId="{12FAEA9F-D2FE-4058-9164-D7D05F10E69B}" dt="2024-05-28T05:07:16.191" v="518" actId="2696"/>
        <pc:sldMkLst>
          <pc:docMk/>
          <pc:sldMk cId="4214049908" sldId="291"/>
        </pc:sldMkLst>
      </pc:sldChg>
      <pc:sldChg chg="addSp delSp modSp new del mod">
        <pc:chgData name="精彦 松尾" userId="079f92e83afe574c" providerId="LiveId" clId="{12FAEA9F-D2FE-4058-9164-D7D05F10E69B}" dt="2024-05-28T05:07:28.002" v="519" actId="2696"/>
        <pc:sldMkLst>
          <pc:docMk/>
          <pc:sldMk cId="4012785834" sldId="292"/>
        </pc:sldMkLst>
      </pc:sldChg>
      <pc:sldChg chg="addSp delSp modSp new mod">
        <pc:chgData name="精彦 松尾" userId="079f92e83afe574c" providerId="LiveId" clId="{12FAEA9F-D2FE-4058-9164-D7D05F10E69B}" dt="2024-05-28T05:06:20.739" v="515" actId="403"/>
        <pc:sldMkLst>
          <pc:docMk/>
          <pc:sldMk cId="3485847392" sldId="293"/>
        </pc:sldMkLst>
      </pc:sldChg>
      <pc:sldChg chg="addSp delSp modSp new mod">
        <pc:chgData name="精彦 松尾" userId="079f92e83afe574c" providerId="LiveId" clId="{12FAEA9F-D2FE-4058-9164-D7D05F10E69B}" dt="2024-05-28T05:04:22.306" v="477"/>
        <pc:sldMkLst>
          <pc:docMk/>
          <pc:sldMk cId="3734560516" sldId="294"/>
        </pc:sldMkLst>
      </pc:sldChg>
      <pc:sldChg chg="addSp delSp modSp new mod">
        <pc:chgData name="精彦 松尾" userId="079f92e83afe574c" providerId="LiveId" clId="{12FAEA9F-D2FE-4058-9164-D7D05F10E69B}" dt="2024-05-28T05:05:56.321" v="509" actId="403"/>
        <pc:sldMkLst>
          <pc:docMk/>
          <pc:sldMk cId="1051029038" sldId="295"/>
        </pc:sldMkLst>
      </pc:sldChg>
    </pc:docChg>
  </pc:docChgLst>
  <pc:docChgLst>
    <pc:chgData name="精彦 松尾" userId="079f92e83afe574c" providerId="LiveId" clId="{96656FBD-65D8-4C61-80BB-116AF668B87E}"/>
    <pc:docChg chg="modSld">
      <pc:chgData name="精彦 松尾" userId="079f92e83afe574c" providerId="LiveId" clId="{96656FBD-65D8-4C61-80BB-116AF668B87E}" dt="2024-05-28T02:10:22.726" v="11"/>
      <pc:docMkLst>
        <pc:docMk/>
      </pc:docMkLst>
      <pc:sldChg chg="modAnim">
        <pc:chgData name="精彦 松尾" userId="079f92e83afe574c" providerId="LiveId" clId="{96656FBD-65D8-4C61-80BB-116AF668B87E}" dt="2024-05-28T02:06:12.252" v="0"/>
        <pc:sldMkLst>
          <pc:docMk/>
          <pc:sldMk cId="1291210058" sldId="267"/>
        </pc:sldMkLst>
      </pc:sldChg>
      <pc:sldChg chg="modTransition modAnim">
        <pc:chgData name="精彦 松尾" userId="079f92e83afe574c" providerId="LiveId" clId="{96656FBD-65D8-4C61-80BB-116AF668B87E}" dt="2024-05-28T02:10:22.726" v="11"/>
        <pc:sldMkLst>
          <pc:docMk/>
          <pc:sldMk cId="2154700342" sldId="269"/>
        </pc:sldMkLst>
      </pc:sldChg>
    </pc:docChg>
  </pc:docChgLst>
  <pc:docChgLst>
    <pc:chgData name="精彦 松尾" userId="079f92e83afe574c" providerId="LiveId" clId="{0F62CF34-4901-47F9-AE21-4A48C9E29F1B}"/>
    <pc:docChg chg="custSel addSld modSld">
      <pc:chgData name="精彦 松尾" userId="079f92e83afe574c" providerId="LiveId" clId="{0F62CF34-4901-47F9-AE21-4A48C9E29F1B}" dt="2024-05-20T01:50:40.162" v="74" actId="20577"/>
      <pc:docMkLst>
        <pc:docMk/>
      </pc:docMkLst>
      <pc:sldChg chg="addSp delSp modSp new mod addCm">
        <pc:chgData name="精彦 松尾" userId="079f92e83afe574c" providerId="LiveId" clId="{0F62CF34-4901-47F9-AE21-4A48C9E29F1B}" dt="2024-05-20T01:49:14.143" v="34" actId="20577"/>
        <pc:sldMkLst>
          <pc:docMk/>
          <pc:sldMk cId="3402683100" sldId="288"/>
        </pc:sldMkLst>
      </pc:sldChg>
      <pc:sldChg chg="addSp delSp modSp new mod">
        <pc:chgData name="精彦 松尾" userId="079f92e83afe574c" providerId="LiveId" clId="{0F62CF34-4901-47F9-AE21-4A48C9E29F1B}" dt="2024-05-20T01:50:40.162" v="74" actId="20577"/>
        <pc:sldMkLst>
          <pc:docMk/>
          <pc:sldMk cId="2105904837" sldId="289"/>
        </pc:sldMkLst>
      </pc:sldChg>
    </pc:docChg>
  </pc:docChgLst>
  <pc:docChgLst>
    <pc:chgData name="精彦 松尾" userId="079f92e83afe574c" providerId="LiveId" clId="{5544F1AF-9D57-4388-A507-87483D17637B}"/>
    <pc:docChg chg="modSld">
      <pc:chgData name="精彦 松尾" userId="079f92e83afe574c" providerId="LiveId" clId="{5544F1AF-9D57-4388-A507-87483D17637B}" dt="2024-05-26T12:38:45.703" v="100" actId="729"/>
      <pc:docMkLst>
        <pc:docMk/>
      </pc:docMkLst>
      <pc:sldChg chg="modSp mod">
        <pc:chgData name="精彦 松尾" userId="079f92e83afe574c" providerId="LiveId" clId="{5544F1AF-9D57-4388-A507-87483D17637B}" dt="2024-05-19T10:41:45.255" v="98" actId="20577"/>
        <pc:sldMkLst>
          <pc:docMk/>
          <pc:sldMk cId="428818111" sldId="287"/>
        </pc:sldMkLst>
      </pc:sldChg>
      <pc:sldChg chg="mod modShow">
        <pc:chgData name="精彦 松尾" userId="079f92e83afe574c" providerId="LiveId" clId="{5544F1AF-9D57-4388-A507-87483D17637B}" dt="2024-05-26T12:38:40.565" v="99" actId="729"/>
        <pc:sldMkLst>
          <pc:docMk/>
          <pc:sldMk cId="4214049908" sldId="291"/>
        </pc:sldMkLst>
      </pc:sldChg>
      <pc:sldChg chg="mod modShow">
        <pc:chgData name="精彦 松尾" userId="079f92e83afe574c" providerId="LiveId" clId="{5544F1AF-9D57-4388-A507-87483D17637B}" dt="2024-05-26T12:38:45.703" v="100" actId="729"/>
        <pc:sldMkLst>
          <pc:docMk/>
          <pc:sldMk cId="4012785834" sldId="292"/>
        </pc:sldMkLst>
      </pc:sldChg>
    </pc:docChg>
  </pc:docChgLst>
  <pc:docChgLst>
    <pc:chgData name="精彦 松尾" userId="079f92e83afe574c" providerId="LiveId" clId="{273906E1-1FEC-43DE-BD67-BF4D1DC10D1A}"/>
    <pc:docChg chg="modSld">
      <pc:chgData name="精彦 松尾" userId="079f92e83afe574c" providerId="LiveId" clId="{273906E1-1FEC-43DE-BD67-BF4D1DC10D1A}" dt="2025-12-02T04:07:57.256" v="523" actId="20577"/>
      <pc:docMkLst>
        <pc:docMk/>
      </pc:docMkLst>
      <pc:sldChg chg="modNotes">
        <pc:chgData name="精彦 松尾" userId="079f92e83afe574c" providerId="LiveId" clId="{273906E1-1FEC-43DE-BD67-BF4D1DC10D1A}" dt="2025-12-02T04:07:57.256" v="523" actId="20577"/>
        <pc:sldMkLst>
          <pc:docMk/>
          <pc:sldMk cId="4283861538" sldId="28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kihiko\Documents\&#30906;&#29575;&#32113;&#35336;&#12391;&#32771;&#12360;&#12427;2012&#31179;\&#31532;&#65301;&#31456;&#12464;&#12521;&#12501;&#29992;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ja-JP" sz="2800"/>
            </a:pPr>
            <a:r>
              <a:rPr lang="ja-JP" altLang="en-US" sz="2800"/>
              <a:t>対数人口と殺人事件率の関係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Sheet1!$B$14</c:f>
              <c:strCache>
                <c:ptCount val="1"/>
                <c:pt idx="0">
                  <c:v>人口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6"/>
            <c:spPr>
              <a:solidFill>
                <a:srgbClr val="FF0000"/>
              </a:solidFill>
            </c:spPr>
          </c:marker>
          <c:xVal>
            <c:numRef>
              <c:f>Sheet1!$B$15:$B$24</c:f>
              <c:numCache>
                <c:formatCode>#,##0.0000;[Red]\-#,##0.0000</c:formatCode>
                <c:ptCount val="10"/>
                <c:pt idx="0">
                  <c:v>6.5587992590274364</c:v>
                </c:pt>
                <c:pt idx="1">
                  <c:v>6.1557825541267057</c:v>
                </c:pt>
                <c:pt idx="2">
                  <c:v>8.4493579000803809</c:v>
                </c:pt>
                <c:pt idx="3">
                  <c:v>6.7043993494928875</c:v>
                </c:pt>
                <c:pt idx="4">
                  <c:v>7.2869192160770311</c:v>
                </c:pt>
                <c:pt idx="5">
                  <c:v>7.4869832324929479</c:v>
                </c:pt>
                <c:pt idx="6">
                  <c:v>7.7725100777767491</c:v>
                </c:pt>
                <c:pt idx="7">
                  <c:v>7.7171726927074502</c:v>
                </c:pt>
                <c:pt idx="8">
                  <c:v>7.9180146011924979</c:v>
                </c:pt>
                <c:pt idx="9">
                  <c:v>8.1022621494942726</c:v>
                </c:pt>
              </c:numCache>
            </c:numRef>
          </c:xVal>
          <c:yVal>
            <c:numRef>
              <c:f>Sheet1!$D$2:$D$11</c:f>
              <c:numCache>
                <c:formatCode>0.00</c:formatCode>
                <c:ptCount val="10"/>
                <c:pt idx="0">
                  <c:v>10.218860370596637</c:v>
                </c:pt>
                <c:pt idx="1">
                  <c:v>9.9897238574864602</c:v>
                </c:pt>
                <c:pt idx="2">
                  <c:v>5.6783070753561029</c:v>
                </c:pt>
                <c:pt idx="3">
                  <c:v>2.0541586837583203</c:v>
                </c:pt>
                <c:pt idx="4">
                  <c:v>1.8749401491212729</c:v>
                </c:pt>
                <c:pt idx="5">
                  <c:v>1.779137076157657</c:v>
                </c:pt>
                <c:pt idx="6">
                  <c:v>1.7745679691021883</c:v>
                </c:pt>
                <c:pt idx="7">
                  <c:v>1.3022581424697259</c:v>
                </c:pt>
                <c:pt idx="8">
                  <c:v>1.160670072587171</c:v>
                </c:pt>
                <c:pt idx="9">
                  <c:v>1.0991702884235481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FC4-4CAF-B91B-C475182E9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1333968"/>
        <c:axId val="521334752"/>
      </c:scatterChart>
      <c:valAx>
        <c:axId val="521333968"/>
        <c:scaling>
          <c:orientation val="minMax"/>
          <c:max val="9"/>
          <c:min val="6"/>
        </c:scaling>
        <c:delete val="0"/>
        <c:axPos val="b"/>
        <c:title>
          <c:tx>
            <c:rich>
              <a:bodyPr/>
              <a:lstStyle/>
              <a:p>
                <a:pPr>
                  <a:defRPr lang="ja-JP" sz="2400"/>
                </a:pPr>
                <a:r>
                  <a:rPr lang="en-US" altLang="ja-JP" sz="1600"/>
                  <a:t>			</a:t>
                </a:r>
                <a:r>
                  <a:rPr lang="ja-JP" altLang="en-US" sz="2400"/>
                  <a:t>人口の対数</a:t>
                </a:r>
              </a:p>
            </c:rich>
          </c:tx>
          <c:overlay val="0"/>
        </c:title>
        <c:numFmt formatCode="#,##0.0000;[Red]\-#,##0.0000" sourceLinked="1"/>
        <c:majorTickMark val="out"/>
        <c:minorTickMark val="none"/>
        <c:tickLblPos val="nextTo"/>
        <c:txPr>
          <a:bodyPr/>
          <a:lstStyle/>
          <a:p>
            <a:pPr>
              <a:defRPr lang="ja-JP" sz="2000"/>
            </a:pPr>
            <a:endParaRPr lang="ja-JP"/>
          </a:p>
        </c:txPr>
        <c:crossAx val="521334752"/>
        <c:crosses val="autoZero"/>
        <c:crossBetween val="midCat"/>
      </c:valAx>
      <c:valAx>
        <c:axId val="521334752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lang="ja-JP" sz="1800"/>
                </a:pPr>
                <a:r>
                  <a:rPr lang="en-US" altLang="ja-JP" sz="1800"/>
                  <a:t>10</a:t>
                </a:r>
                <a:r>
                  <a:rPr lang="ja-JP" altLang="en-US" sz="1800"/>
                  <a:t>万人当たりの殺人事件件数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lang="ja-JP" sz="2000"/>
            </a:pPr>
            <a:endParaRPr lang="ja-JP"/>
          </a:p>
        </c:txPr>
        <c:crossAx val="5213339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ja-JP" sz="2000"/>
            </a:pPr>
            <a:r>
              <a:rPr lang="ja-JP" altLang="en-US" sz="2000"/>
              <a:t>対数人口と凶悪犯罪率（都道府県別）</a:t>
            </a:r>
            <a:endParaRPr lang="en-US" altLang="en-US" sz="200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375240594925633"/>
          <c:y val="0.15368377271527051"/>
          <c:w val="0.73998512685914264"/>
          <c:h val="0.6959419851315614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noFill/>
              <a:ln w="25400">
                <a:solidFill>
                  <a:schemeClr val="tx1"/>
                </a:solidFill>
              </a:ln>
            </c:spPr>
          </c:marker>
          <c:xVal>
            <c:numRef>
              <c:f>Sheet1!$J$3:$J$49</c:f>
              <c:numCache>
                <c:formatCode>#,##0.000</c:formatCode>
                <c:ptCount val="47"/>
                <c:pt idx="0">
                  <c:v>6.7503337934326444</c:v>
                </c:pt>
                <c:pt idx="1">
                  <c:v>6.1573530932641907</c:v>
                </c:pt>
                <c:pt idx="2">
                  <c:v>6.141462629581123</c:v>
                </c:pt>
                <c:pt idx="3">
                  <c:v>6.3729521181500077</c:v>
                </c:pt>
                <c:pt idx="4">
                  <c:v>6.0589954726561821</c:v>
                </c:pt>
                <c:pt idx="5">
                  <c:v>6.0849982142882855</c:v>
                </c:pt>
                <c:pt idx="6">
                  <c:v>6.3204202831156504</c:v>
                </c:pt>
                <c:pt idx="7">
                  <c:v>6.4735113482638686</c:v>
                </c:pt>
                <c:pt idx="8">
                  <c:v>6.3046264389542115</c:v>
                </c:pt>
                <c:pt idx="9">
                  <c:v>6.3062394744720365</c:v>
                </c:pt>
                <c:pt idx="10">
                  <c:v>6.8484504158845478</c:v>
                </c:pt>
                <c:pt idx="11">
                  <c:v>6.7822189966765709</c:v>
                </c:pt>
                <c:pt idx="12">
                  <c:v>7.0995632828895943</c:v>
                </c:pt>
                <c:pt idx="13">
                  <c:v>6.9440677721488795</c:v>
                </c:pt>
                <c:pt idx="14">
                  <c:v>6.3858669507605059</c:v>
                </c:pt>
                <c:pt idx="15">
                  <c:v>6.0459989345947687</c:v>
                </c:pt>
                <c:pt idx="16">
                  <c:v>6.0696777149111663</c:v>
                </c:pt>
                <c:pt idx="17">
                  <c:v>5.9146562018005531</c:v>
                </c:pt>
                <c:pt idx="18">
                  <c:v>5.9467052022677782</c:v>
                </c:pt>
                <c:pt idx="19">
                  <c:v>6.3416548805348381</c:v>
                </c:pt>
                <c:pt idx="20">
                  <c:v>6.3237111161915829</c:v>
                </c:pt>
                <c:pt idx="21">
                  <c:v>6.5789115040039139</c:v>
                </c:pt>
                <c:pt idx="22">
                  <c:v>6.8606196974368663</c:v>
                </c:pt>
                <c:pt idx="23">
                  <c:v>6.2711357110636694</c:v>
                </c:pt>
                <c:pt idx="24">
                  <c:v>6.1399926804629272</c:v>
                </c:pt>
                <c:pt idx="25">
                  <c:v>6.4228622143007632</c:v>
                </c:pt>
                <c:pt idx="26">
                  <c:v>6.945329017292825</c:v>
                </c:pt>
                <c:pt idx="27">
                  <c:v>6.7474584978602223</c:v>
                </c:pt>
                <c:pt idx="28">
                  <c:v>6.1526888116404876</c:v>
                </c:pt>
                <c:pt idx="29">
                  <c:v>6.0153467599165786</c:v>
                </c:pt>
                <c:pt idx="30">
                  <c:v>5.7831972767132624</c:v>
                </c:pt>
                <c:pt idx="31">
                  <c:v>5.8705344081349899</c:v>
                </c:pt>
                <c:pt idx="32">
                  <c:v>6.2916494081876397</c:v>
                </c:pt>
                <c:pt idx="33">
                  <c:v>6.4588858170176273</c:v>
                </c:pt>
                <c:pt idx="34">
                  <c:v>6.1739451830713614</c:v>
                </c:pt>
                <c:pt idx="35">
                  <c:v>5.9084582097498473</c:v>
                </c:pt>
                <c:pt idx="36">
                  <c:v>6.0053521364862164</c:v>
                </c:pt>
                <c:pt idx="37">
                  <c:v>6.1666713215595097</c:v>
                </c:pt>
                <c:pt idx="38">
                  <c:v>5.9010723525800692</c:v>
                </c:pt>
                <c:pt idx="39">
                  <c:v>6.703283466147119</c:v>
                </c:pt>
                <c:pt idx="40">
                  <c:v>5.937702904178435</c:v>
                </c:pt>
                <c:pt idx="41">
                  <c:v>6.1698601008017384</c:v>
                </c:pt>
                <c:pt idx="42">
                  <c:v>6.2653445575735738</c:v>
                </c:pt>
                <c:pt idx="43">
                  <c:v>6.082631365879557</c:v>
                </c:pt>
                <c:pt idx="44">
                  <c:v>6.0618451269269888</c:v>
                </c:pt>
                <c:pt idx="45">
                  <c:v>6.2438262599292509</c:v>
                </c:pt>
                <c:pt idx="46">
                  <c:v>6.1340476289827039</c:v>
                </c:pt>
              </c:numCache>
            </c:numRef>
          </c:xVal>
          <c:yVal>
            <c:numRef>
              <c:f>Sheet1!$K$3:$K$49</c:f>
              <c:numCache>
                <c:formatCode>#,##0.000</c:formatCode>
                <c:ptCount val="47"/>
                <c:pt idx="0">
                  <c:v>7.480804451238571</c:v>
                </c:pt>
                <c:pt idx="1">
                  <c:v>4.9420286122574835</c:v>
                </c:pt>
                <c:pt idx="2">
                  <c:v>4.3320017241366857</c:v>
                </c:pt>
                <c:pt idx="3">
                  <c:v>7.7958900406657357</c:v>
                </c:pt>
                <c:pt idx="4">
                  <c:v>4.4522003909206544</c:v>
                </c:pt>
                <c:pt idx="5">
                  <c:v>4.6045777725519477</c:v>
                </c:pt>
                <c:pt idx="6">
                  <c:v>4.399137577767906</c:v>
                </c:pt>
                <c:pt idx="7">
                  <c:v>9.9826329076653515</c:v>
                </c:pt>
                <c:pt idx="8">
                  <c:v>9.5208295419439644</c:v>
                </c:pt>
                <c:pt idx="9">
                  <c:v>7.2129576337546659</c:v>
                </c:pt>
                <c:pt idx="10">
                  <c:v>12.006958081823946</c:v>
                </c:pt>
                <c:pt idx="11">
                  <c:v>9.8902626649023802</c:v>
                </c:pt>
                <c:pt idx="12">
                  <c:v>10.137874295288528</c:v>
                </c:pt>
                <c:pt idx="13">
                  <c:v>9.8503150224015048</c:v>
                </c:pt>
                <c:pt idx="14">
                  <c:v>5.3465840879899682</c:v>
                </c:pt>
                <c:pt idx="15">
                  <c:v>3.4180991950376391</c:v>
                </c:pt>
                <c:pt idx="16">
                  <c:v>4.1736724740337952</c:v>
                </c:pt>
                <c:pt idx="17">
                  <c:v>3.5297325193039852</c:v>
                </c:pt>
                <c:pt idx="18">
                  <c:v>7.0094910770309156</c:v>
                </c:pt>
                <c:pt idx="19">
                  <c:v>5.1909873531155482</c:v>
                </c:pt>
                <c:pt idx="20">
                  <c:v>7.1183631940760028</c:v>
                </c:pt>
                <c:pt idx="21">
                  <c:v>6.9085958489886421</c:v>
                </c:pt>
                <c:pt idx="22">
                  <c:v>12.543585513619853</c:v>
                </c:pt>
                <c:pt idx="23">
                  <c:v>6.4811139802984847</c:v>
                </c:pt>
                <c:pt idx="24">
                  <c:v>7.6067057820381772</c:v>
                </c:pt>
                <c:pt idx="25">
                  <c:v>9.0268387935006764</c:v>
                </c:pt>
                <c:pt idx="26">
                  <c:v>17.239099275209291</c:v>
                </c:pt>
                <c:pt idx="27">
                  <c:v>9.7663918423081881</c:v>
                </c:pt>
                <c:pt idx="28">
                  <c:v>4.5732458084443222</c:v>
                </c:pt>
                <c:pt idx="29">
                  <c:v>6.5639029739306869</c:v>
                </c:pt>
                <c:pt idx="30">
                  <c:v>4.9422416690279602</c:v>
                </c:pt>
                <c:pt idx="31">
                  <c:v>5.119755114029072</c:v>
                </c:pt>
                <c:pt idx="32">
                  <c:v>6.3353742775629662</c:v>
                </c:pt>
                <c:pt idx="33">
                  <c:v>6.6396861340410105</c:v>
                </c:pt>
                <c:pt idx="34">
                  <c:v>5.2927564273492136</c:v>
                </c:pt>
                <c:pt idx="35">
                  <c:v>4.4447188098030743</c:v>
                </c:pt>
                <c:pt idx="36">
                  <c:v>8.000790201501383</c:v>
                </c:pt>
                <c:pt idx="37">
                  <c:v>7.698517864989797</c:v>
                </c:pt>
                <c:pt idx="38">
                  <c:v>11.302386561713542</c:v>
                </c:pt>
                <c:pt idx="39">
                  <c:v>9.8417634539084684</c:v>
                </c:pt>
                <c:pt idx="40">
                  <c:v>3.9244248120604497</c:v>
                </c:pt>
                <c:pt idx="41">
                  <c:v>5.2075161365370155</c:v>
                </c:pt>
                <c:pt idx="42">
                  <c:v>5.3196311215790839</c:v>
                </c:pt>
                <c:pt idx="43">
                  <c:v>4.629740627048764</c:v>
                </c:pt>
                <c:pt idx="44">
                  <c:v>6.1576247873017635</c:v>
                </c:pt>
                <c:pt idx="45">
                  <c:v>4.3349823377989356</c:v>
                </c:pt>
                <c:pt idx="46">
                  <c:v>7.6381065133953294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F88-4B14-BC71-62C219BB4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1328480"/>
        <c:axId val="521354352"/>
      </c:scatterChart>
      <c:valAx>
        <c:axId val="521328480"/>
        <c:scaling>
          <c:orientation val="minMax"/>
          <c:max val="7.5"/>
          <c:min val="5.5"/>
        </c:scaling>
        <c:delete val="0"/>
        <c:axPos val="b"/>
        <c:title>
          <c:tx>
            <c:rich>
              <a:bodyPr/>
              <a:lstStyle/>
              <a:p>
                <a:pPr>
                  <a:defRPr lang="ja-JP" sz="2000"/>
                </a:pPr>
                <a:r>
                  <a:rPr lang="ja-JP" altLang="en-US" sz="2000"/>
                  <a:t>対数人口</a:t>
                </a:r>
              </a:p>
            </c:rich>
          </c:tx>
          <c:overlay val="0"/>
        </c:title>
        <c:numFmt formatCode="#,##0.000" sourceLinked="1"/>
        <c:majorTickMark val="out"/>
        <c:minorTickMark val="none"/>
        <c:tickLblPos val="nextTo"/>
        <c:txPr>
          <a:bodyPr/>
          <a:lstStyle/>
          <a:p>
            <a:pPr>
              <a:defRPr lang="ja-JP" sz="1600"/>
            </a:pPr>
            <a:endParaRPr lang="ja-JP"/>
          </a:p>
        </c:txPr>
        <c:crossAx val="521354352"/>
        <c:crosses val="autoZero"/>
        <c:crossBetween val="midCat"/>
      </c:valAx>
      <c:valAx>
        <c:axId val="5213543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ja-JP" sz="1600"/>
                </a:pPr>
                <a:r>
                  <a:rPr lang="ja-JP" altLang="en-US" sz="1600"/>
                  <a:t>凶悪犯罪率</a:t>
                </a:r>
              </a:p>
            </c:rich>
          </c:tx>
          <c:overlay val="0"/>
        </c:title>
        <c:numFmt formatCode="#,##0_);[Red]\(#,##0\)" sourceLinked="0"/>
        <c:majorTickMark val="out"/>
        <c:minorTickMark val="none"/>
        <c:tickLblPos val="nextTo"/>
        <c:txPr>
          <a:bodyPr/>
          <a:lstStyle/>
          <a:p>
            <a:pPr>
              <a:defRPr lang="ja-JP" sz="1600"/>
            </a:pPr>
            <a:endParaRPr lang="ja-JP"/>
          </a:p>
        </c:txPr>
        <c:crossAx val="5213284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ja-JP" sz="2800"/>
            </a:pPr>
            <a:r>
              <a:rPr lang="ja-JP" altLang="en-US" sz="2800"/>
              <a:t>殺人事件数の推移</a:t>
            </a:r>
            <a:r>
              <a:rPr lang="en-US" altLang="ja-JP" sz="2800"/>
              <a:t>1960-2004</a:t>
            </a:r>
            <a:r>
              <a:rPr lang="ja-JP" altLang="en-US" sz="2800"/>
              <a:t>（日本）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8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'殺人事件数（日本）'!$A$2:$A$46</c:f>
              <c:numCache>
                <c:formatCode>General</c:formatCode>
                <c:ptCount val="4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</c:numCache>
            </c:numRef>
          </c:xVal>
          <c:yVal>
            <c:numRef>
              <c:f>'殺人事件数（日本）'!$C$2:$C$46</c:f>
              <c:numCache>
                <c:formatCode>General</c:formatCode>
                <c:ptCount val="45"/>
                <c:pt idx="0">
                  <c:v>2648</c:v>
                </c:pt>
                <c:pt idx="1">
                  <c:v>2619</c:v>
                </c:pt>
                <c:pt idx="2">
                  <c:v>2348</c:v>
                </c:pt>
                <c:pt idx="3">
                  <c:v>2283</c:v>
                </c:pt>
                <c:pt idx="4">
                  <c:v>2366</c:v>
                </c:pt>
                <c:pt idx="5">
                  <c:v>2288</c:v>
                </c:pt>
                <c:pt idx="6">
                  <c:v>2198</c:v>
                </c:pt>
                <c:pt idx="7">
                  <c:v>2111</c:v>
                </c:pt>
                <c:pt idx="8">
                  <c:v>2195</c:v>
                </c:pt>
                <c:pt idx="9">
                  <c:v>2098</c:v>
                </c:pt>
                <c:pt idx="10">
                  <c:v>1986</c:v>
                </c:pt>
                <c:pt idx="11">
                  <c:v>1941</c:v>
                </c:pt>
                <c:pt idx="12">
                  <c:v>2060</c:v>
                </c:pt>
                <c:pt idx="13">
                  <c:v>2048</c:v>
                </c:pt>
                <c:pt idx="14">
                  <c:v>1912</c:v>
                </c:pt>
                <c:pt idx="15">
                  <c:v>2098</c:v>
                </c:pt>
                <c:pt idx="16">
                  <c:v>2111</c:v>
                </c:pt>
                <c:pt idx="17">
                  <c:v>2031</c:v>
                </c:pt>
                <c:pt idx="18">
                  <c:v>1862</c:v>
                </c:pt>
                <c:pt idx="19">
                  <c:v>1853</c:v>
                </c:pt>
                <c:pt idx="20">
                  <c:v>1684</c:v>
                </c:pt>
                <c:pt idx="21">
                  <c:v>1754</c:v>
                </c:pt>
                <c:pt idx="22">
                  <c:v>1764</c:v>
                </c:pt>
                <c:pt idx="23">
                  <c:v>1745</c:v>
                </c:pt>
                <c:pt idx="24">
                  <c:v>1762</c:v>
                </c:pt>
                <c:pt idx="25">
                  <c:v>1780</c:v>
                </c:pt>
                <c:pt idx="26">
                  <c:v>1676</c:v>
                </c:pt>
                <c:pt idx="27">
                  <c:v>1584</c:v>
                </c:pt>
                <c:pt idx="28">
                  <c:v>1441</c:v>
                </c:pt>
                <c:pt idx="29">
                  <c:v>1308</c:v>
                </c:pt>
                <c:pt idx="30">
                  <c:v>1238</c:v>
                </c:pt>
                <c:pt idx="31">
                  <c:v>1215</c:v>
                </c:pt>
                <c:pt idx="32">
                  <c:v>1227</c:v>
                </c:pt>
                <c:pt idx="33">
                  <c:v>1233</c:v>
                </c:pt>
                <c:pt idx="34">
                  <c:v>1279</c:v>
                </c:pt>
                <c:pt idx="35">
                  <c:v>1281</c:v>
                </c:pt>
                <c:pt idx="36">
                  <c:v>1218</c:v>
                </c:pt>
                <c:pt idx="37">
                  <c:v>1282</c:v>
                </c:pt>
                <c:pt idx="38">
                  <c:v>1388</c:v>
                </c:pt>
                <c:pt idx="39">
                  <c:v>1265</c:v>
                </c:pt>
                <c:pt idx="40">
                  <c:v>1391</c:v>
                </c:pt>
                <c:pt idx="41">
                  <c:v>1340</c:v>
                </c:pt>
                <c:pt idx="42">
                  <c:v>1396</c:v>
                </c:pt>
                <c:pt idx="43">
                  <c:v>1452</c:v>
                </c:pt>
                <c:pt idx="44">
                  <c:v>1419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E3-4575-8A57-F637560D2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1323776"/>
        <c:axId val="521333576"/>
      </c:scatterChart>
      <c:valAx>
        <c:axId val="521323776"/>
        <c:scaling>
          <c:orientation val="minMax"/>
          <c:max val="2010"/>
          <c:min val="1955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lang="ja-JP" sz="1800"/>
                </a:pPr>
                <a:r>
                  <a:rPr lang="ja-JP" altLang="en-US" sz="1800"/>
                  <a:t>西暦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ja-JP" sz="1800"/>
            </a:pPr>
            <a:endParaRPr lang="ja-JP"/>
          </a:p>
        </c:txPr>
        <c:crossAx val="521333576"/>
        <c:crosses val="autoZero"/>
        <c:crossBetween val="midCat"/>
        <c:majorUnit val="5"/>
      </c:valAx>
      <c:valAx>
        <c:axId val="5213335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ja-JP" sz="1800"/>
                </a:pPr>
                <a:r>
                  <a:rPr lang="ja-JP" altLang="en-US" sz="1800"/>
                  <a:t>殺人事件数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ja-JP" sz="1600"/>
            </a:pPr>
            <a:endParaRPr lang="ja-JP"/>
          </a:p>
        </c:txPr>
        <c:crossAx val="521323776"/>
        <c:crossesAt val="1957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ja-JP" sz="2800"/>
            </a:pPr>
            <a:r>
              <a:rPr lang="en-US" altLang="ja-JP" sz="2800"/>
              <a:t>1960-2004</a:t>
            </a:r>
            <a:r>
              <a:rPr lang="en-US" altLang="ja-JP" sz="2800" baseline="0"/>
              <a:t> </a:t>
            </a:r>
            <a:r>
              <a:rPr lang="ja-JP" altLang="en-US" sz="2800" baseline="0"/>
              <a:t>（日本）</a:t>
            </a:r>
            <a:endParaRPr lang="ja-JP" altLang="en-US" sz="280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'殺人事件数（日本）'!$A$2:$A$46</c:f>
              <c:numCache>
                <c:formatCode>General</c:formatCode>
                <c:ptCount val="4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</c:numCache>
            </c:numRef>
          </c:xVal>
          <c:yVal>
            <c:numRef>
              <c:f>'殺人事件数（日本）'!$D$2:$D$46</c:f>
              <c:numCache>
                <c:formatCode>General</c:formatCode>
                <c:ptCount val="45"/>
                <c:pt idx="0">
                  <c:v>2.8345411532985794</c:v>
                </c:pt>
                <c:pt idx="1">
                  <c:v>2.7776893951446118</c:v>
                </c:pt>
                <c:pt idx="2">
                  <c:v>2.4668788938968915</c:v>
                </c:pt>
                <c:pt idx="3">
                  <c:v>2.3742668164233121</c:v>
                </c:pt>
                <c:pt idx="4">
                  <c:v>2.4346072317918956</c:v>
                </c:pt>
                <c:pt idx="5">
                  <c:v>2.3281607733401168</c:v>
                </c:pt>
                <c:pt idx="6">
                  <c:v>2.2193949674865707</c:v>
                </c:pt>
                <c:pt idx="7">
                  <c:v>2.1068705337538423</c:v>
                </c:pt>
                <c:pt idx="8">
                  <c:v>2.1661682999279588</c:v>
                </c:pt>
                <c:pt idx="9">
                  <c:v>2.046110634313802</c:v>
                </c:pt>
                <c:pt idx="10">
                  <c:v>1.9147705360586194</c:v>
                </c:pt>
                <c:pt idx="11">
                  <c:v>1.8294062205466539</c:v>
                </c:pt>
                <c:pt idx="12">
                  <c:v>1.9145871090664064</c:v>
                </c:pt>
                <c:pt idx="13">
                  <c:v>1.8771080803636895</c:v>
                </c:pt>
                <c:pt idx="14">
                  <c:v>1.7291743915784141</c:v>
                </c:pt>
                <c:pt idx="15">
                  <c:v>1.8742183312488832</c:v>
                </c:pt>
                <c:pt idx="16">
                  <c:v>1.8665888552885213</c:v>
                </c:pt>
                <c:pt idx="17">
                  <c:v>1.7790040730521612</c:v>
                </c:pt>
                <c:pt idx="18">
                  <c:v>1.6164597621321295</c:v>
                </c:pt>
                <c:pt idx="19">
                  <c:v>1.595282166071198</c:v>
                </c:pt>
                <c:pt idx="20">
                  <c:v>1.4385785067486758</c:v>
                </c:pt>
                <c:pt idx="21">
                  <c:v>1.4876762056623298</c:v>
                </c:pt>
                <c:pt idx="22">
                  <c:v>1.4857489387507579</c:v>
                </c:pt>
                <c:pt idx="23">
                  <c:v>1.4598112702449473</c:v>
                </c:pt>
                <c:pt idx="24">
                  <c:v>1.4646107809317983</c:v>
                </c:pt>
                <c:pt idx="25">
                  <c:v>1.4704788969756049</c:v>
                </c:pt>
                <c:pt idx="26">
                  <c:v>1.3776097320401117</c:v>
                </c:pt>
                <c:pt idx="27">
                  <c:v>1.2958221189636696</c:v>
                </c:pt>
                <c:pt idx="28">
                  <c:v>1.1739785734653143</c:v>
                </c:pt>
                <c:pt idx="29">
                  <c:v>1.0616452254372795</c:v>
                </c:pt>
                <c:pt idx="30">
                  <c:v>1.0015289901384181</c:v>
                </c:pt>
                <c:pt idx="31">
                  <c:v>0.97904126477627096</c:v>
                </c:pt>
                <c:pt idx="32">
                  <c:v>0.98501208185153377</c:v>
                </c:pt>
                <c:pt idx="33">
                  <c:v>0.98688949719060659</c:v>
                </c:pt>
                <c:pt idx="34">
                  <c:v>1.0210354049415238</c:v>
                </c:pt>
                <c:pt idx="35">
                  <c:v>1.0201481245520427</c:v>
                </c:pt>
                <c:pt idx="36">
                  <c:v>0.967749624579887</c:v>
                </c:pt>
                <c:pt idx="37">
                  <c:v>1.0161941073424383</c:v>
                </c:pt>
                <c:pt idx="38">
                  <c:v>1.0974761211967867</c:v>
                </c:pt>
                <c:pt idx="39">
                  <c:v>0.99868158241688842</c:v>
                </c:pt>
                <c:pt idx="40">
                  <c:v>1.0959141547043159</c:v>
                </c:pt>
                <c:pt idx="41">
                  <c:v>1.0524992930974897</c:v>
                </c:pt>
                <c:pt idx="42">
                  <c:v>1.0950221985159154</c:v>
                </c:pt>
                <c:pt idx="43">
                  <c:v>1.1370933638228891</c:v>
                </c:pt>
                <c:pt idx="44">
                  <c:v>1.110441594215374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F98-4A52-B2A3-694ED7CDE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1326128"/>
        <c:axId val="521326520"/>
      </c:scatterChart>
      <c:valAx>
        <c:axId val="521326128"/>
        <c:scaling>
          <c:orientation val="minMax"/>
          <c:max val="2010"/>
          <c:min val="1955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lang="ja-JP" sz="1600"/>
                </a:pPr>
                <a:r>
                  <a:rPr lang="ja-JP" altLang="en-US" sz="1600"/>
                  <a:t>西暦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ja-JP" sz="1800"/>
            </a:pPr>
            <a:endParaRPr lang="ja-JP"/>
          </a:p>
        </c:txPr>
        <c:crossAx val="521326520"/>
        <c:crosses val="autoZero"/>
        <c:crossBetween val="midCat"/>
        <c:majorUnit val="5"/>
      </c:valAx>
      <c:valAx>
        <c:axId val="521326520"/>
        <c:scaling>
          <c:orientation val="minMax"/>
          <c:max val="3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ja-JP" sz="1600"/>
                </a:pPr>
                <a:r>
                  <a:rPr lang="ja-JP" altLang="en-US" sz="1600"/>
                  <a:t>殺人事件数</a:t>
                </a:r>
              </a:p>
            </c:rich>
          </c:tx>
          <c:layout>
            <c:manualLayout>
              <c:xMode val="edge"/>
              <c:yMode val="edge"/>
              <c:x val="0"/>
              <c:y val="0.42028182731498248"/>
            </c:manualLayout>
          </c:layout>
          <c:overlay val="0"/>
        </c:title>
        <c:numFmt formatCode="#,##0.0_);[Red]\(#,##0.0\)" sourceLinked="0"/>
        <c:majorTickMark val="none"/>
        <c:minorTickMark val="none"/>
        <c:tickLblPos val="nextTo"/>
        <c:txPr>
          <a:bodyPr/>
          <a:lstStyle/>
          <a:p>
            <a:pPr>
              <a:defRPr lang="ja-JP" sz="2000"/>
            </a:pPr>
            <a:endParaRPr lang="ja-JP"/>
          </a:p>
        </c:txPr>
        <c:crossAx val="521326128"/>
        <c:crossesAt val="1957"/>
        <c:crossBetween val="midCat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ja-JP" sz="3200"/>
            </a:pPr>
            <a:r>
              <a:rPr lang="en-US" altLang="ja-JP" sz="2800"/>
              <a:t>10</a:t>
            </a:r>
            <a:r>
              <a:rPr lang="ja-JP" altLang="en-US" sz="2800"/>
              <a:t>万人当たりの殺人事件数の推移（日本）</a:t>
            </a:r>
          </a:p>
        </c:rich>
      </c:tx>
      <c:layout>
        <c:manualLayout>
          <c:xMode val="edge"/>
          <c:yMode val="edge"/>
          <c:x val="0.15768548864940932"/>
          <c:y val="2.3018793304104904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8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'殺人事件数（日本）'!$A$17:$A$46</c:f>
              <c:numCache>
                <c:formatCode>General</c:formatCode>
                <c:ptCount val="30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</c:numCache>
            </c:numRef>
          </c:xVal>
          <c:yVal>
            <c:numRef>
              <c:f>'殺人事件数（日本）'!$D$17:$D$46</c:f>
              <c:numCache>
                <c:formatCode>General</c:formatCode>
                <c:ptCount val="30"/>
                <c:pt idx="0">
                  <c:v>1.8742183312488832</c:v>
                </c:pt>
                <c:pt idx="1">
                  <c:v>1.8665888552885213</c:v>
                </c:pt>
                <c:pt idx="2">
                  <c:v>1.7790040730521612</c:v>
                </c:pt>
                <c:pt idx="3">
                  <c:v>1.6164597621321295</c:v>
                </c:pt>
                <c:pt idx="4">
                  <c:v>1.595282166071198</c:v>
                </c:pt>
                <c:pt idx="5">
                  <c:v>1.4385785067486758</c:v>
                </c:pt>
                <c:pt idx="6">
                  <c:v>1.4876762056623298</c:v>
                </c:pt>
                <c:pt idx="7">
                  <c:v>1.4857489387507579</c:v>
                </c:pt>
                <c:pt idx="8">
                  <c:v>1.4598112702449473</c:v>
                </c:pt>
                <c:pt idx="9">
                  <c:v>1.4646107809317983</c:v>
                </c:pt>
                <c:pt idx="10">
                  <c:v>1.4704788969756049</c:v>
                </c:pt>
                <c:pt idx="11">
                  <c:v>1.3776097320401117</c:v>
                </c:pt>
                <c:pt idx="12">
                  <c:v>1.2958221189636696</c:v>
                </c:pt>
                <c:pt idx="13">
                  <c:v>1.1739785734653143</c:v>
                </c:pt>
                <c:pt idx="14">
                  <c:v>1.0616452254372795</c:v>
                </c:pt>
                <c:pt idx="15">
                  <c:v>1.0015289901384181</c:v>
                </c:pt>
                <c:pt idx="16">
                  <c:v>0.97904126477627096</c:v>
                </c:pt>
                <c:pt idx="17">
                  <c:v>0.98501208185153377</c:v>
                </c:pt>
                <c:pt idx="18">
                  <c:v>0.98688949719060659</c:v>
                </c:pt>
                <c:pt idx="19">
                  <c:v>1.0210354049415238</c:v>
                </c:pt>
                <c:pt idx="20">
                  <c:v>1.0201481245520427</c:v>
                </c:pt>
                <c:pt idx="21">
                  <c:v>0.967749624579887</c:v>
                </c:pt>
                <c:pt idx="22">
                  <c:v>1.0161941073424383</c:v>
                </c:pt>
                <c:pt idx="23">
                  <c:v>1.0974761211967867</c:v>
                </c:pt>
                <c:pt idx="24">
                  <c:v>0.99868158241688842</c:v>
                </c:pt>
                <c:pt idx="25">
                  <c:v>1.0959141547043159</c:v>
                </c:pt>
                <c:pt idx="26">
                  <c:v>1.0524992930974897</c:v>
                </c:pt>
                <c:pt idx="27">
                  <c:v>1.0950221985159154</c:v>
                </c:pt>
                <c:pt idx="28">
                  <c:v>1.1370933638228891</c:v>
                </c:pt>
                <c:pt idx="29">
                  <c:v>1.110441594215374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D9B-43B9-840F-D56A7C3D7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1329264"/>
        <c:axId val="521326912"/>
      </c:scatterChart>
      <c:valAx>
        <c:axId val="521329264"/>
        <c:scaling>
          <c:orientation val="minMax"/>
          <c:max val="2005"/>
          <c:min val="1970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lang="ja-JP" sz="2400"/>
                </a:pPr>
                <a:r>
                  <a:rPr lang="ja-JP" altLang="en-US" sz="2400"/>
                  <a:t>西暦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 w="19050"/>
        </c:spPr>
        <c:txPr>
          <a:bodyPr/>
          <a:lstStyle/>
          <a:p>
            <a:pPr>
              <a:defRPr lang="ja-JP" sz="1800"/>
            </a:pPr>
            <a:endParaRPr lang="ja-JP"/>
          </a:p>
        </c:txPr>
        <c:crossAx val="521326912"/>
        <c:crosses val="autoZero"/>
        <c:crossBetween val="midCat"/>
        <c:majorUnit val="5"/>
      </c:valAx>
      <c:valAx>
        <c:axId val="5213269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lang="ja-JP" sz="2000"/>
                </a:pPr>
                <a:r>
                  <a:rPr lang="ja-JP" altLang="en-US" sz="2000"/>
                  <a:t>殺人事件数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lang="ja-JP" sz="1400"/>
            </a:pPr>
            <a:endParaRPr lang="ja-JP"/>
          </a:p>
        </c:txPr>
        <c:crossAx val="521329264"/>
        <c:crossesAt val="1972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ja-JP" sz="2800"/>
            </a:pPr>
            <a:r>
              <a:rPr lang="en-US" altLang="ja-JP" sz="2800"/>
              <a:t>10</a:t>
            </a:r>
            <a:r>
              <a:rPr lang="ja-JP" altLang="en-US" sz="2800"/>
              <a:t>万人当たりの殺人事件数の推移（日本）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8"/>
            <c:spPr>
              <a:noFill/>
              <a:ln>
                <a:solidFill>
                  <a:schemeClr val="tx1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'殺人事件数（日本）'!$A$33:$A$46</c:f>
              <c:numCache>
                <c:formatCode>General</c:formatCode>
                <c:ptCount val="1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</c:numCache>
            </c:numRef>
          </c:xVal>
          <c:yVal>
            <c:numRef>
              <c:f>'殺人事件数（日本）'!$D$33:$D$46</c:f>
              <c:numCache>
                <c:formatCode>General</c:formatCode>
                <c:ptCount val="14"/>
                <c:pt idx="0">
                  <c:v>0.97904126477627096</c:v>
                </c:pt>
                <c:pt idx="1">
                  <c:v>0.98501208185153377</c:v>
                </c:pt>
                <c:pt idx="2">
                  <c:v>0.98688949719060659</c:v>
                </c:pt>
                <c:pt idx="3">
                  <c:v>1.0210354049415238</c:v>
                </c:pt>
                <c:pt idx="4">
                  <c:v>1.0201481245520427</c:v>
                </c:pt>
                <c:pt idx="5">
                  <c:v>0.967749624579887</c:v>
                </c:pt>
                <c:pt idx="6">
                  <c:v>1.0161941073424383</c:v>
                </c:pt>
                <c:pt idx="7">
                  <c:v>1.0974761211967867</c:v>
                </c:pt>
                <c:pt idx="8">
                  <c:v>0.99868158241688842</c:v>
                </c:pt>
                <c:pt idx="9">
                  <c:v>1.0959141547043159</c:v>
                </c:pt>
                <c:pt idx="10">
                  <c:v>1.0524992930974897</c:v>
                </c:pt>
                <c:pt idx="11">
                  <c:v>1.0950221985159154</c:v>
                </c:pt>
                <c:pt idx="12">
                  <c:v>1.1370933638228891</c:v>
                </c:pt>
                <c:pt idx="13">
                  <c:v>1.110441594215374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B1B-4BBE-8B1F-E90DEBC2B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1348864"/>
        <c:axId val="521349648"/>
      </c:scatterChart>
      <c:valAx>
        <c:axId val="521348864"/>
        <c:scaling>
          <c:orientation val="minMax"/>
          <c:max val="2005"/>
          <c:min val="1990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lang="ja-JP" sz="2000"/>
                </a:pPr>
                <a:r>
                  <a:rPr lang="ja-JP" altLang="en-US" sz="2000"/>
                  <a:t>西暦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lang="ja-JP" sz="2000"/>
            </a:pPr>
            <a:endParaRPr lang="ja-JP"/>
          </a:p>
        </c:txPr>
        <c:crossAx val="521349648"/>
        <c:crosses val="autoZero"/>
        <c:crossBetween val="midCat"/>
        <c:majorUnit val="5"/>
      </c:valAx>
      <c:valAx>
        <c:axId val="521349648"/>
        <c:scaling>
          <c:orientation val="minMax"/>
          <c:max val="1.5"/>
          <c:min val="0.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lang="ja-JP" sz="2000"/>
                </a:pPr>
                <a:r>
                  <a:rPr lang="ja-JP" altLang="en-US" sz="2000"/>
                  <a:t>殺人事件数</a:t>
                </a:r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lang="ja-JP" sz="1600"/>
            </a:pPr>
            <a:endParaRPr lang="ja-JP"/>
          </a:p>
        </c:txPr>
        <c:crossAx val="521348864"/>
        <c:crossesAt val="1990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3600"/>
              <a:t>刑法犯総数</a:t>
            </a:r>
            <a:endParaRPr lang="en-US" altLang="ja-JP" sz="3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 alt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認知件数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Sheet1!$C$1:$M$1</c:f>
              <c:strCache>
                <c:ptCount val="11"/>
                <c:pt idx="0">
                  <c:v>H24</c:v>
                </c:pt>
                <c:pt idx="1">
                  <c:v>H25</c:v>
                </c:pt>
                <c:pt idx="2">
                  <c:v>H26</c:v>
                </c:pt>
                <c:pt idx="3">
                  <c:v>H27</c:v>
                </c:pt>
                <c:pt idx="4">
                  <c:v>H28</c:v>
                </c:pt>
                <c:pt idx="5">
                  <c:v>H29</c:v>
                </c:pt>
                <c:pt idx="6">
                  <c:v>H30</c:v>
                </c:pt>
                <c:pt idx="7">
                  <c:v>R元</c:v>
                </c:pt>
                <c:pt idx="8">
                  <c:v>R2</c:v>
                </c:pt>
                <c:pt idx="9">
                  <c:v>R3</c:v>
                </c:pt>
                <c:pt idx="10">
                  <c:v>R4</c:v>
                </c:pt>
              </c:strCache>
            </c:strRef>
          </c:cat>
          <c:val>
            <c:numRef>
              <c:f>Sheet1!$C$2:$M$2</c:f>
              <c:numCache>
                <c:formatCode>General</c:formatCode>
                <c:ptCount val="11"/>
                <c:pt idx="0">
                  <c:v>1403167</c:v>
                </c:pt>
                <c:pt idx="1">
                  <c:v>1314140</c:v>
                </c:pt>
                <c:pt idx="2">
                  <c:v>1212163</c:v>
                </c:pt>
                <c:pt idx="3">
                  <c:v>1098969</c:v>
                </c:pt>
                <c:pt idx="4">
                  <c:v>996120</c:v>
                </c:pt>
                <c:pt idx="5">
                  <c:v>915042</c:v>
                </c:pt>
                <c:pt idx="6">
                  <c:v>817338</c:v>
                </c:pt>
                <c:pt idx="7">
                  <c:v>748559</c:v>
                </c:pt>
                <c:pt idx="8">
                  <c:v>614231</c:v>
                </c:pt>
                <c:pt idx="9">
                  <c:v>568104</c:v>
                </c:pt>
                <c:pt idx="10">
                  <c:v>601331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C0-4132-8B15-F4B5FCC845A5}"/>
            </c:ext>
          </c:extLst>
        </c:ser>
        <c:ser>
          <c:idx val="1"/>
          <c:order val="1"/>
          <c:tx>
            <c:strRef>
              <c:f>Sheet1!$B$3</c:f>
              <c:strCache>
                <c:ptCount val="1"/>
                <c:pt idx="0">
                  <c:v>検挙件数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Sheet1!$C$1:$M$1</c:f>
              <c:strCache>
                <c:ptCount val="11"/>
                <c:pt idx="0">
                  <c:v>H24</c:v>
                </c:pt>
                <c:pt idx="1">
                  <c:v>H25</c:v>
                </c:pt>
                <c:pt idx="2">
                  <c:v>H26</c:v>
                </c:pt>
                <c:pt idx="3">
                  <c:v>H27</c:v>
                </c:pt>
                <c:pt idx="4">
                  <c:v>H28</c:v>
                </c:pt>
                <c:pt idx="5">
                  <c:v>H29</c:v>
                </c:pt>
                <c:pt idx="6">
                  <c:v>H30</c:v>
                </c:pt>
                <c:pt idx="7">
                  <c:v>R元</c:v>
                </c:pt>
                <c:pt idx="8">
                  <c:v>R2</c:v>
                </c:pt>
                <c:pt idx="9">
                  <c:v>R3</c:v>
                </c:pt>
                <c:pt idx="10">
                  <c:v>R4</c:v>
                </c:pt>
              </c:strCache>
            </c:strRef>
          </c:cat>
          <c:val>
            <c:numRef>
              <c:f>Sheet1!$C$3:$M$3</c:f>
              <c:numCache>
                <c:formatCode>General</c:formatCode>
                <c:ptCount val="11"/>
                <c:pt idx="0">
                  <c:v>437610</c:v>
                </c:pt>
                <c:pt idx="1">
                  <c:v>394121</c:v>
                </c:pt>
                <c:pt idx="2">
                  <c:v>370568</c:v>
                </c:pt>
                <c:pt idx="3">
                  <c:v>357484</c:v>
                </c:pt>
                <c:pt idx="4">
                  <c:v>337066</c:v>
                </c:pt>
                <c:pt idx="5">
                  <c:v>327081</c:v>
                </c:pt>
                <c:pt idx="6">
                  <c:v>309409</c:v>
                </c:pt>
                <c:pt idx="7">
                  <c:v>294206</c:v>
                </c:pt>
                <c:pt idx="8">
                  <c:v>279185</c:v>
                </c:pt>
                <c:pt idx="9">
                  <c:v>264485</c:v>
                </c:pt>
                <c:pt idx="10">
                  <c:v>250350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C0-4132-8B15-F4B5FCC845A5}"/>
            </c:ext>
          </c:extLst>
        </c:ser>
        <c:ser>
          <c:idx val="2"/>
          <c:order val="2"/>
          <c:tx>
            <c:strRef>
              <c:f>Sheet1!$B$4</c:f>
              <c:strCache>
                <c:ptCount val="1"/>
                <c:pt idx="0">
                  <c:v>検挙人員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Sheet1!$C$1:$M$1</c:f>
              <c:strCache>
                <c:ptCount val="11"/>
                <c:pt idx="0">
                  <c:v>H24</c:v>
                </c:pt>
                <c:pt idx="1">
                  <c:v>H25</c:v>
                </c:pt>
                <c:pt idx="2">
                  <c:v>H26</c:v>
                </c:pt>
                <c:pt idx="3">
                  <c:v>H27</c:v>
                </c:pt>
                <c:pt idx="4">
                  <c:v>H28</c:v>
                </c:pt>
                <c:pt idx="5">
                  <c:v>H29</c:v>
                </c:pt>
                <c:pt idx="6">
                  <c:v>H30</c:v>
                </c:pt>
                <c:pt idx="7">
                  <c:v>R元</c:v>
                </c:pt>
                <c:pt idx="8">
                  <c:v>R2</c:v>
                </c:pt>
                <c:pt idx="9">
                  <c:v>R3</c:v>
                </c:pt>
                <c:pt idx="10">
                  <c:v>R4</c:v>
                </c:pt>
              </c:strCache>
            </c:strRef>
          </c:cat>
          <c:val>
            <c:numRef>
              <c:f>Sheet1!$C$4:$M$4</c:f>
              <c:numCache>
                <c:formatCode>General</c:formatCode>
                <c:ptCount val="11"/>
                <c:pt idx="0">
                  <c:v>287021</c:v>
                </c:pt>
                <c:pt idx="1">
                  <c:v>262486</c:v>
                </c:pt>
                <c:pt idx="2">
                  <c:v>251115</c:v>
                </c:pt>
                <c:pt idx="3">
                  <c:v>239355</c:v>
                </c:pt>
                <c:pt idx="4">
                  <c:v>226376</c:v>
                </c:pt>
                <c:pt idx="5">
                  <c:v>215003</c:v>
                </c:pt>
                <c:pt idx="6">
                  <c:v>206094</c:v>
                </c:pt>
                <c:pt idx="7">
                  <c:v>192607</c:v>
                </c:pt>
                <c:pt idx="8">
                  <c:v>182582</c:v>
                </c:pt>
                <c:pt idx="9">
                  <c:v>175041</c:v>
                </c:pt>
                <c:pt idx="10">
                  <c:v>169409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C0-4132-8B15-F4B5FCC84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4903392"/>
        <c:axId val="622076176"/>
      </c:lineChart>
      <c:catAx>
        <c:axId val="62490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22076176"/>
        <c:crosses val="autoZero"/>
        <c:auto val="1"/>
        <c:lblAlgn val="ctr"/>
        <c:lblOffset val="100"/>
        <c:noMultiLvlLbl val="0"/>
      </c:catAx>
      <c:valAx>
        <c:axId val="62207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2490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凶悪犯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認知件数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Sheet1!$C$8:$K$8</c:f>
              <c:numCache>
                <c:formatCode>General</c:formatCode>
                <c:ptCount val="9"/>
                <c:pt idx="0">
                  <c:v>67356</c:v>
                </c:pt>
                <c:pt idx="1">
                  <c:v>66494</c:v>
                </c:pt>
                <c:pt idx="2">
                  <c:v>65814</c:v>
                </c:pt>
                <c:pt idx="3">
                  <c:v>64049</c:v>
                </c:pt>
                <c:pt idx="4">
                  <c:v>62043</c:v>
                </c:pt>
                <c:pt idx="5">
                  <c:v>60099</c:v>
                </c:pt>
                <c:pt idx="6">
                  <c:v>59139</c:v>
                </c:pt>
                <c:pt idx="7">
                  <c:v>56753</c:v>
                </c:pt>
                <c:pt idx="8">
                  <c:v>51829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4E-45BD-9191-6737A28B3D36}"/>
            </c:ext>
          </c:extLst>
        </c:ser>
        <c:ser>
          <c:idx val="1"/>
          <c:order val="1"/>
          <c:tx>
            <c:strRef>
              <c:f>Sheet1!$B$9</c:f>
              <c:strCache>
                <c:ptCount val="1"/>
                <c:pt idx="0">
                  <c:v>検挙件数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Sheet1!$C$9:$K$9</c:f>
              <c:numCache>
                <c:formatCode>General</c:formatCode>
                <c:ptCount val="9"/>
                <c:pt idx="0">
                  <c:v>49220</c:v>
                </c:pt>
                <c:pt idx="1">
                  <c:v>48487</c:v>
                </c:pt>
                <c:pt idx="2">
                  <c:v>49990</c:v>
                </c:pt>
                <c:pt idx="3">
                  <c:v>49968</c:v>
                </c:pt>
                <c:pt idx="4">
                  <c:v>49855</c:v>
                </c:pt>
                <c:pt idx="5">
                  <c:v>49135</c:v>
                </c:pt>
                <c:pt idx="6">
                  <c:v>49349</c:v>
                </c:pt>
                <c:pt idx="7">
                  <c:v>47989</c:v>
                </c:pt>
                <c:pt idx="8">
                  <c:v>45764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4E-45BD-9191-6737A28B3D36}"/>
            </c:ext>
          </c:extLst>
        </c:ser>
        <c:ser>
          <c:idx val="2"/>
          <c:order val="2"/>
          <c:tx>
            <c:strRef>
              <c:f>Sheet1!$B$10</c:f>
              <c:strCache>
                <c:ptCount val="1"/>
                <c:pt idx="0">
                  <c:v>検挙人員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Sheet1!$C$10:$K$10</c:f>
              <c:numCache>
                <c:formatCode>General</c:formatCode>
                <c:ptCount val="9"/>
                <c:pt idx="0">
                  <c:v>52577</c:v>
                </c:pt>
                <c:pt idx="1">
                  <c:v>51274</c:v>
                </c:pt>
                <c:pt idx="2">
                  <c:v>52618</c:v>
                </c:pt>
                <c:pt idx="3">
                  <c:v>52541</c:v>
                </c:pt>
                <c:pt idx="4">
                  <c:v>52291</c:v>
                </c:pt>
                <c:pt idx="5">
                  <c:v>51253</c:v>
                </c:pt>
                <c:pt idx="6">
                  <c:v>51786</c:v>
                </c:pt>
                <c:pt idx="7">
                  <c:v>50789</c:v>
                </c:pt>
                <c:pt idx="8">
                  <c:v>48108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4E-45BD-9191-6737A28B3D36}"/>
            </c:ext>
          </c:extLst>
        </c:ser>
        <c:ser>
          <c:idx val="3"/>
          <c:order val="3"/>
          <c:tx>
            <c:strRef>
              <c:f>Sheet1!$C$1</c:f>
              <c:strCache>
                <c:ptCount val="1"/>
                <c:pt idx="0">
                  <c:v>H24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Sheet1!$D$1:$E$1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24E-45BD-9191-6737A28B3D36}"/>
            </c:ext>
          </c:extLst>
        </c:ser>
        <c:ser>
          <c:idx val="4"/>
          <c:order val="4"/>
          <c:tx>
            <c:strRef>
              <c:f>Sheet1!$B$1</c:f>
              <c:strCache>
                <c:ptCount val="1"/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Sheet1!$C$1:$I$1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24E-45BD-9191-6737A28B3D36}"/>
            </c:ext>
          </c:extLst>
        </c:ser>
        <c:ser>
          <c:idx val="5"/>
          <c:order val="5"/>
          <c:tx>
            <c:strRef>
              <c:f>Sheet1!$I$1</c:f>
              <c:strCache>
                <c:ptCount val="1"/>
                <c:pt idx="0">
                  <c:v>H30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Sheet1!$J$1:$M$1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24E-45BD-9191-6737A28B3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4911744"/>
        <c:axId val="622077136"/>
      </c:lineChart>
      <c:catAx>
        <c:axId val="6249117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22077136"/>
        <c:crosses val="autoZero"/>
        <c:auto val="1"/>
        <c:lblAlgn val="ctr"/>
        <c:lblOffset val="100"/>
        <c:noMultiLvlLbl val="0"/>
      </c:catAx>
      <c:valAx>
        <c:axId val="62207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2491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Sheet1!$B$14</c:f>
              <c:strCache>
                <c:ptCount val="1"/>
                <c:pt idx="0">
                  <c:v>認知件数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Sheet1!$C$1:$M$1</c:f>
              <c:strCache>
                <c:ptCount val="11"/>
                <c:pt idx="0">
                  <c:v>H24</c:v>
                </c:pt>
                <c:pt idx="1">
                  <c:v>H25</c:v>
                </c:pt>
                <c:pt idx="2">
                  <c:v>H26</c:v>
                </c:pt>
                <c:pt idx="3">
                  <c:v>H27</c:v>
                </c:pt>
                <c:pt idx="4">
                  <c:v>H28</c:v>
                </c:pt>
                <c:pt idx="5">
                  <c:v>H29</c:v>
                </c:pt>
                <c:pt idx="6">
                  <c:v>H30</c:v>
                </c:pt>
                <c:pt idx="7">
                  <c:v>R元</c:v>
                </c:pt>
                <c:pt idx="8">
                  <c:v>R2</c:v>
                </c:pt>
                <c:pt idx="9">
                  <c:v>R3</c:v>
                </c:pt>
                <c:pt idx="10">
                  <c:v>R4</c:v>
                </c:pt>
              </c:strCache>
            </c:strRef>
          </c:cat>
          <c:val>
            <c:numRef>
              <c:f>Sheet1!$C$14:$K$14</c:f>
              <c:numCache>
                <c:formatCode>General</c:formatCode>
                <c:ptCount val="9"/>
                <c:pt idx="0">
                  <c:v>40235</c:v>
                </c:pt>
                <c:pt idx="1">
                  <c:v>43141</c:v>
                </c:pt>
                <c:pt idx="2">
                  <c:v>46027</c:v>
                </c:pt>
                <c:pt idx="3">
                  <c:v>43622</c:v>
                </c:pt>
                <c:pt idx="4">
                  <c:v>45778</c:v>
                </c:pt>
                <c:pt idx="5">
                  <c:v>47009</c:v>
                </c:pt>
                <c:pt idx="6">
                  <c:v>42594</c:v>
                </c:pt>
                <c:pt idx="7">
                  <c:v>36031</c:v>
                </c:pt>
                <c:pt idx="8">
                  <c:v>34065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78-4EC6-A688-6655D2F2626A}"/>
            </c:ext>
          </c:extLst>
        </c:ser>
        <c:ser>
          <c:idx val="1"/>
          <c:order val="1"/>
          <c:tx>
            <c:strRef>
              <c:f>Sheet1!$B$15</c:f>
              <c:strCache>
                <c:ptCount val="1"/>
                <c:pt idx="0">
                  <c:v>検挙件数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Sheet1!$C$1:$M$1</c:f>
              <c:strCache>
                <c:ptCount val="11"/>
                <c:pt idx="0">
                  <c:v>H24</c:v>
                </c:pt>
                <c:pt idx="1">
                  <c:v>H25</c:v>
                </c:pt>
                <c:pt idx="2">
                  <c:v>H26</c:v>
                </c:pt>
                <c:pt idx="3">
                  <c:v>H27</c:v>
                </c:pt>
                <c:pt idx="4">
                  <c:v>H28</c:v>
                </c:pt>
                <c:pt idx="5">
                  <c:v>H29</c:v>
                </c:pt>
                <c:pt idx="6">
                  <c:v>H30</c:v>
                </c:pt>
                <c:pt idx="7">
                  <c:v>R元</c:v>
                </c:pt>
                <c:pt idx="8">
                  <c:v>R2</c:v>
                </c:pt>
                <c:pt idx="9">
                  <c:v>R3</c:v>
                </c:pt>
                <c:pt idx="10">
                  <c:v>R4</c:v>
                </c:pt>
              </c:strCache>
            </c:strRef>
          </c:cat>
          <c:val>
            <c:numRef>
              <c:f>Sheet1!$C$15:$K$15</c:f>
              <c:numCache>
                <c:formatCode>General</c:formatCode>
                <c:ptCount val="9"/>
                <c:pt idx="0">
                  <c:v>24105</c:v>
                </c:pt>
                <c:pt idx="1">
                  <c:v>22060</c:v>
                </c:pt>
                <c:pt idx="2">
                  <c:v>20355</c:v>
                </c:pt>
                <c:pt idx="3">
                  <c:v>20742</c:v>
                </c:pt>
                <c:pt idx="4">
                  <c:v>22276</c:v>
                </c:pt>
                <c:pt idx="5">
                  <c:v>20965</c:v>
                </c:pt>
                <c:pt idx="6">
                  <c:v>19691</c:v>
                </c:pt>
                <c:pt idx="7">
                  <c:v>19096</c:v>
                </c:pt>
                <c:pt idx="8">
                  <c:v>18153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78-4EC6-A688-6655D2F2626A}"/>
            </c:ext>
          </c:extLst>
        </c:ser>
        <c:ser>
          <c:idx val="2"/>
          <c:order val="2"/>
          <c:tx>
            <c:strRef>
              <c:f>Sheet1!$B$16</c:f>
              <c:strCache>
                <c:ptCount val="1"/>
                <c:pt idx="0">
                  <c:v>検挙人員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Sheet1!$C$1:$M$1</c:f>
              <c:strCache>
                <c:ptCount val="11"/>
                <c:pt idx="0">
                  <c:v>H24</c:v>
                </c:pt>
                <c:pt idx="1">
                  <c:v>H25</c:v>
                </c:pt>
                <c:pt idx="2">
                  <c:v>H26</c:v>
                </c:pt>
                <c:pt idx="3">
                  <c:v>H27</c:v>
                </c:pt>
                <c:pt idx="4">
                  <c:v>H28</c:v>
                </c:pt>
                <c:pt idx="5">
                  <c:v>H29</c:v>
                </c:pt>
                <c:pt idx="6">
                  <c:v>H30</c:v>
                </c:pt>
                <c:pt idx="7">
                  <c:v>R元</c:v>
                </c:pt>
                <c:pt idx="8">
                  <c:v>R2</c:v>
                </c:pt>
                <c:pt idx="9">
                  <c:v>R3</c:v>
                </c:pt>
                <c:pt idx="10">
                  <c:v>R4</c:v>
                </c:pt>
              </c:strCache>
            </c:strRef>
          </c:cat>
          <c:val>
            <c:numRef>
              <c:f>Sheet1!$C$16:$K$16</c:f>
              <c:numCache>
                <c:formatCode>General</c:formatCode>
                <c:ptCount val="9"/>
                <c:pt idx="0">
                  <c:v>13665</c:v>
                </c:pt>
                <c:pt idx="1">
                  <c:v>13523</c:v>
                </c:pt>
                <c:pt idx="2">
                  <c:v>13125</c:v>
                </c:pt>
                <c:pt idx="3">
                  <c:v>13016</c:v>
                </c:pt>
                <c:pt idx="4">
                  <c:v>12876</c:v>
                </c:pt>
                <c:pt idx="5">
                  <c:v>12422</c:v>
                </c:pt>
                <c:pt idx="6">
                  <c:v>12280</c:v>
                </c:pt>
                <c:pt idx="7">
                  <c:v>10965</c:v>
                </c:pt>
                <c:pt idx="8">
                  <c:v>10547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78-4EC6-A688-6655D2F26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5205312"/>
        <c:axId val="750382928"/>
      </c:lineChart>
      <c:catAx>
        <c:axId val="74520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50382928"/>
        <c:crosses val="autoZero"/>
        <c:auto val="1"/>
        <c:lblAlgn val="ctr"/>
        <c:lblOffset val="100"/>
        <c:noMultiLvlLbl val="0"/>
      </c:catAx>
      <c:valAx>
        <c:axId val="75038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4520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0.28814</cdr:x>
      <cdr:y>0.61333</cdr:y>
    </cdr:from>
    <cdr:to>
      <cdr:x>0.63559</cdr:x>
      <cdr:y>0.68742</cdr:y>
    </cdr:to>
    <cdr:sp macro="" textlink="">
      <cdr:nvSpPr>
        <cdr:cNvPr id="2" name="テキスト ボックス 2"/>
        <cdr:cNvSpPr txBox="1"/>
      </cdr:nvSpPr>
      <cdr:spPr>
        <a:xfrm xmlns:a="http://schemas.openxmlformats.org/drawingml/2006/main">
          <a:off x="2448272" y="3312368"/>
          <a:ext cx="2952328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kumimoji="1" lang="en-US" altLang="ja-JP" sz="2000" b="0" i="0">
              <a:latin typeface="Cambria Math"/>
            </a:rPr>
            <a:t>𝑦=0.0113 𝑥−21.47</a:t>
          </a:r>
          <a:endParaRPr kumimoji="1" lang="ja-JP" altLang="en-US" sz="2000" dirty="0"/>
        </a:p>
      </cdr:txBody>
    </cdr:sp>
  </cdr:relSizeAnchor>
  <cdr:relSizeAnchor xmlns:cdr="http://schemas.openxmlformats.org/drawingml/2006/chartDrawing">
    <cdr:from>
      <cdr:x>0.46186</cdr:x>
      <cdr:y>0.44</cdr:y>
    </cdr:from>
    <cdr:to>
      <cdr:x>0.58475</cdr:x>
      <cdr:y>0.62213</cdr:y>
    </cdr:to>
    <cdr:cxnSp macro="">
      <cdr:nvCxnSpPr>
        <cdr:cNvPr id="3" name="直線矢印コネクタ 2">
          <a:extLst xmlns:a="http://schemas.openxmlformats.org/drawingml/2006/main">
            <a:ext uri="{FF2B5EF4-FFF2-40B4-BE49-F238E27FC236}">
              <a16:creationId xmlns:a16="http://schemas.microsoft.com/office/drawing/2014/main" id="{15280526-D041-452C-AB36-B8D13EF6C4B0}"/>
            </a:ext>
          </a:extLst>
        </cdr:cNvPr>
        <cdr:cNvCxnSpPr/>
      </cdr:nvCxnSpPr>
      <cdr:spPr>
        <a:xfrm xmlns:a="http://schemas.openxmlformats.org/drawingml/2006/main" flipV="1">
          <a:off x="3924436" y="2376264"/>
          <a:ext cx="1044116" cy="983622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ACFA4-B540-4498-8C1D-3CF100FB22FB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4BFC0-E9B9-441D-941A-66FEB5115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659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4BFC0-E9B9-441D-941A-66FEB511571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2600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よく政治は結果責任だという人がいる。だけどこれを認めたら、政府の政策が失敗に終わってしまったら、いくらでも非難してもいいと認めることになる。</a:t>
            </a:r>
            <a:endParaRPr kumimoji="1" lang="en-US" altLang="ja-JP" dirty="0"/>
          </a:p>
          <a:p>
            <a:r>
              <a:rPr kumimoji="1" lang="ja-JP" altLang="en-US" dirty="0"/>
              <a:t>政府の政策が成功するかしないかは確率現象である。やってみないと分からない。非難するなら結果が出る前であるべきだろう。結果論でものを言うのは後出しジャンケンではないのか？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4BFC0-E9B9-441D-941A-66FEB511571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754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国の数が少なくて、偏ったデータになっている恐れがある。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4BFC0-E9B9-441D-941A-66FEB511571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278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このような皮革は意味がない。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4BFC0-E9B9-441D-941A-66FEB511571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953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ja-JP">
                <a:ea typeface="ＭＳ Ｐゴシック" charset="-128"/>
              </a:rPr>
              <a:t>統計学</a:t>
            </a:r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ECE14-3610-45DA-B6B9-1AD3019CA9AF}" type="slidenum">
              <a:rPr lang="en-US" altLang="ja-JP" smtClean="0">
                <a:ea typeface="ＭＳ Ｐゴシック" charset="-128"/>
              </a:rPr>
              <a:pPr/>
              <a:t>15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31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2D08-708F-4642-AC39-A26FE63B0E93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076C-AC72-40EF-BCA0-19CCF7C03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58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2D08-708F-4642-AC39-A26FE63B0E93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076C-AC72-40EF-BCA0-19CCF7C03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54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2D08-708F-4642-AC39-A26FE63B0E93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076C-AC72-40EF-BCA0-19CCF7C03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595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871538" y="533400"/>
            <a:ext cx="8162925" cy="1090613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912813" y="1905000"/>
            <a:ext cx="3978275" cy="20193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5043488" y="1905000"/>
            <a:ext cx="3979862" cy="20193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912813" y="4076700"/>
            <a:ext cx="3978275" cy="20193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43488" y="4076700"/>
            <a:ext cx="3979862" cy="20193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BE4AE-F9F0-4708-9DA4-C0D83B635A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4530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2D08-708F-4642-AC39-A26FE63B0E93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076C-AC72-40EF-BCA0-19CCF7C03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66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2D08-708F-4642-AC39-A26FE63B0E93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076C-AC72-40EF-BCA0-19CCF7C03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63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2D08-708F-4642-AC39-A26FE63B0E93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076C-AC72-40EF-BCA0-19CCF7C03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90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2D08-708F-4642-AC39-A26FE63B0E93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076C-AC72-40EF-BCA0-19CCF7C03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5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2D08-708F-4642-AC39-A26FE63B0E93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076C-AC72-40EF-BCA0-19CCF7C03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29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2D08-708F-4642-AC39-A26FE63B0E93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076C-AC72-40EF-BCA0-19CCF7C03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09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2D08-708F-4642-AC39-A26FE63B0E93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076C-AC72-40EF-BCA0-19CCF7C03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D2D08-708F-4642-AC39-A26FE63B0E93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076C-AC72-40EF-BCA0-19CCF7C03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37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D2D08-708F-4642-AC39-A26FE63B0E93}" type="datetimeFigureOut">
              <a:rPr kumimoji="1" lang="ja-JP" altLang="en-US" smtClean="0"/>
              <a:t>2025/12/2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0076C-AC72-40EF-BCA0-19CCF7C039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95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3.png"/><Relationship Id="rId21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/>
          </a:bodyPr>
          <a:lstStyle/>
          <a:p>
            <a:r>
              <a:rPr kumimoji="1" lang="ja-JP" altLang="en-US"/>
              <a:t>第 </a:t>
            </a:r>
            <a:r>
              <a:rPr kumimoji="1" lang="en-US" altLang="ja-JP"/>
              <a:t>5</a:t>
            </a:r>
            <a:r>
              <a:rPr kumimoji="1" lang="ja-JP" altLang="en-US"/>
              <a:t> 章</a:t>
            </a:r>
            <a:br>
              <a:rPr kumimoji="1" lang="en-US" altLang="ja-JP"/>
            </a:br>
            <a:r>
              <a:rPr kumimoji="1" lang="ja-JP" altLang="en-US"/>
              <a:t>「</a:t>
            </a:r>
            <a:r>
              <a:rPr lang="ja-JP" altLang="en-US"/>
              <a:t>犯罪は増えている」というウソ</a:t>
            </a:r>
            <a:br>
              <a:rPr lang="en-US" altLang="ja-JP"/>
            </a:br>
            <a:r>
              <a:rPr lang="ja-JP" altLang="en-US" sz="3600"/>
              <a:t>「回帰分析」で分かること</a:t>
            </a:r>
            <a:endParaRPr kumimoji="1" lang="ja-JP" altLang="en-US" sz="360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>
                <a:solidFill>
                  <a:schemeClr val="tx1"/>
                </a:solidFill>
              </a:rPr>
              <a:t>メディアや政治家、警察関係者の言うことを鵜呑みにせず、自ら検証してみよう。</a:t>
            </a:r>
          </a:p>
        </p:txBody>
      </p:sp>
    </p:spTree>
    <p:extLst>
      <p:ext uri="{BB962C8B-B14F-4D97-AF65-F5344CB8AC3E}">
        <p14:creationId xmlns:p14="http://schemas.microsoft.com/office/powerpoint/2010/main" val="3535048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3600"/>
              <a:t>日本の人口規模と凶悪犯罪率</a:t>
            </a:r>
            <a:r>
              <a:rPr lang="ja-JP" altLang="en-US" sz="3600"/>
              <a:t>２００５年</a:t>
            </a:r>
            <a:br>
              <a:rPr lang="en-US" altLang="ja-JP" sz="3600"/>
            </a:br>
            <a:r>
              <a:rPr lang="en-US" altLang="ja-JP" sz="3600"/>
              <a:t>100,000</a:t>
            </a:r>
            <a:r>
              <a:rPr lang="ja-JP" altLang="en-US" sz="3600"/>
              <a:t>人当たりの認知件数</a:t>
            </a:r>
            <a:endParaRPr kumimoji="1" lang="ja-JP" altLang="en-US" sz="360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54290"/>
              </p:ext>
            </p:extLst>
          </p:nvPr>
        </p:nvGraphicFramePr>
        <p:xfrm>
          <a:off x="179512" y="1556792"/>
          <a:ext cx="856895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8390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殺人発生件数の推移を調べる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ja-JP" altLang="en-US" sz="4000"/>
              <a:t>年毎の殺人事件数の推移</a:t>
            </a:r>
            <a:r>
              <a:rPr lang="ja-JP" altLang="en-US" sz="4000"/>
              <a:t>を見てみよう．日本の </a:t>
            </a:r>
            <a:r>
              <a:rPr lang="en-US" altLang="ja-JP" sz="4000"/>
              <a:t>1960</a:t>
            </a:r>
            <a:r>
              <a:rPr lang="ja-JP" altLang="en-US" sz="4000"/>
              <a:t>年から</a:t>
            </a:r>
            <a:r>
              <a:rPr lang="en-US" altLang="ja-JP" sz="4000"/>
              <a:t>2004</a:t>
            </a:r>
            <a:r>
              <a:rPr lang="ja-JP" altLang="en-US" sz="4000"/>
              <a:t>年までの件数は以下の通りである（総務省統計局）．</a:t>
            </a:r>
            <a:endParaRPr lang="en-US" altLang="ja-JP" sz="4000"/>
          </a:p>
          <a:p>
            <a:pPr lvl="1"/>
            <a:r>
              <a:rPr lang="en-US" altLang="ja-JP" sz="3900"/>
              <a:t>2648, 2619, 2348</a:t>
            </a:r>
            <a:r>
              <a:rPr lang="ja-JP" altLang="en-US" sz="3900"/>
              <a:t> </a:t>
            </a:r>
            <a:r>
              <a:rPr lang="en-US" altLang="ja-JP" sz="3900"/>
              <a:t>, 2283, 2366,</a:t>
            </a:r>
            <a:r>
              <a:rPr lang="ja-JP" altLang="en-US" sz="3900"/>
              <a:t> </a:t>
            </a:r>
            <a:r>
              <a:rPr lang="en-US" altLang="ja-JP" sz="3900"/>
              <a:t>2288,</a:t>
            </a:r>
            <a:r>
              <a:rPr lang="ja-JP" altLang="en-US" sz="3900"/>
              <a:t> </a:t>
            </a:r>
            <a:r>
              <a:rPr lang="en-US" altLang="ja-JP" sz="3900"/>
              <a:t>2198, </a:t>
            </a:r>
          </a:p>
          <a:p>
            <a:pPr lvl="1"/>
            <a:r>
              <a:rPr lang="en-US" altLang="ja-JP" sz="3900"/>
              <a:t>2111,</a:t>
            </a:r>
            <a:r>
              <a:rPr lang="ja-JP" altLang="en-US" sz="3900"/>
              <a:t> </a:t>
            </a:r>
            <a:r>
              <a:rPr lang="en-US" altLang="ja-JP" sz="3900"/>
              <a:t>2195,</a:t>
            </a:r>
            <a:r>
              <a:rPr lang="ja-JP" altLang="en-US" sz="3900"/>
              <a:t> </a:t>
            </a:r>
            <a:r>
              <a:rPr lang="en-US" altLang="ja-JP" sz="3900"/>
              <a:t>2098,</a:t>
            </a:r>
            <a:r>
              <a:rPr lang="ja-JP" altLang="en-US" sz="3900"/>
              <a:t>  </a:t>
            </a:r>
            <a:r>
              <a:rPr lang="en-US" altLang="ja-JP" sz="3900"/>
              <a:t>1986,</a:t>
            </a:r>
            <a:r>
              <a:rPr lang="ja-JP" altLang="en-US" sz="3900"/>
              <a:t> </a:t>
            </a:r>
            <a:r>
              <a:rPr lang="en-US" altLang="ja-JP" sz="3900"/>
              <a:t>1941,</a:t>
            </a:r>
            <a:r>
              <a:rPr lang="ja-JP" altLang="en-US" sz="3900"/>
              <a:t> </a:t>
            </a:r>
            <a:r>
              <a:rPr lang="en-US" altLang="ja-JP" sz="3900"/>
              <a:t>2060, 2048</a:t>
            </a:r>
            <a:r>
              <a:rPr lang="ja-JP" altLang="en-US" sz="3900"/>
              <a:t> </a:t>
            </a:r>
            <a:r>
              <a:rPr lang="en-US" altLang="ja-JP" sz="3900"/>
              <a:t>,</a:t>
            </a:r>
          </a:p>
          <a:p>
            <a:pPr lvl="1"/>
            <a:r>
              <a:rPr lang="en-US" altLang="ja-JP" sz="3900"/>
              <a:t>1912,</a:t>
            </a:r>
            <a:r>
              <a:rPr lang="ja-JP" altLang="en-US" sz="3900"/>
              <a:t> </a:t>
            </a:r>
            <a:r>
              <a:rPr lang="en-US" altLang="ja-JP" sz="3900"/>
              <a:t>2098, 2111,  2031</a:t>
            </a:r>
            <a:r>
              <a:rPr lang="ja-JP" altLang="en-US" sz="3900"/>
              <a:t> </a:t>
            </a:r>
            <a:r>
              <a:rPr lang="en-US" altLang="ja-JP" sz="3900"/>
              <a:t>, 1862, </a:t>
            </a:r>
            <a:r>
              <a:rPr lang="ja-JP" altLang="en-US" sz="3900"/>
              <a:t> </a:t>
            </a:r>
            <a:r>
              <a:rPr lang="en-US" altLang="ja-JP" sz="3900"/>
              <a:t>1853, </a:t>
            </a:r>
            <a:r>
              <a:rPr lang="ja-JP" altLang="en-US" sz="3900"/>
              <a:t> </a:t>
            </a:r>
            <a:r>
              <a:rPr lang="en-US" altLang="ja-JP" sz="3900"/>
              <a:t>1684,</a:t>
            </a:r>
          </a:p>
          <a:p>
            <a:pPr lvl="1"/>
            <a:r>
              <a:rPr lang="en-US" altLang="ja-JP" sz="3900"/>
              <a:t>1754,</a:t>
            </a:r>
            <a:r>
              <a:rPr lang="ja-JP" altLang="en-US" sz="3900"/>
              <a:t> </a:t>
            </a:r>
            <a:r>
              <a:rPr lang="en-US" altLang="ja-JP" sz="3900"/>
              <a:t>1764,</a:t>
            </a:r>
            <a:r>
              <a:rPr lang="ja-JP" altLang="en-US" sz="3900"/>
              <a:t> </a:t>
            </a:r>
            <a:r>
              <a:rPr lang="en-US" altLang="ja-JP" sz="3900"/>
              <a:t>1745,</a:t>
            </a:r>
            <a:r>
              <a:rPr lang="ja-JP" altLang="en-US" sz="3900"/>
              <a:t>  </a:t>
            </a:r>
            <a:r>
              <a:rPr lang="en-US" altLang="ja-JP" sz="3900"/>
              <a:t>1762,</a:t>
            </a:r>
            <a:r>
              <a:rPr lang="ja-JP" altLang="en-US" sz="3900"/>
              <a:t>  </a:t>
            </a:r>
            <a:r>
              <a:rPr lang="en-US" altLang="ja-JP" sz="3900"/>
              <a:t>1780, </a:t>
            </a:r>
            <a:r>
              <a:rPr lang="ja-JP" altLang="en-US" sz="3900"/>
              <a:t> </a:t>
            </a:r>
            <a:r>
              <a:rPr lang="en-US" altLang="ja-JP" sz="3900"/>
              <a:t>1676, </a:t>
            </a:r>
            <a:r>
              <a:rPr lang="ja-JP" altLang="en-US" sz="3900"/>
              <a:t> </a:t>
            </a:r>
            <a:r>
              <a:rPr lang="en-US" altLang="ja-JP" sz="3900"/>
              <a:t>1584,</a:t>
            </a:r>
          </a:p>
          <a:p>
            <a:pPr lvl="1"/>
            <a:r>
              <a:rPr lang="en-US" altLang="ja-JP" sz="3900"/>
              <a:t>1441,</a:t>
            </a:r>
            <a:r>
              <a:rPr lang="ja-JP" altLang="en-US" sz="3900"/>
              <a:t> </a:t>
            </a:r>
            <a:r>
              <a:rPr lang="en-US" altLang="ja-JP" sz="3900"/>
              <a:t>1308,</a:t>
            </a:r>
            <a:r>
              <a:rPr lang="ja-JP" altLang="en-US" sz="3900"/>
              <a:t> </a:t>
            </a:r>
            <a:r>
              <a:rPr lang="en-US" altLang="ja-JP" sz="3900"/>
              <a:t>1238, </a:t>
            </a:r>
            <a:r>
              <a:rPr lang="ja-JP" altLang="en-US" sz="3900"/>
              <a:t> </a:t>
            </a:r>
            <a:r>
              <a:rPr lang="en-US" altLang="ja-JP" sz="3900"/>
              <a:t>1215, </a:t>
            </a:r>
            <a:r>
              <a:rPr lang="ja-JP" altLang="en-US" sz="3900"/>
              <a:t> </a:t>
            </a:r>
            <a:r>
              <a:rPr lang="en-US" altLang="ja-JP" sz="3900"/>
              <a:t>1227, </a:t>
            </a:r>
            <a:r>
              <a:rPr lang="ja-JP" altLang="en-US" sz="3900"/>
              <a:t> </a:t>
            </a:r>
            <a:r>
              <a:rPr lang="en-US" altLang="ja-JP" sz="3900"/>
              <a:t>1233,</a:t>
            </a:r>
            <a:r>
              <a:rPr lang="ja-JP" altLang="en-US" sz="3900"/>
              <a:t> </a:t>
            </a:r>
            <a:r>
              <a:rPr lang="en-US" altLang="ja-JP" sz="3900"/>
              <a:t>1279,</a:t>
            </a:r>
          </a:p>
          <a:p>
            <a:pPr lvl="1"/>
            <a:r>
              <a:rPr lang="en-US" altLang="ja-JP" sz="3900"/>
              <a:t>1281, 1218, 1282, 1388,  1265,  1391, 1340,</a:t>
            </a:r>
          </a:p>
          <a:p>
            <a:pPr lvl="1"/>
            <a:r>
              <a:rPr lang="en-US" altLang="ja-JP" sz="3900"/>
              <a:t>1396, 1452, 1419.</a:t>
            </a:r>
          </a:p>
          <a:p>
            <a:pPr lvl="1"/>
            <a:endParaRPr lang="en-US" altLang="ja-JP"/>
          </a:p>
          <a:p>
            <a:endParaRPr lang="en-US" altLang="ja-JP"/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327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グラフ化すると分かりやすい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142631"/>
              </p:ext>
            </p:extLst>
          </p:nvPr>
        </p:nvGraphicFramePr>
        <p:xfrm>
          <a:off x="457200" y="1412776"/>
          <a:ext cx="86868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7733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07288" cy="1084982"/>
          </a:xfrm>
        </p:spPr>
        <p:txBody>
          <a:bodyPr>
            <a:normAutofit/>
          </a:bodyPr>
          <a:lstStyle/>
          <a:p>
            <a:r>
              <a:rPr lang="en-US" altLang="ja-JP"/>
              <a:t>10</a:t>
            </a:r>
            <a:r>
              <a:rPr lang="ja-JP" altLang="en-US"/>
              <a:t>万人当たりの件数の推移．</a:t>
            </a:r>
            <a:endParaRPr kumimoji="1" lang="ja-JP" altLang="en-US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0991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1616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傾向を調べる：回帰分析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偏った少数</a:t>
            </a:r>
            <a:r>
              <a:rPr kumimoji="1" lang="ja-JP" altLang="en-US"/>
              <a:t>の観測をもとに、結論を出してはいけない。</a:t>
            </a:r>
            <a:endParaRPr kumimoji="1" lang="en-US" altLang="ja-JP"/>
          </a:p>
          <a:p>
            <a:r>
              <a:rPr lang="ja-JP" altLang="en-US"/>
              <a:t>全体の傾向を客観的に表す方法がある。それが回帰分析である。</a:t>
            </a:r>
            <a:endParaRPr lang="en-US" altLang="ja-JP"/>
          </a:p>
          <a:p>
            <a:r>
              <a:rPr lang="ja-JP" altLang="en-US"/>
              <a:t>回帰分析の中でも最も単純な、単回帰モデルについて説明しよう。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121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8" name="Rectangle 2"/>
              <p:cNvSpPr>
                <a:spLocks noGrp="1" noChangeArrowheads="1"/>
              </p:cNvSpPr>
              <p:nvPr>
                <p:ph type="title" sz="quarter"/>
              </p:nvPr>
            </p:nvSpPr>
            <p:spPr>
              <a:xfrm>
                <a:off x="536727" y="0"/>
                <a:ext cx="8162925" cy="1090613"/>
              </a:xfrm>
            </p:spPr>
            <p:txBody>
              <a:bodyPr anchor="b">
                <a:normAutofit/>
              </a:bodyPr>
              <a:lstStyle/>
              <a:p>
                <a:pPr eaLnBrk="1" hangingPunct="1"/>
                <a:r>
                  <a:rPr lang="ja-JP" altLang="en-US" sz="3600">
                    <a:ea typeface="ＭＳ Ｐゴシック" charset="-128"/>
                  </a:rPr>
                  <a:t>回帰直線　</a:t>
                </a:r>
                <a14:m>
                  <m:oMath xmlns:m="http://schemas.openxmlformats.org/officeDocument/2006/math">
                    <m:r>
                      <a:rPr lang="en-US" altLang="ja-JP" sz="3600" b="0" i="1" smtClean="0">
                        <a:latin typeface="Cambria Math"/>
                        <a:ea typeface="ＭＳ Ｐゴシック" charset="-128"/>
                      </a:rPr>
                      <m:t>𝑦</m:t>
                    </m:r>
                    <m:r>
                      <a:rPr lang="en-US" altLang="ja-JP" sz="3600" b="0" i="1" smtClean="0">
                        <a:latin typeface="Cambria Math"/>
                        <a:ea typeface="ＭＳ Ｐゴシック" charset="-128"/>
                      </a:rPr>
                      <m:t>=</m:t>
                    </m:r>
                    <m:r>
                      <a:rPr lang="ja-JP" altLang="en-US" sz="3600" b="0" i="1" smtClean="0">
                        <a:latin typeface="Cambria Math"/>
                        <a:ea typeface="ＭＳ Ｐゴシック" charset="-128"/>
                      </a:rPr>
                      <m:t>𝛼</m:t>
                    </m:r>
                    <m:r>
                      <a:rPr lang="en-US" altLang="ja-JP" sz="3600" b="0" i="1" smtClean="0">
                        <a:latin typeface="Cambria Math"/>
                        <a:ea typeface="ＭＳ Ｐゴシック" charset="-128"/>
                      </a:rPr>
                      <m:t>+</m:t>
                    </m:r>
                    <m:r>
                      <a:rPr lang="ja-JP" altLang="en-US" sz="3600" b="0" i="1" smtClean="0">
                        <a:latin typeface="Cambria Math"/>
                        <a:ea typeface="ＭＳ Ｐゴシック" charset="-128"/>
                      </a:rPr>
                      <m:t>𝛽</m:t>
                    </m:r>
                    <m:r>
                      <a:rPr lang="en-US" altLang="ja-JP" sz="3600" b="0" i="1" smtClean="0">
                        <a:latin typeface="Cambria Math"/>
                        <a:ea typeface="ＭＳ Ｐゴシック" charset="-128"/>
                      </a:rPr>
                      <m:t>𝑥</m:t>
                    </m:r>
                  </m:oMath>
                </a14:m>
                <a:r>
                  <a:rPr lang="ja-JP" altLang="en-US" sz="3600">
                    <a:latin typeface="Lucida Grande" charset="0"/>
                    <a:ea typeface="ＭＳ Ｐゴシック" charset="-128"/>
                  </a:rPr>
                  <a:t> </a:t>
                </a:r>
                <a:r>
                  <a:rPr lang="ja-JP" altLang="en-US" sz="3600" err="1">
                    <a:latin typeface="Lucida Grande" charset="0"/>
                    <a:ea typeface="ＭＳ Ｐゴシック" charset="-128"/>
                  </a:rPr>
                  <a:t>の推</a:t>
                </a:r>
                <a:r>
                  <a:rPr lang="ja-JP" altLang="en-US" sz="3600">
                    <a:latin typeface="Lucida Grande" charset="0"/>
                    <a:ea typeface="ＭＳ Ｐゴシック" charset="-128"/>
                  </a:rPr>
                  <a:t>定法（図解）</a:t>
                </a:r>
                <a:endParaRPr lang="ja-JP" altLang="en-US" sz="360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717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sz="quarter"/>
              </p:nvPr>
            </p:nvSpPr>
            <p:spPr>
              <a:xfrm>
                <a:off x="536727" y="0"/>
                <a:ext cx="8162925" cy="1090613"/>
              </a:xfrm>
              <a:blipFill>
                <a:blip r:embed="rId3"/>
                <a:stretch>
                  <a:fillRect l="-448" r="-523" b="-184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4691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000892" y="1428736"/>
          <a:ext cx="18716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647640" imgH="203040" progId="Equation.3">
                  <p:embed/>
                </p:oleObj>
              </mc:Choice>
              <mc:Fallback>
                <p:oleObj name="数式" r:id="rId4" imgW="647640" imgH="203040" progId="Equation.3">
                  <p:embed/>
                  <p:pic>
                    <p:nvPicPr>
                      <p:cNvPr id="1146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92" y="1428736"/>
                        <a:ext cx="187166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2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65284772"/>
              </p:ext>
            </p:extLst>
          </p:nvPr>
        </p:nvGraphicFramePr>
        <p:xfrm>
          <a:off x="5455420" y="6092825"/>
          <a:ext cx="385815" cy="504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164880" imgH="215640" progId="Equation.3">
                  <p:embed/>
                </p:oleObj>
              </mc:Choice>
              <mc:Fallback>
                <p:oleObj name="数式" r:id="rId6" imgW="164880" imgH="215640" progId="Equation.3">
                  <p:embed/>
                  <p:pic>
                    <p:nvPicPr>
                      <p:cNvPr id="1146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5420" y="6092825"/>
                        <a:ext cx="385815" cy="504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03" name="Object 1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520234139"/>
              </p:ext>
            </p:extLst>
          </p:nvPr>
        </p:nvGraphicFramePr>
        <p:xfrm>
          <a:off x="3714744" y="5214950"/>
          <a:ext cx="1357322" cy="411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8" imgW="711000" imgH="215640" progId="Equation.3">
                  <p:embed/>
                </p:oleObj>
              </mc:Choice>
              <mc:Fallback>
                <p:oleObj name="数式" r:id="rId8" imgW="711000" imgH="215640" progId="Equation.3">
                  <p:embed/>
                  <p:pic>
                    <p:nvPicPr>
                      <p:cNvPr id="11470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5214950"/>
                        <a:ext cx="1357322" cy="41192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AFAC7-43E7-49A4-B3A9-2909E7870553}" type="slidenum">
              <a:rPr lang="en-US" altLang="ja-JP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114693" name="Line 5"/>
          <p:cNvSpPr>
            <a:spLocks noChangeShapeType="1"/>
          </p:cNvSpPr>
          <p:nvPr/>
        </p:nvSpPr>
        <p:spPr bwMode="auto">
          <a:xfrm>
            <a:off x="1828800" y="60960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 flipV="1">
            <a:off x="2209800" y="17526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4140200" y="27813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4696" name="Oval 8"/>
          <p:cNvSpPr>
            <a:spLocks noChangeArrowheads="1"/>
          </p:cNvSpPr>
          <p:nvPr/>
        </p:nvSpPr>
        <p:spPr bwMode="auto">
          <a:xfrm>
            <a:off x="2627313" y="48688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4697" name="Oval 9"/>
          <p:cNvSpPr>
            <a:spLocks noChangeArrowheads="1"/>
          </p:cNvSpPr>
          <p:nvPr/>
        </p:nvSpPr>
        <p:spPr bwMode="auto">
          <a:xfrm>
            <a:off x="6732588" y="27813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4698" name="Oval 10"/>
          <p:cNvSpPr>
            <a:spLocks noChangeArrowheads="1"/>
          </p:cNvSpPr>
          <p:nvPr/>
        </p:nvSpPr>
        <p:spPr bwMode="auto">
          <a:xfrm>
            <a:off x="5580063" y="213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4699" name="Oval 11"/>
          <p:cNvSpPr>
            <a:spLocks noChangeArrowheads="1"/>
          </p:cNvSpPr>
          <p:nvPr/>
        </p:nvSpPr>
        <p:spPr bwMode="auto">
          <a:xfrm>
            <a:off x="5076825" y="40767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/>
          </a:p>
        </p:txBody>
      </p:sp>
      <p:sp>
        <p:nvSpPr>
          <p:cNvPr id="114700" name="Oval 12"/>
          <p:cNvSpPr>
            <a:spLocks noChangeArrowheads="1"/>
          </p:cNvSpPr>
          <p:nvPr/>
        </p:nvSpPr>
        <p:spPr bwMode="auto">
          <a:xfrm>
            <a:off x="3708400" y="443706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4701" name="Oval 13"/>
          <p:cNvSpPr>
            <a:spLocks noChangeArrowheads="1"/>
          </p:cNvSpPr>
          <p:nvPr/>
        </p:nvSpPr>
        <p:spPr bwMode="auto">
          <a:xfrm>
            <a:off x="3059113" y="32845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4702" name="Line 14"/>
          <p:cNvSpPr>
            <a:spLocks noChangeShapeType="1"/>
          </p:cNvSpPr>
          <p:nvPr/>
        </p:nvSpPr>
        <p:spPr bwMode="auto">
          <a:xfrm flipV="1">
            <a:off x="1000100" y="1785926"/>
            <a:ext cx="7848600" cy="3095625"/>
          </a:xfrm>
          <a:prstGeom prst="line">
            <a:avLst/>
          </a:prstGeom>
          <a:noFill/>
          <a:ln w="34925">
            <a:solidFill>
              <a:srgbClr val="3366FF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1470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430263"/>
              </p:ext>
            </p:extLst>
          </p:nvPr>
        </p:nvGraphicFramePr>
        <p:xfrm>
          <a:off x="2484437" y="6021387"/>
          <a:ext cx="458163" cy="647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0" imgW="152280" imgH="215640" progId="Equation.3">
                  <p:embed/>
                </p:oleObj>
              </mc:Choice>
              <mc:Fallback>
                <p:oleObj name="数式" r:id="rId10" imgW="152280" imgH="215640" progId="Equation.3">
                  <p:embed/>
                  <p:pic>
                    <p:nvPicPr>
                      <p:cNvPr id="11470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7" y="6021387"/>
                        <a:ext cx="458163" cy="6479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05" name="Line 17"/>
          <p:cNvSpPr>
            <a:spLocks noChangeShapeType="1"/>
          </p:cNvSpPr>
          <p:nvPr/>
        </p:nvSpPr>
        <p:spPr bwMode="auto">
          <a:xfrm flipV="1">
            <a:off x="2700338" y="4221163"/>
            <a:ext cx="0" cy="18716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med"/>
            <a:tailEnd type="triangle" w="lg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4706" name="Line 18"/>
          <p:cNvSpPr>
            <a:spLocks noChangeShapeType="1"/>
          </p:cNvSpPr>
          <p:nvPr/>
        </p:nvSpPr>
        <p:spPr bwMode="auto">
          <a:xfrm flipH="1" flipV="1">
            <a:off x="2195513" y="4941888"/>
            <a:ext cx="36195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med"/>
            <a:tailEnd type="triangle" w="lg" len="med"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14707" name="Object 19"/>
          <p:cNvGraphicFramePr>
            <a:graphicFrameLocks noChangeAspect="1"/>
          </p:cNvGraphicFramePr>
          <p:nvPr/>
        </p:nvGraphicFramePr>
        <p:xfrm>
          <a:off x="1703828" y="4786321"/>
          <a:ext cx="378972" cy="495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2" imgW="164880" imgH="215640" progId="Equation.3">
                  <p:embed/>
                </p:oleObj>
              </mc:Choice>
              <mc:Fallback>
                <p:oleObj name="数式" r:id="rId12" imgW="164880" imgH="215640" progId="Equation.3">
                  <p:embed/>
                  <p:pic>
                    <p:nvPicPr>
                      <p:cNvPr id="11470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828" y="4786321"/>
                        <a:ext cx="378972" cy="495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08" name="Line 20"/>
          <p:cNvSpPr>
            <a:spLocks noChangeShapeType="1"/>
          </p:cNvSpPr>
          <p:nvPr/>
        </p:nvSpPr>
        <p:spPr bwMode="auto">
          <a:xfrm rot="300000" flipH="1">
            <a:off x="2215561" y="4185714"/>
            <a:ext cx="499133" cy="4657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med"/>
            <a:tailEnd type="triangle" w="lg" len="med"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14709" name="Object 21"/>
          <p:cNvGraphicFramePr>
            <a:graphicFrameLocks noChangeAspect="1"/>
          </p:cNvGraphicFramePr>
          <p:nvPr/>
        </p:nvGraphicFramePr>
        <p:xfrm>
          <a:off x="1071538" y="3786190"/>
          <a:ext cx="1103815" cy="493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4" imgW="482400" imgH="215640" progId="Equation.3">
                  <p:embed/>
                </p:oleObj>
              </mc:Choice>
              <mc:Fallback>
                <p:oleObj name="数式" r:id="rId14" imgW="482400" imgH="215640" progId="Equation.3">
                  <p:embed/>
                  <p:pic>
                    <p:nvPicPr>
                      <p:cNvPr id="11470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3786190"/>
                        <a:ext cx="1103815" cy="493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10" name="Line 22"/>
          <p:cNvSpPr>
            <a:spLocks noChangeShapeType="1"/>
          </p:cNvSpPr>
          <p:nvPr/>
        </p:nvSpPr>
        <p:spPr bwMode="auto">
          <a:xfrm flipV="1">
            <a:off x="2843213" y="4149725"/>
            <a:ext cx="0" cy="790575"/>
          </a:xfrm>
          <a:prstGeom prst="line">
            <a:avLst/>
          </a:prstGeom>
          <a:noFill/>
          <a:ln w="34925">
            <a:solidFill>
              <a:srgbClr val="FF0000"/>
            </a:solidFill>
            <a:prstDash val="sysDot"/>
            <a:round/>
            <a:headEnd type="triangle" w="lg" len="med"/>
            <a:tailEnd type="none" w="lg" len="med"/>
          </a:ln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7193" name="AutoShape 23"/>
          <p:cNvCxnSpPr>
            <a:cxnSpLocks noChangeShapeType="1"/>
          </p:cNvCxnSpPr>
          <p:nvPr/>
        </p:nvCxnSpPr>
        <p:spPr bwMode="auto">
          <a:xfrm flipH="1">
            <a:off x="2771775" y="5014913"/>
            <a:ext cx="144463" cy="430212"/>
          </a:xfrm>
          <a:prstGeom prst="straightConnector1">
            <a:avLst/>
          </a:prstGeom>
          <a:noFill/>
          <a:ln w="9525">
            <a:noFill/>
            <a:round/>
            <a:headEnd/>
            <a:tailEnd type="triangle" w="med" len="med"/>
          </a:ln>
        </p:spPr>
      </p:cxnSp>
      <p:sp>
        <p:nvSpPr>
          <p:cNvPr id="114712" name="Line 24"/>
          <p:cNvSpPr>
            <a:spLocks noChangeShapeType="1"/>
          </p:cNvSpPr>
          <p:nvPr/>
        </p:nvSpPr>
        <p:spPr bwMode="auto">
          <a:xfrm flipV="1">
            <a:off x="5651500" y="2276475"/>
            <a:ext cx="0" cy="38163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med"/>
            <a:tailEnd type="triangle" w="lg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4713" name="Line 25"/>
          <p:cNvSpPr>
            <a:spLocks noChangeShapeType="1"/>
          </p:cNvSpPr>
          <p:nvPr/>
        </p:nvSpPr>
        <p:spPr bwMode="auto">
          <a:xfrm flipV="1">
            <a:off x="5724525" y="2205038"/>
            <a:ext cx="0" cy="792162"/>
          </a:xfrm>
          <a:prstGeom prst="line">
            <a:avLst/>
          </a:prstGeom>
          <a:noFill/>
          <a:ln w="34925">
            <a:solidFill>
              <a:srgbClr val="FF0000"/>
            </a:solidFill>
            <a:prstDash val="sysDot"/>
            <a:round/>
            <a:headEnd type="none" w="lg" len="med"/>
            <a:tailEnd type="triangle" w="lg" len="med"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11471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507826"/>
              </p:ext>
            </p:extLst>
          </p:nvPr>
        </p:nvGraphicFramePr>
        <p:xfrm>
          <a:off x="2928926" y="1500174"/>
          <a:ext cx="1500198" cy="439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6" imgW="736560" imgH="215640" progId="Equation.3">
                  <p:embed/>
                </p:oleObj>
              </mc:Choice>
              <mc:Fallback>
                <p:oleObj name="数式" r:id="rId16" imgW="736560" imgH="215640" progId="Equation.3">
                  <p:embed/>
                  <p:pic>
                    <p:nvPicPr>
                      <p:cNvPr id="11471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1500174"/>
                        <a:ext cx="1500198" cy="43925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715" name="Line 27"/>
          <p:cNvSpPr>
            <a:spLocks noChangeShapeType="1"/>
          </p:cNvSpPr>
          <p:nvPr/>
        </p:nvSpPr>
        <p:spPr bwMode="auto">
          <a:xfrm flipV="1">
            <a:off x="4211638" y="2924175"/>
            <a:ext cx="0" cy="649288"/>
          </a:xfrm>
          <a:prstGeom prst="line">
            <a:avLst/>
          </a:prstGeom>
          <a:noFill/>
          <a:ln w="34925">
            <a:solidFill>
              <a:srgbClr val="FF0000"/>
            </a:solidFill>
            <a:prstDash val="sysDot"/>
            <a:round/>
            <a:headEnd type="none" w="lg" len="med"/>
            <a:tailEnd type="triangle" w="lg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4716" name="Line 28"/>
          <p:cNvSpPr>
            <a:spLocks noChangeShapeType="1"/>
          </p:cNvSpPr>
          <p:nvPr/>
        </p:nvSpPr>
        <p:spPr bwMode="auto">
          <a:xfrm flipV="1">
            <a:off x="3779838" y="3789363"/>
            <a:ext cx="0" cy="719137"/>
          </a:xfrm>
          <a:prstGeom prst="line">
            <a:avLst/>
          </a:prstGeom>
          <a:noFill/>
          <a:ln w="34925">
            <a:solidFill>
              <a:srgbClr val="FF0000"/>
            </a:solidFill>
            <a:prstDash val="sysDot"/>
            <a:round/>
            <a:headEnd type="triangle" w="lg" len="med"/>
            <a:tailEnd type="none" w="lg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4717" name="Line 29"/>
          <p:cNvSpPr>
            <a:spLocks noChangeShapeType="1"/>
          </p:cNvSpPr>
          <p:nvPr/>
        </p:nvSpPr>
        <p:spPr bwMode="auto">
          <a:xfrm flipV="1">
            <a:off x="5148263" y="3213100"/>
            <a:ext cx="0" cy="863600"/>
          </a:xfrm>
          <a:prstGeom prst="line">
            <a:avLst/>
          </a:prstGeom>
          <a:noFill/>
          <a:ln w="34925">
            <a:solidFill>
              <a:srgbClr val="FF0000"/>
            </a:solidFill>
            <a:prstDash val="sysDot"/>
            <a:round/>
            <a:headEnd type="triangle" w="lg" len="med"/>
            <a:tailEnd type="none" w="lg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4718" name="Line 30"/>
          <p:cNvSpPr>
            <a:spLocks noChangeShapeType="1"/>
          </p:cNvSpPr>
          <p:nvPr/>
        </p:nvSpPr>
        <p:spPr bwMode="auto">
          <a:xfrm flipV="1">
            <a:off x="3132138" y="3357563"/>
            <a:ext cx="0" cy="647700"/>
          </a:xfrm>
          <a:prstGeom prst="line">
            <a:avLst/>
          </a:prstGeom>
          <a:noFill/>
          <a:ln w="34925">
            <a:solidFill>
              <a:srgbClr val="FF0000"/>
            </a:solidFill>
            <a:prstDash val="sysDot"/>
            <a:round/>
            <a:headEnd type="none" w="lg" len="med"/>
            <a:tailEnd type="triangle" w="lg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4719" name="Line 31"/>
          <p:cNvSpPr>
            <a:spLocks noChangeShapeType="1"/>
          </p:cNvSpPr>
          <p:nvPr/>
        </p:nvSpPr>
        <p:spPr bwMode="auto">
          <a:xfrm rot="420000" flipH="1" flipV="1">
            <a:off x="6758300" y="2571744"/>
            <a:ext cx="45719" cy="285752"/>
          </a:xfrm>
          <a:prstGeom prst="line">
            <a:avLst/>
          </a:prstGeom>
          <a:noFill/>
          <a:ln w="34925">
            <a:solidFill>
              <a:srgbClr val="FF0000"/>
            </a:solidFill>
            <a:prstDash val="sysDot"/>
            <a:round/>
            <a:headEnd type="triangle" w="lg" len="med"/>
            <a:tailEnd type="none" w="lg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4720" name="AutoShape 32"/>
          <p:cNvSpPr>
            <a:spLocks noChangeArrowheads="1"/>
          </p:cNvSpPr>
          <p:nvPr/>
        </p:nvSpPr>
        <p:spPr bwMode="auto">
          <a:xfrm>
            <a:off x="6077073" y="3110002"/>
            <a:ext cx="2622579" cy="2085796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ja-JP" altLang="en-US" sz="2400"/>
              <a:t>赤線の長さの２乗和を最小にする </a:t>
            </a:r>
            <a:r>
              <a:rPr lang="en-US" altLang="ja-JP" sz="2400"/>
              <a:t>a</a:t>
            </a:r>
            <a:r>
              <a:rPr lang="ja-JP" altLang="en-US" sz="2400" err="1"/>
              <a:t>、</a:t>
            </a:r>
            <a:r>
              <a:rPr lang="en-US" altLang="ja-JP" sz="2400"/>
              <a:t> b </a:t>
            </a:r>
            <a:r>
              <a:rPr lang="ja-JP" altLang="en-US" sz="2400"/>
              <a:t>を求めよう。</a:t>
            </a:r>
          </a:p>
        </p:txBody>
      </p:sp>
      <p:cxnSp>
        <p:nvCxnSpPr>
          <p:cNvPr id="37" name="直線矢印コネクタ 36"/>
          <p:cNvCxnSpPr/>
          <p:nvPr/>
        </p:nvCxnSpPr>
        <p:spPr bwMode="auto">
          <a:xfrm rot="10800000">
            <a:off x="2928926" y="4572008"/>
            <a:ext cx="785818" cy="64294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直線矢印コネクタ 43"/>
          <p:cNvCxnSpPr/>
          <p:nvPr/>
        </p:nvCxnSpPr>
        <p:spPr bwMode="auto">
          <a:xfrm>
            <a:off x="3428992" y="200024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直線矢印コネクタ 45"/>
          <p:cNvCxnSpPr/>
          <p:nvPr/>
        </p:nvCxnSpPr>
        <p:spPr bwMode="auto">
          <a:xfrm>
            <a:off x="4429124" y="1928802"/>
            <a:ext cx="1285884" cy="642942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" name="Object 19"/>
          <p:cNvGraphicFramePr>
            <a:graphicFrameLocks noChangeAspect="1"/>
          </p:cNvGraphicFramePr>
          <p:nvPr/>
        </p:nvGraphicFramePr>
        <p:xfrm>
          <a:off x="1643042" y="1857364"/>
          <a:ext cx="469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18" imgW="177480" imgH="215640" progId="Equation.3">
                  <p:embed/>
                </p:oleObj>
              </mc:Choice>
              <mc:Fallback>
                <p:oleObj name="数式" r:id="rId18" imgW="177480" imgH="215640" progId="Equation.3">
                  <p:embed/>
                  <p:pic>
                    <p:nvPicPr>
                      <p:cNvPr id="2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1857364"/>
                        <a:ext cx="4699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Line 18"/>
          <p:cNvSpPr>
            <a:spLocks noChangeShapeType="1"/>
          </p:cNvSpPr>
          <p:nvPr/>
        </p:nvSpPr>
        <p:spPr bwMode="auto">
          <a:xfrm flipH="1" flipV="1">
            <a:off x="2214546" y="2188835"/>
            <a:ext cx="3357586" cy="45719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med"/>
            <a:tailEnd type="triangle" w="lg" len="med"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" name="Object 21"/>
          <p:cNvGraphicFramePr>
            <a:graphicFrameLocks noChangeAspect="1"/>
          </p:cNvGraphicFramePr>
          <p:nvPr/>
        </p:nvGraphicFramePr>
        <p:xfrm>
          <a:off x="1076748" y="2786057"/>
          <a:ext cx="1133052" cy="493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0" imgW="495000" imgH="215640" progId="Equation.3">
                  <p:embed/>
                </p:oleObj>
              </mc:Choice>
              <mc:Fallback>
                <p:oleObj name="数式" r:id="rId20" imgW="495000" imgH="215640" progId="Equation.3">
                  <p:embed/>
                  <p:pic>
                    <p:nvPicPr>
                      <p:cNvPr id="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748" y="2786057"/>
                        <a:ext cx="1133052" cy="493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Line 20"/>
          <p:cNvSpPr>
            <a:spLocks noChangeShapeType="1"/>
          </p:cNvSpPr>
          <p:nvPr/>
        </p:nvSpPr>
        <p:spPr bwMode="auto">
          <a:xfrm flipH="1">
            <a:off x="2214545" y="3000371"/>
            <a:ext cx="3433783" cy="45719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none" w="lg" len="med"/>
            <a:tailEnd type="triangle" w="lg" len="med"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428021"/>
              </p:ext>
            </p:extLst>
          </p:nvPr>
        </p:nvGraphicFramePr>
        <p:xfrm>
          <a:off x="6303937" y="5230019"/>
          <a:ext cx="25447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2" imgW="1079280" imgH="431640" progId="Equation.3">
                  <p:embed/>
                </p:oleObj>
              </mc:Choice>
              <mc:Fallback>
                <p:oleObj name="数式" r:id="rId22" imgW="1079280" imgH="431640" progId="Equation.3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3937" y="5230019"/>
                        <a:ext cx="2544763" cy="1019175"/>
                      </a:xfrm>
                      <a:prstGeom prst="rect">
                        <a:avLst/>
                      </a:prstGeom>
                      <a:noFill/>
                      <a:ln w="25400"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891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1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14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1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114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11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114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11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114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11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114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114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3" grpId="0" animBg="1"/>
      <p:bldP spid="114694" grpId="0" animBg="1"/>
      <p:bldP spid="114695" grpId="0" animBg="1"/>
      <p:bldP spid="114696" grpId="0" animBg="1"/>
      <p:bldP spid="114697" grpId="0" animBg="1"/>
      <p:bldP spid="114698" grpId="0" animBg="1"/>
      <p:bldP spid="114699" grpId="0" animBg="1"/>
      <p:bldP spid="114700" grpId="0" animBg="1"/>
      <p:bldP spid="114701" grpId="0" animBg="1"/>
      <p:bldP spid="114702" grpId="0" animBg="1"/>
      <p:bldP spid="114705" grpId="0" animBg="1"/>
      <p:bldP spid="114706" grpId="0" animBg="1"/>
      <p:bldP spid="114708" grpId="0" animBg="1"/>
      <p:bldP spid="114710" grpId="0" animBg="1"/>
      <p:bldP spid="114712" grpId="0" animBg="1"/>
      <p:bldP spid="114713" grpId="0" animBg="1"/>
      <p:bldP spid="114715" grpId="0" animBg="1"/>
      <p:bldP spid="114716" grpId="0" animBg="1"/>
      <p:bldP spid="114717" grpId="0" animBg="1"/>
      <p:bldP spid="114718" grpId="0" animBg="1"/>
      <p:bldP spid="114719" grpId="0" animBg="1"/>
      <p:bldP spid="114720" grpId="0" animBg="1"/>
      <p:bldP spid="52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減量に成功？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新しいダイエットとエクササイズのプログラムに沿って、今年こそ減量に挑戦だ。</a:t>
            </a:r>
            <a:endParaRPr lang="en-US" altLang="ja-JP"/>
          </a:p>
          <a:p>
            <a:pPr lvl="1"/>
            <a:r>
              <a:rPr kumimoji="1" lang="ja-JP" altLang="en-US"/>
              <a:t>第１日目</a:t>
            </a:r>
            <a:r>
              <a:rPr kumimoji="1" lang="en-US" altLang="ja-JP"/>
              <a:t>170</a:t>
            </a:r>
            <a:r>
              <a:rPr kumimoji="1" lang="ja-JP" altLang="en-US"/>
              <a:t>ポンド。 重すぎる</a:t>
            </a:r>
            <a:endParaRPr kumimoji="1" lang="en-US" altLang="ja-JP"/>
          </a:p>
          <a:p>
            <a:pPr lvl="1"/>
            <a:r>
              <a:rPr lang="ja-JP" altLang="en-US"/>
              <a:t>第２日目</a:t>
            </a:r>
            <a:r>
              <a:rPr lang="en-US" altLang="ja-JP"/>
              <a:t>172</a:t>
            </a:r>
            <a:r>
              <a:rPr lang="ja-JP" altLang="en-US"/>
              <a:t>ポンド。 幸先が悪いが頑張ろう</a:t>
            </a:r>
            <a:endParaRPr lang="en-US" altLang="ja-JP"/>
          </a:p>
          <a:p>
            <a:pPr lvl="1"/>
            <a:r>
              <a:rPr kumimoji="1" lang="ja-JP" altLang="en-US"/>
              <a:t>第３日目</a:t>
            </a:r>
            <a:r>
              <a:rPr kumimoji="1" lang="en-US" altLang="ja-JP"/>
              <a:t>174</a:t>
            </a:r>
            <a:r>
              <a:rPr kumimoji="1" lang="ja-JP" altLang="en-US"/>
              <a:t>ポンド。 あれ？？</a:t>
            </a:r>
            <a:endParaRPr kumimoji="1" lang="en-US" altLang="ja-JP"/>
          </a:p>
          <a:p>
            <a:pPr lvl="1"/>
            <a:r>
              <a:rPr lang="ja-JP" altLang="en-US"/>
              <a:t>第４日目</a:t>
            </a:r>
            <a:r>
              <a:rPr lang="en-US" altLang="ja-JP"/>
              <a:t>173</a:t>
            </a:r>
            <a:r>
              <a:rPr lang="ja-JP" altLang="en-US"/>
              <a:t>ポン。ついにやった。これで一か月後には </a:t>
            </a:r>
            <a:r>
              <a:rPr lang="en-US" altLang="ja-JP"/>
              <a:t>143</a:t>
            </a:r>
            <a:r>
              <a:rPr lang="ja-JP" altLang="en-US"/>
              <a:t> ポンドに減量できる！！</a:t>
            </a:r>
            <a:r>
              <a:rPr kumimoji="1" lang="ja-JP" altLang="en-US"/>
              <a:t> </a:t>
            </a:r>
            <a:endParaRPr kumimoji="1" lang="en-US" altLang="ja-JP"/>
          </a:p>
          <a:p>
            <a:r>
              <a:rPr lang="ja-JP" altLang="en-US"/>
              <a:t>しっかりと、回帰分析をしなければならない。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470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1975-2004 </a:t>
            </a:r>
            <a:r>
              <a:rPr kumimoji="1" lang="ja-JP" altLang="en-US"/>
              <a:t>年に限ったとき</a:t>
            </a:r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386746"/>
              </p:ext>
            </p:extLst>
          </p:nvPr>
        </p:nvGraphicFramePr>
        <p:xfrm>
          <a:off x="179512" y="1348058"/>
          <a:ext cx="8640960" cy="5517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4642169" y="4997207"/>
                <a:ext cx="2952328" cy="40011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</a:rPr>
                        <m:t>𝑦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=−0.0277 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𝑥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+56.461</m:t>
                      </m:r>
                    </m:oMath>
                  </m:oMathPara>
                </a14:m>
                <a:endParaRPr kumimoji="1" lang="ja-JP" altLang="en-US" sz="200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69" y="4997207"/>
                <a:ext cx="2952328" cy="400110"/>
              </a:xfrm>
              <a:prstGeom prst="rect">
                <a:avLst/>
              </a:prstGeom>
              <a:blipFill>
                <a:blip r:embed="rId3"/>
                <a:stretch>
                  <a:fillRect b="-441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矢印コネクタ 5"/>
          <p:cNvCxnSpPr/>
          <p:nvPr/>
        </p:nvCxnSpPr>
        <p:spPr>
          <a:xfrm flipV="1">
            <a:off x="6118333" y="4077072"/>
            <a:ext cx="1478003" cy="9201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341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1991-2004 </a:t>
            </a:r>
            <a:r>
              <a:rPr kumimoji="1" lang="ja-JP" altLang="en-US"/>
              <a:t>に限るとき</a:t>
            </a: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570091"/>
              </p:ext>
            </p:extLst>
          </p:nvPr>
        </p:nvGraphicFramePr>
        <p:xfrm>
          <a:off x="395536" y="1268760"/>
          <a:ext cx="84969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4886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アメリカの場合</a:t>
            </a:r>
            <a:r>
              <a:rPr kumimoji="1" lang="en-US" altLang="ja-JP"/>
              <a:t>: </a:t>
            </a:r>
            <a:br>
              <a:rPr kumimoji="1" lang="en-US" altLang="ja-JP"/>
            </a:br>
            <a:r>
              <a:rPr kumimoji="1" lang="ja-JP" altLang="en-US"/>
              <a:t>殺人事件件数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13" y="1600200"/>
            <a:ext cx="688737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34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殺人ほど人々の注目を集めるものはない．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>
                <a:solidFill>
                  <a:srgbClr val="FF0000"/>
                </a:solidFill>
              </a:rPr>
              <a:t>手口が陰惨なほど，犠牲者が無垢であるほど</a:t>
            </a:r>
            <a:r>
              <a:rPr kumimoji="1" lang="ja-JP" altLang="en-US"/>
              <a:t>，シェークスピアが「</a:t>
            </a:r>
            <a:r>
              <a:rPr kumimoji="1" lang="en-US" altLang="ja-JP"/>
              <a:t>murder most foul</a:t>
            </a:r>
            <a:r>
              <a:rPr kumimoji="1" lang="ja-JP" altLang="en-US"/>
              <a:t>」と呼んだものに注目する．</a:t>
            </a:r>
            <a:endParaRPr kumimoji="1" lang="en-US" altLang="ja-JP"/>
          </a:p>
          <a:p>
            <a:r>
              <a:rPr kumimoji="1" lang="ja-JP" altLang="en-US"/>
              <a:t>自分も被害者になるかもしれないという恐れ</a:t>
            </a:r>
            <a:r>
              <a:rPr lang="ja-JP" altLang="en-US"/>
              <a:t>を感じる</a:t>
            </a:r>
            <a:r>
              <a:rPr kumimoji="1" lang="ja-JP" altLang="en-US"/>
              <a:t>．</a:t>
            </a:r>
            <a:endParaRPr kumimoji="1" lang="en-US" altLang="ja-JP"/>
          </a:p>
          <a:p>
            <a:r>
              <a:rPr lang="ja-JP" altLang="en-US"/>
              <a:t>メディアが大きく取り上げる。</a:t>
            </a:r>
            <a:endParaRPr lang="en-US" altLang="ja-JP"/>
          </a:p>
          <a:p>
            <a:r>
              <a:rPr kumimoji="1" lang="ja-JP" altLang="en-US"/>
              <a:t>映画やテレビ番組でも、殺人を題材にする。</a:t>
            </a:r>
            <a:endParaRPr kumimoji="1" lang="en-US" altLang="ja-JP"/>
          </a:p>
          <a:p>
            <a:r>
              <a:rPr lang="ja-JP" altLang="en-US"/>
              <a:t>警察もまた、同様である。彼らは恐怖をあおり、予算の増加を訴える（日本では行わない）。</a:t>
            </a:r>
            <a:endParaRPr lang="en-US" altLang="ja-JP"/>
          </a:p>
          <a:p>
            <a:r>
              <a:rPr lang="ja-JP" altLang="en-US"/>
              <a:t>政治家もまた，選挙に勝つために、人々の恐怖をあおる（ポアソンクランプ、平均（凡）への回帰）</a:t>
            </a:r>
            <a:endParaRPr lang="en-US" altLang="ja-JP"/>
          </a:p>
          <a:p>
            <a:pPr lvl="1"/>
            <a:r>
              <a:rPr lang="ja-JP" altLang="en-US"/>
              <a:t>極端な事象が起こっていたら、それはたまたまであり、放っておいても元に戻る。政治家はそれを自分の功績として自慢する。</a:t>
            </a:r>
            <a:endParaRPr lang="en-US" altLang="ja-JP"/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245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アメリカの場合：</a:t>
            </a:r>
            <a:br>
              <a:rPr lang="en-US" altLang="ja-JP"/>
            </a:br>
            <a:r>
              <a:rPr lang="en-US" altLang="ja-JP"/>
              <a:t>10</a:t>
            </a:r>
            <a:r>
              <a:rPr lang="ja-JP" altLang="en-US"/>
              <a:t>万人当たりの発生率</a:t>
            </a:r>
            <a:endParaRPr kumimoji="1" lang="ja-JP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76" y="1600200"/>
            <a:ext cx="687104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696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アメリカの場合</a:t>
            </a:r>
            <a:r>
              <a:rPr lang="ja-JP" altLang="en-US"/>
              <a:t>：一年当たり </a:t>
            </a:r>
            <a:r>
              <a:rPr lang="en-US" altLang="ja-JP"/>
              <a:t>0.126 </a:t>
            </a:r>
            <a:r>
              <a:rPr lang="ja-JP" altLang="en-US"/>
              <a:t>件減少している．</a:t>
            </a:r>
            <a:endParaRPr kumimoji="1" lang="ja-JP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841939" cy="488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627784" y="4853191"/>
                <a:ext cx="3024336" cy="400110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/>
                  <a:t>傾き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−0.126</m:t>
                    </m:r>
                  </m:oMath>
                </a14:m>
                <a:r>
                  <a:rPr kumimoji="1" lang="ja-JP" altLang="en-US" sz="2000"/>
                  <a:t> の回帰直線</a:t>
                </a: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853191"/>
                <a:ext cx="3024336" cy="400110"/>
              </a:xfrm>
              <a:prstGeom prst="rect">
                <a:avLst/>
              </a:prstGeom>
              <a:blipFill>
                <a:blip r:embed="rId3"/>
                <a:stretch>
                  <a:fillRect l="-1804" t="-10145" b="-17391"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/>
          <p:cNvCxnSpPr/>
          <p:nvPr/>
        </p:nvCxnSpPr>
        <p:spPr>
          <a:xfrm flipV="1">
            <a:off x="4139952" y="3861048"/>
            <a:ext cx="1008112" cy="99214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239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アメリカの場合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316" y="1600200"/>
            <a:ext cx="62853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627784" y="4853191"/>
                <a:ext cx="3024336" cy="400110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/>
                  <a:t>傾き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−0.454</m:t>
                    </m:r>
                  </m:oMath>
                </a14:m>
                <a:r>
                  <a:rPr kumimoji="1" lang="ja-JP" altLang="en-US" sz="2000"/>
                  <a:t> の回帰直線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853191"/>
                <a:ext cx="3024336" cy="400110"/>
              </a:xfrm>
              <a:prstGeom prst="rect">
                <a:avLst/>
              </a:prstGeom>
              <a:blipFill>
                <a:blip r:embed="rId3"/>
                <a:stretch>
                  <a:fillRect l="-1804" t="-10145" b="-17391"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矢印コネクタ 5"/>
          <p:cNvCxnSpPr/>
          <p:nvPr/>
        </p:nvCxnSpPr>
        <p:spPr>
          <a:xfrm flipV="1">
            <a:off x="4139952" y="3861048"/>
            <a:ext cx="1008112" cy="99214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67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アメリカの場合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21" y="1600200"/>
            <a:ext cx="623955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627784" y="4853191"/>
                <a:ext cx="3024336" cy="400110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/>
                  <a:t>傾き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−28.7</m:t>
                    </m:r>
                  </m:oMath>
                </a14:m>
                <a:r>
                  <a:rPr kumimoji="1" lang="ja-JP" altLang="en-US" sz="2000"/>
                  <a:t> の回帰直線</a:t>
                </a: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853191"/>
                <a:ext cx="3024336" cy="400110"/>
              </a:xfrm>
              <a:prstGeom prst="rect">
                <a:avLst/>
              </a:prstGeom>
              <a:blipFill>
                <a:blip r:embed="rId3"/>
                <a:stretch>
                  <a:fillRect l="-1804" t="-10145" b="-17391"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/>
          <p:cNvCxnSpPr/>
          <p:nvPr/>
        </p:nvCxnSpPr>
        <p:spPr>
          <a:xfrm flipV="1">
            <a:off x="4139952" y="3717032"/>
            <a:ext cx="1152128" cy="113616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115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傾向を把握するにはどうすればよいか？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/>
              <a:t>回帰分析の手法を用いるのが一番．</a:t>
            </a:r>
            <a:endParaRPr lang="en-US" altLang="ja-JP"/>
          </a:p>
          <a:p>
            <a:pPr lvl="1"/>
            <a:r>
              <a:rPr kumimoji="1" lang="ja-JP" altLang="en-US"/>
              <a:t>全体的な傾向が、すべてのデータを</a:t>
            </a:r>
            <a:r>
              <a:rPr lang="ja-JP" altLang="en-US"/>
              <a:t>用いて、</a:t>
            </a:r>
            <a:r>
              <a:rPr kumimoji="1" lang="ja-JP" altLang="en-US"/>
              <a:t>得られる</a:t>
            </a:r>
            <a:r>
              <a:rPr lang="ja-JP" altLang="en-US"/>
              <a:t>。</a:t>
            </a:r>
            <a:endParaRPr kumimoji="1" lang="en-US" altLang="ja-JP"/>
          </a:p>
          <a:p>
            <a:pPr lvl="1"/>
            <a:r>
              <a:rPr lang="ja-JP" altLang="en-US"/>
              <a:t>意識的にせよ、無意識的にせよ、一部分</a:t>
            </a:r>
            <a:r>
              <a:rPr kumimoji="1" lang="ja-JP" altLang="en-US"/>
              <a:t>の偏りのあるデータを使って結論を出してはいけない。</a:t>
            </a:r>
            <a:endParaRPr kumimoji="1" lang="en-US" altLang="ja-JP"/>
          </a:p>
          <a:p>
            <a:r>
              <a:rPr lang="ja-JP" altLang="en-US"/>
              <a:t>データ分析方法や分析期間に注意する。小さな文字で書かれた部分をよく読むこと。</a:t>
            </a:r>
            <a:endParaRPr lang="en-US" altLang="ja-JP"/>
          </a:p>
          <a:p>
            <a:r>
              <a:rPr kumimoji="1" lang="ja-JP" altLang="en-US"/>
              <a:t>アメリカの場合は、どの時期でも、殺人事件は減少している。</a:t>
            </a:r>
            <a:endParaRPr kumimoji="1" lang="en-US" altLang="ja-JP"/>
          </a:p>
          <a:p>
            <a:r>
              <a:rPr lang="ja-JP" altLang="en-US"/>
              <a:t>日本の場合は，ここ数年微増していて、やや不気味である。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53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カナダの場合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30" y="1600200"/>
            <a:ext cx="59169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627784" y="4853191"/>
                <a:ext cx="3024336" cy="400110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/>
                  <a:t>傾き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−0.042</m:t>
                    </m:r>
                  </m:oMath>
                </a14:m>
                <a:r>
                  <a:rPr kumimoji="1" lang="ja-JP" altLang="en-US" sz="2000"/>
                  <a:t> の回帰直線</a:t>
                </a: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853191"/>
                <a:ext cx="3024336" cy="400110"/>
              </a:xfrm>
              <a:prstGeom prst="rect">
                <a:avLst/>
              </a:prstGeom>
              <a:blipFill>
                <a:blip r:embed="rId3"/>
                <a:stretch>
                  <a:fillRect l="-1804" t="-10145" b="-17391"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/>
          <p:cNvCxnSpPr/>
          <p:nvPr/>
        </p:nvCxnSpPr>
        <p:spPr>
          <a:xfrm flipV="1">
            <a:off x="4139952" y="3789040"/>
            <a:ext cx="1152128" cy="106415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353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カナダの場合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82" y="1600200"/>
            <a:ext cx="641723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627784" y="4853191"/>
                <a:ext cx="3024336" cy="400110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/>
                  <a:t>傾き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−0.074</m:t>
                    </m:r>
                  </m:oMath>
                </a14:m>
                <a:r>
                  <a:rPr kumimoji="1" lang="ja-JP" altLang="en-US" sz="2000"/>
                  <a:t> の回帰直線</a:t>
                </a: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853191"/>
                <a:ext cx="3024336" cy="400110"/>
              </a:xfrm>
              <a:prstGeom prst="rect">
                <a:avLst/>
              </a:prstGeom>
              <a:blipFill>
                <a:blip r:embed="rId3"/>
                <a:stretch>
                  <a:fillRect l="-1804" t="-10145" b="-17391"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/>
          <p:cNvCxnSpPr/>
          <p:nvPr/>
        </p:nvCxnSpPr>
        <p:spPr>
          <a:xfrm flipV="1">
            <a:off x="4139952" y="3717032"/>
            <a:ext cx="1152128" cy="113616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828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オーストラリアの場合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58" y="1600200"/>
            <a:ext cx="634768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627784" y="4853191"/>
                <a:ext cx="3024336" cy="400110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/>
                  <a:t>傾き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0.0006</m:t>
                    </m:r>
                  </m:oMath>
                </a14:m>
                <a:r>
                  <a:rPr kumimoji="1" lang="ja-JP" altLang="en-US" sz="2000"/>
                  <a:t> の回帰直線</a:t>
                </a: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853191"/>
                <a:ext cx="3024336" cy="400110"/>
              </a:xfrm>
              <a:prstGeom prst="rect">
                <a:avLst/>
              </a:prstGeom>
              <a:blipFill>
                <a:blip r:embed="rId3"/>
                <a:stretch>
                  <a:fillRect l="-1804" t="-10145" b="-17391"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/>
          <p:cNvCxnSpPr/>
          <p:nvPr/>
        </p:nvCxnSpPr>
        <p:spPr>
          <a:xfrm flipV="1">
            <a:off x="4139952" y="3429000"/>
            <a:ext cx="1512168" cy="142419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784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イギリスの場合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117753" cy="49971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2151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627784" y="4853191"/>
                <a:ext cx="3024336" cy="400110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/>
                  <a:t>傾き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0.025</m:t>
                    </m:r>
                  </m:oMath>
                </a14:m>
                <a:r>
                  <a:rPr kumimoji="1" lang="ja-JP" altLang="en-US" sz="2000"/>
                  <a:t> の回帰直線</a:t>
                </a: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853191"/>
                <a:ext cx="3024336" cy="400110"/>
              </a:xfrm>
              <a:prstGeom prst="rect">
                <a:avLst/>
              </a:prstGeom>
              <a:blipFill>
                <a:blip r:embed="rId3"/>
                <a:stretch>
                  <a:fillRect l="-1804" t="-10145" b="-17391"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/>
          <p:cNvCxnSpPr/>
          <p:nvPr/>
        </p:nvCxnSpPr>
        <p:spPr>
          <a:xfrm flipV="1">
            <a:off x="4139952" y="3717032"/>
            <a:ext cx="1152128" cy="113616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765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表 </a:t>
            </a:r>
            <a:r>
              <a:rPr lang="en-US" altLang="ja-JP"/>
              <a:t>5.2  </a:t>
            </a:r>
            <a:r>
              <a:rPr lang="ja-JP" altLang="en-US"/>
              <a:t>１０万人当たりの殺人事件発生率と傾向</a:t>
            </a:r>
            <a:r>
              <a:rPr lang="en-US" altLang="ja-JP"/>
              <a:t>(1991-2002)</a:t>
            </a:r>
            <a:endParaRPr kumimoji="1" lang="ja-JP" altLang="en-US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879521"/>
              </p:ext>
            </p:extLst>
          </p:nvPr>
        </p:nvGraphicFramePr>
        <p:xfrm>
          <a:off x="179512" y="1628802"/>
          <a:ext cx="8640959" cy="489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3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1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60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solidFill>
                            <a:schemeClr val="tx1"/>
                          </a:solidFill>
                        </a:rPr>
                        <a:t>国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solidFill>
                            <a:schemeClr val="tx1"/>
                          </a:solidFill>
                        </a:rPr>
                        <a:t>平均発生率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solidFill>
                            <a:schemeClr val="tx1"/>
                          </a:solidFill>
                        </a:rPr>
                        <a:t>１年当たりの増減傾向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0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solidFill>
                            <a:schemeClr val="tx1"/>
                          </a:solidFill>
                        </a:rPr>
                        <a:t>アメリカ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>
                          <a:solidFill>
                            <a:schemeClr val="tx1"/>
                          </a:solidFill>
                        </a:rPr>
                        <a:t>7.40</a:t>
                      </a:r>
                      <a:endParaRPr kumimoji="1" lang="ja-JP" alt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>
                          <a:solidFill>
                            <a:schemeClr val="tx1"/>
                          </a:solidFill>
                        </a:rPr>
                        <a:t>0.454 </a:t>
                      </a:r>
                      <a:r>
                        <a:rPr kumimoji="1" lang="ja-JP" altLang="en-US" sz="2400">
                          <a:solidFill>
                            <a:schemeClr val="tx1"/>
                          </a:solidFill>
                        </a:rPr>
                        <a:t>の減少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0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solidFill>
                            <a:schemeClr val="tx1"/>
                          </a:solidFill>
                        </a:rPr>
                        <a:t>カナダ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>
                          <a:solidFill>
                            <a:schemeClr val="tx1"/>
                          </a:solidFill>
                        </a:rPr>
                        <a:t>2.05</a:t>
                      </a:r>
                      <a:endParaRPr kumimoji="1" lang="ja-JP" alt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>
                          <a:solidFill>
                            <a:schemeClr val="tx1"/>
                          </a:solidFill>
                        </a:rPr>
                        <a:t>0.074 </a:t>
                      </a:r>
                      <a:r>
                        <a:rPr kumimoji="1" lang="ja-JP" altLang="en-US" sz="2400">
                          <a:solidFill>
                            <a:schemeClr val="tx1"/>
                          </a:solidFill>
                        </a:rPr>
                        <a:t>の減少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0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solidFill>
                            <a:schemeClr val="tx1"/>
                          </a:solidFill>
                        </a:rPr>
                        <a:t>オーストラリア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>
                          <a:solidFill>
                            <a:schemeClr val="tx1"/>
                          </a:solidFill>
                        </a:rPr>
                        <a:t>1.87</a:t>
                      </a:r>
                      <a:endParaRPr kumimoji="1" lang="ja-JP" alt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>
                          <a:solidFill>
                            <a:schemeClr val="tx1"/>
                          </a:solidFill>
                        </a:rPr>
                        <a:t>0.0006 </a:t>
                      </a:r>
                      <a:r>
                        <a:rPr kumimoji="1" lang="ja-JP" altLang="en-US" sz="2400">
                          <a:solidFill>
                            <a:schemeClr val="tx1"/>
                          </a:solidFill>
                        </a:rPr>
                        <a:t>の減少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0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solidFill>
                            <a:schemeClr val="tx1"/>
                          </a:solidFill>
                        </a:rPr>
                        <a:t>イギリス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>
                          <a:solidFill>
                            <a:schemeClr val="tx1"/>
                          </a:solidFill>
                        </a:rPr>
                        <a:t>1.34</a:t>
                      </a:r>
                      <a:endParaRPr kumimoji="1" lang="ja-JP" alt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>
                          <a:solidFill>
                            <a:schemeClr val="tx1"/>
                          </a:solidFill>
                        </a:rPr>
                        <a:t>0.025 </a:t>
                      </a:r>
                      <a:r>
                        <a:rPr kumimoji="1" lang="ja-JP" altLang="en-US" sz="2400">
                          <a:solidFill>
                            <a:schemeClr val="tx1"/>
                          </a:solidFill>
                        </a:rPr>
                        <a:t>の増加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60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solidFill>
                            <a:schemeClr val="tx1"/>
                          </a:solidFill>
                        </a:rPr>
                        <a:t>日本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>
                          <a:solidFill>
                            <a:schemeClr val="tx1"/>
                          </a:solidFill>
                        </a:rPr>
                        <a:t>1.04</a:t>
                      </a:r>
                      <a:endParaRPr kumimoji="1" lang="ja-JP" altLang="en-US" sz="24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>
                          <a:solidFill>
                            <a:schemeClr val="tx1"/>
                          </a:solidFill>
                        </a:rPr>
                        <a:t>0.011 </a:t>
                      </a:r>
                      <a:r>
                        <a:rPr kumimoji="1" lang="ja-JP" altLang="en-US" sz="2400">
                          <a:solidFill>
                            <a:schemeClr val="tx1"/>
                          </a:solidFill>
                        </a:rPr>
                        <a:t>の増加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12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F3741E-164E-90C8-04A9-9AEDC30B6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余談だが（松尾）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D9B283-B9A7-4B35-D832-38FFC6854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kumimoji="1" lang="ja-JP" altLang="en-US"/>
              <a:t>車道を外れて、歩道に突っ込んだ時、</a:t>
            </a:r>
            <a:endParaRPr kumimoji="1" lang="en-US" altLang="ja-JP"/>
          </a:p>
          <a:p>
            <a:pPr lvl="1"/>
            <a:r>
              <a:rPr kumimoji="1" lang="ja-JP" altLang="en-US"/>
              <a:t>歩道の上に誰もおらず、レッカー車で移動するだけで終わった。</a:t>
            </a:r>
            <a:endParaRPr kumimoji="1" lang="en-US" altLang="ja-JP"/>
          </a:p>
          <a:p>
            <a:pPr lvl="1"/>
            <a:r>
              <a:rPr lang="ja-JP" altLang="en-US"/>
              <a:t>たまたま運の悪いことに、一人だけ人がいたが、その人は軽いケガを負った。</a:t>
            </a:r>
            <a:endParaRPr lang="en-US" altLang="ja-JP"/>
          </a:p>
          <a:p>
            <a:pPr lvl="1"/>
            <a:r>
              <a:rPr kumimoji="1" lang="ja-JP" altLang="en-US"/>
              <a:t>たまたまものすごく運が悪くて、歩道上に子供がいて、けがをさせた。</a:t>
            </a:r>
            <a:endParaRPr kumimoji="1" lang="en-US" altLang="ja-JP"/>
          </a:p>
          <a:p>
            <a:pPr lvl="1"/>
            <a:r>
              <a:rPr lang="ja-JP" altLang="en-US"/>
              <a:t>たまたま恐ろしく運が悪くて、保育園の園児がたくさん居て、死亡者まで現れた。</a:t>
            </a:r>
            <a:endParaRPr lang="en-US" altLang="ja-JP"/>
          </a:p>
          <a:p>
            <a:r>
              <a:rPr kumimoji="1" lang="ja-JP" altLang="en-US"/>
              <a:t>結果責任なのか？納得できない。</a:t>
            </a:r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4283861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表</a:t>
            </a:r>
            <a:r>
              <a:rPr kumimoji="1" lang="en-US" altLang="ja-JP"/>
              <a:t>5.3 </a:t>
            </a:r>
            <a:r>
              <a:rPr kumimoji="1" lang="ja-JP" altLang="en-US"/>
              <a:t>被害者と加害者との関係</a:t>
            </a:r>
            <a:br>
              <a:rPr kumimoji="1" lang="en-US" altLang="ja-JP"/>
            </a:br>
            <a:r>
              <a:rPr kumimoji="1" lang="en-US" altLang="ja-JP" sz="4000"/>
              <a:t>(</a:t>
            </a:r>
            <a:r>
              <a:rPr kumimoji="1" lang="ja-JP" altLang="en-US" sz="4000"/>
              <a:t>解決済みの殺人事件に関する調査結果</a:t>
            </a:r>
            <a:r>
              <a:rPr kumimoji="1" lang="en-US" altLang="ja-JP" sz="4000"/>
              <a:t>)</a:t>
            </a:r>
            <a:endParaRPr kumimoji="1" lang="ja-JP" altLang="en-US" sz="400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14252"/>
              </p:ext>
            </p:extLst>
          </p:nvPr>
        </p:nvGraphicFramePr>
        <p:xfrm>
          <a:off x="457200" y="1600200"/>
          <a:ext cx="8435279" cy="449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2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22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1637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solidFill>
                            <a:schemeClr val="tx1"/>
                          </a:solidFill>
                        </a:rPr>
                        <a:t>関係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solidFill>
                            <a:schemeClr val="tx1"/>
                          </a:solidFill>
                        </a:rPr>
                        <a:t>オーストラリア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solidFill>
                            <a:schemeClr val="tx1"/>
                          </a:solidFill>
                        </a:rPr>
                        <a:t>カナダ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>
                          <a:solidFill>
                            <a:schemeClr val="tx1"/>
                          </a:solidFill>
                        </a:rPr>
                        <a:t>アメリカ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37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2400"/>
                        <a:t>家族</a:t>
                      </a:r>
                      <a:endParaRPr kumimoji="1" lang="en-US" altLang="ja-JP" sz="2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/>
                        <a:t>35%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/>
                        <a:t>37.7%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/>
                        <a:t>22.6%</a:t>
                      </a:r>
                      <a:endParaRPr kumimoji="1" lang="ja-JP" alt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637">
                <a:tc>
                  <a:txBody>
                    <a:bodyPr/>
                    <a:lstStyle/>
                    <a:p>
                      <a:pPr algn="ctr"/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/>
                        <a:t>配偶者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/>
                        <a:t>20.3%*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/>
                        <a:t>18.4%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/>
                        <a:t>8.7%</a:t>
                      </a:r>
                      <a:endParaRPr kumimoji="1" lang="ja-JP" alt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637">
                <a:tc>
                  <a:txBody>
                    <a:bodyPr/>
                    <a:lstStyle/>
                    <a:p>
                      <a:pPr algn="ctr"/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/>
                        <a:t>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/>
                        <a:t>6.7%*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/>
                        <a:t>8.31%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/>
                        <a:t>2.93%</a:t>
                      </a:r>
                      <a:endParaRPr kumimoji="1" lang="ja-JP" alt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637">
                <a:tc>
                  <a:txBody>
                    <a:bodyPr/>
                    <a:lstStyle/>
                    <a:p>
                      <a:pPr algn="ctr"/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/>
                        <a:t>その他の家族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/>
                        <a:t>8.0%*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/>
                        <a:t>10.94%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/>
                        <a:t>10.9%</a:t>
                      </a:r>
                      <a:endParaRPr kumimoji="1" lang="ja-JP" alt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637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2400"/>
                        <a:t>内縁関係者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/>
                        <a:t>*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/>
                        <a:t>3.53%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/>
                        <a:t>7.8%</a:t>
                      </a:r>
                      <a:endParaRPr kumimoji="1" lang="ja-JP" alt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637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/>
                        <a:t>知人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/>
                        <a:t>38%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/>
                        <a:t>43.2%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/>
                        <a:t>47.2%</a:t>
                      </a:r>
                      <a:endParaRPr kumimoji="1" lang="ja-JP" alt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637">
                <a:tc gridSpan="2">
                  <a:txBody>
                    <a:bodyPr/>
                    <a:lstStyle/>
                    <a:p>
                      <a:pPr algn="l"/>
                      <a:r>
                        <a:rPr kumimoji="1" lang="ja-JP" altLang="en-US" sz="2400"/>
                        <a:t>見知らぬ人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/>
                        <a:t>16%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/>
                        <a:t>15.6%</a:t>
                      </a:r>
                      <a:endParaRPr kumimoji="1" lang="ja-JP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/>
                        <a:t>22.4%</a:t>
                      </a:r>
                      <a:endParaRPr kumimoji="1" lang="ja-JP" alt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755576" y="6088559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/>
              <a:t>* </a:t>
            </a:r>
            <a:r>
              <a:rPr kumimoji="1" lang="ja-JP" altLang="en-US" sz="2000"/>
              <a:t>オーストラリアの調査では、「内縁関係者」と「配偶者」、</a:t>
            </a:r>
            <a:r>
              <a:rPr lang="ja-JP" altLang="en-US" sz="2000"/>
              <a:t>「親」と「子供」がそれぞれひとまとめにされている。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3630009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まずは事実を把握すること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ja-JP" altLang="en-US"/>
              <a:t>滅多に起こらない残虐な（大規模で、被害者が純粋無垢な）事件ほど、繰り返し報道される。</a:t>
            </a:r>
            <a:endParaRPr lang="en-US" altLang="ja-JP"/>
          </a:p>
          <a:p>
            <a:r>
              <a:rPr kumimoji="1" lang="ja-JP" altLang="en-US"/>
              <a:t>危機をあおり、その危機に対応できると主張する政治家がいることは確かである。</a:t>
            </a:r>
            <a:endParaRPr kumimoji="1" lang="en-US" altLang="ja-JP"/>
          </a:p>
          <a:p>
            <a:pPr lvl="1"/>
            <a:r>
              <a:rPr lang="ja-JP" altLang="en-US"/>
              <a:t>事件や事故の一時的な増加は、ポアソンクランピングとも考えられる。</a:t>
            </a:r>
            <a:endParaRPr kumimoji="1" lang="en-US" altLang="ja-JP"/>
          </a:p>
          <a:p>
            <a:r>
              <a:rPr lang="ja-JP" altLang="en-US"/>
              <a:t>警察の予算を決定することは難しい問題であるが、気分に流されることなく、事実を直視し冷静に対応することが大事だ。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9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E82802-F7F1-B1AC-B6A8-59E90DFB3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詐欺事件は増加しているか？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75F406-687A-38ED-2192-79BC43A8F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kumimoji="1" lang="ja-JP" altLang="en-US"/>
              <a:t>投資詐欺は昔からあった。</a:t>
            </a:r>
            <a:endParaRPr kumimoji="1" lang="en-US" altLang="ja-JP"/>
          </a:p>
          <a:p>
            <a:r>
              <a:rPr kumimoji="1" lang="ja-JP" altLang="en-US"/>
              <a:t>これまでの詐欺とは違う、新しい手法の詐欺事件が起こっているのか？電話を使う詐欺。</a:t>
            </a:r>
            <a:endParaRPr kumimoji="1" lang="en-US" altLang="ja-JP"/>
          </a:p>
          <a:p>
            <a:pPr lvl="1"/>
            <a:r>
              <a:rPr lang="ja-JP" altLang="en-US"/>
              <a:t>オレオレ詐欺</a:t>
            </a:r>
            <a:endParaRPr lang="en-US" altLang="ja-JP"/>
          </a:p>
          <a:p>
            <a:pPr lvl="1"/>
            <a:r>
              <a:rPr kumimoji="1" lang="ja-JP" altLang="en-US"/>
              <a:t>還付金詐欺</a:t>
            </a:r>
            <a:endParaRPr kumimoji="1" lang="en-US" altLang="ja-JP"/>
          </a:p>
          <a:p>
            <a:pPr lvl="1"/>
            <a:r>
              <a:rPr lang="ja-JP" altLang="en-US"/>
              <a:t>架空料金請求詐欺</a:t>
            </a:r>
            <a:endParaRPr lang="en-US" altLang="ja-JP"/>
          </a:p>
          <a:p>
            <a:r>
              <a:rPr kumimoji="1" lang="ja-JP" altLang="en-US"/>
              <a:t>詐欺のテクニックが進化しているのは確か。</a:t>
            </a:r>
          </a:p>
        </p:txBody>
      </p:sp>
    </p:spTree>
    <p:extLst>
      <p:ext uri="{BB962C8B-B14F-4D97-AF65-F5344CB8AC3E}">
        <p14:creationId xmlns:p14="http://schemas.microsoft.com/office/powerpoint/2010/main" val="428818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10F870-385C-9BBE-D046-F5360E4AA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日本の場合</a:t>
            </a: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B42425D5-FC8B-EF85-0A26-C6BE8CAE0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735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5847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6CFBA0-EA12-B7EE-2CC7-CDBEC0B6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日本の凶悪犯</a:t>
            </a: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150E6097-9077-9B6E-9C0E-384AEC5216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4560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2C2783-A50C-8467-8CE3-8397E5AF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日本の知能犯</a:t>
            </a: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5D911635-868E-D0E9-10EB-EDCA82390E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2334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102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事実を知ること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/>
              <a:t>まずデータを入手すること。</a:t>
            </a:r>
            <a:endParaRPr kumimoji="1" lang="en-US" altLang="ja-JP"/>
          </a:p>
          <a:p>
            <a:pPr lvl="1"/>
            <a:r>
              <a:rPr lang="ja-JP" altLang="en-US"/>
              <a:t>政府機関、警察記録、公衆衛生団体などから入手できる、もちろんインターネット経由で。</a:t>
            </a:r>
            <a:endParaRPr lang="en-US" altLang="ja-JP"/>
          </a:p>
          <a:p>
            <a:pPr lvl="1"/>
            <a:r>
              <a:rPr lang="ja-JP" altLang="en-US"/>
              <a:t>出所により生じる、数字の細かな違いは気にしない。</a:t>
            </a:r>
            <a:endParaRPr lang="en-US" altLang="ja-JP"/>
          </a:p>
          <a:p>
            <a:pPr lvl="1"/>
            <a:r>
              <a:rPr lang="ja-JP" altLang="en-US"/>
              <a:t>ただし、データが偏らないよう注意する</a:t>
            </a:r>
            <a:r>
              <a:rPr lang="en-US" altLang="ja-JP"/>
              <a:t>(</a:t>
            </a:r>
            <a:r>
              <a:rPr lang="ja-JP" altLang="en-US"/>
              <a:t>メディアの報道では，珍しい事象しか扱われない）。新聞に殺人記事の載らない地区が、治安がいいとは限らない（アメリカでは）。</a:t>
            </a:r>
            <a:endParaRPr lang="en-US" altLang="ja-JP"/>
          </a:p>
          <a:p>
            <a:r>
              <a:rPr lang="ja-JP" altLang="en-US"/>
              <a:t>回帰分析を用いて分析する。</a:t>
            </a:r>
            <a:endParaRPr lang="en-US" altLang="ja-JP"/>
          </a:p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841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総数と比率の違いを理解する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ja-JP"/>
                  <a:t>2000</a:t>
                </a:r>
                <a:r>
                  <a:rPr kumimoji="1" lang="ja-JP" altLang="en-US"/>
                  <a:t> 年における殺人事件総数</a:t>
                </a:r>
                <a:endParaRPr kumimoji="1" lang="en-US" altLang="ja-JP"/>
              </a:p>
              <a:p>
                <a:pPr lvl="1"/>
                <a:r>
                  <a:rPr lang="ja-JP" altLang="en-US"/>
                  <a:t>フランスでは </a:t>
                </a:r>
                <a:r>
                  <a:rPr lang="en-US" altLang="ja-JP"/>
                  <a:t>1051</a:t>
                </a:r>
                <a:r>
                  <a:rPr lang="ja-JP" altLang="en-US"/>
                  <a:t> 件</a:t>
                </a:r>
                <a:endParaRPr lang="en-US" altLang="ja-JP"/>
              </a:p>
              <a:p>
                <a:pPr lvl="1"/>
                <a:r>
                  <a:rPr kumimoji="1" lang="ja-JP" altLang="en-US"/>
                  <a:t>リトアニアでは </a:t>
                </a:r>
                <a:r>
                  <a:rPr kumimoji="1" lang="en-US" altLang="ja-JP"/>
                  <a:t>370 </a:t>
                </a:r>
                <a:r>
                  <a:rPr kumimoji="1" lang="ja-JP" altLang="en-US"/>
                  <a:t>件</a:t>
                </a:r>
                <a:endParaRPr kumimoji="1" lang="en-US" altLang="ja-JP"/>
              </a:p>
              <a:p>
                <a:r>
                  <a:rPr lang="ja-JP" altLang="en-US"/>
                  <a:t>人口の大小を考慮に入れて，比率を求める．</a:t>
                </a:r>
                <a:endParaRPr lang="en-US" altLang="ja-JP"/>
              </a:p>
              <a:p>
                <a:pPr lvl="1"/>
                <a:r>
                  <a:rPr kumimoji="1" lang="ja-JP" altLang="en-US"/>
                  <a:t>フランスでは，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b="0" i="1" smtClean="0">
                            <a:latin typeface="Cambria Math"/>
                          </a:rPr>
                          <m:t>1051 </m:t>
                        </m:r>
                        <m:r>
                          <a:rPr kumimoji="1" lang="ja-JP" altLang="en-US" b="0" i="1" smtClean="0">
                            <a:latin typeface="Cambria Math"/>
                          </a:rPr>
                          <m:t>件</m:t>
                        </m:r>
                      </m:num>
                      <m:den>
                        <m:r>
                          <a:rPr kumimoji="1" lang="en-US" altLang="ja-JP" b="0" i="1" smtClean="0">
                            <a:latin typeface="Cambria Math"/>
                          </a:rPr>
                          <m:t>59,225,683</m:t>
                        </m:r>
                        <m:r>
                          <a:rPr kumimoji="1" lang="ja-JP" altLang="en-US" b="0" i="1" smtClean="0">
                            <a:latin typeface="Cambria Math"/>
                          </a:rPr>
                          <m:t> </m:t>
                        </m:r>
                        <m:r>
                          <a:rPr kumimoji="1" lang="ja-JP" altLang="en-US" b="0" i="1" smtClean="0">
                            <a:latin typeface="Cambria Math"/>
                          </a:rPr>
                          <m:t>人</m:t>
                        </m:r>
                      </m:den>
                    </m:f>
                    <m:r>
                      <a:rPr lang="en-US" altLang="ja-JP" i="1">
                        <a:latin typeface="Cambria Math"/>
                        <a:ea typeface="Cambria Math"/>
                      </a:rPr>
                      <m:t>≅</m:t>
                    </m:r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56,352</m:t>
                        </m:r>
                      </m:den>
                    </m:f>
                  </m:oMath>
                </a14:m>
                <a:endParaRPr kumimoji="1" lang="en-US" altLang="ja-JP"/>
              </a:p>
              <a:p>
                <a:pPr lvl="1"/>
                <a:r>
                  <a:rPr lang="ja-JP" altLang="en-US"/>
                  <a:t>リトアニアでは</a:t>
                </a:r>
                <a:r>
                  <a:rPr lang="en-US" altLang="ja-JP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/>
                          </a:rPr>
                          <m:t>370 </m:t>
                        </m:r>
                        <m:r>
                          <a:rPr lang="ja-JP" altLang="en-US" b="0" i="1" smtClean="0">
                            <a:latin typeface="Cambria Math"/>
                          </a:rPr>
                          <m:t>件</m:t>
                        </m:r>
                      </m:num>
                      <m:den>
                        <m:r>
                          <a:rPr lang="en-US" altLang="ja-JP" b="0" i="1" smtClean="0">
                            <a:latin typeface="Cambria Math"/>
                          </a:rPr>
                          <m:t>362756 </m:t>
                        </m:r>
                        <m:r>
                          <a:rPr lang="ja-JP" altLang="en-US" b="0" i="1" smtClean="0">
                            <a:latin typeface="Cambria Math"/>
                          </a:rPr>
                          <m:t>人</m:t>
                        </m:r>
                      </m:den>
                    </m:f>
                    <m:r>
                      <a:rPr lang="en-US" altLang="ja-JP" i="1" smtClean="0">
                        <a:latin typeface="Cambria Math"/>
                        <a:ea typeface="Cambria Math"/>
                      </a:rPr>
                      <m:t>≅</m:t>
                    </m:r>
                    <m:f>
                      <m:f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b="0" i="1" smtClean="0">
                            <a:latin typeface="Cambria Math"/>
                            <a:ea typeface="Cambria Math"/>
                          </a:rPr>
                          <m:t>9,786</m:t>
                        </m:r>
                      </m:den>
                    </m:f>
                  </m:oMath>
                </a14:m>
                <a:endParaRPr lang="en-US" altLang="ja-JP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426" r="-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39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別の言い方をすれば、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/>
              <a:t>2000</a:t>
            </a:r>
            <a:r>
              <a:rPr kumimoji="1" lang="ja-JP" altLang="en-US"/>
              <a:t>年にリトアニアに住んでいた人をランダムに選ぶとき、殺人事件の被害者になる確率は、フランスに住んでいた人をランダムに選んだ場合の６倍にも達していた。</a:t>
            </a:r>
            <a:endParaRPr kumimoji="1" lang="en-US" altLang="ja-JP"/>
          </a:p>
          <a:p>
            <a:r>
              <a:rPr lang="ja-JP" altLang="en-US"/>
              <a:t>「喫煙している人をランダムに選ぶとき、肺がんである確率は、喫煙していない人をランダムに選ぶときの確率の</a:t>
            </a:r>
            <a:r>
              <a:rPr lang="en-US" altLang="ja-JP"/>
              <a:t>1.6</a:t>
            </a:r>
            <a:r>
              <a:rPr lang="ja-JP" altLang="en-US"/>
              <a:t>倍に達する」という言い方も出来る。</a:t>
            </a:r>
            <a:endParaRPr lang="en-US" altLang="ja-JP"/>
          </a:p>
          <a:p>
            <a:r>
              <a:rPr lang="ja-JP" altLang="en-US"/>
              <a:t>上のような表現もできるが、現実的ではない（突っ込んで欲しいのか：松尾）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529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「人口 </a:t>
            </a:r>
            <a:r>
              <a:rPr kumimoji="1" lang="en-US" altLang="ja-JP"/>
              <a:t>100,000 </a:t>
            </a:r>
            <a:r>
              <a:rPr kumimoji="1" lang="ja-JP" altLang="en-US"/>
              <a:t>人あたりの件数」を用いて比較する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5"/>
            <a:ext cx="9144000" cy="475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30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282154"/>
          </a:xfrm>
        </p:spPr>
        <p:txBody>
          <a:bodyPr>
            <a:normAutofit fontScale="90000"/>
          </a:bodyPr>
          <a:lstStyle/>
          <a:p>
            <a:r>
              <a:rPr kumimoji="1" lang="ja-JP" altLang="en-US"/>
              <a:t>表計算ソフトウェアを利用する</a:t>
            </a:r>
            <a:br>
              <a:rPr kumimoji="1" lang="en-US" altLang="ja-JP"/>
            </a:br>
            <a:r>
              <a:rPr lang="ja-JP" altLang="en-US"/>
              <a:t>（データが少ないが）</a:t>
            </a:r>
            <a:endParaRPr kumimoji="1"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501211"/>
              </p:ext>
            </p:extLst>
          </p:nvPr>
        </p:nvGraphicFramePr>
        <p:xfrm>
          <a:off x="457200" y="1600200"/>
          <a:ext cx="8435280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0245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人口規模が大きいと犯罪率は高くなると言えるか？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69160"/>
          </a:xfrm>
        </p:spPr>
        <p:txBody>
          <a:bodyPr>
            <a:normAutofit fontScale="92500"/>
          </a:bodyPr>
          <a:lstStyle/>
          <a:p>
            <a:r>
              <a:rPr lang="ja-JP" altLang="en-US"/>
              <a:t>反例は探せば、いくらでも見つかる。</a:t>
            </a:r>
            <a:endParaRPr kumimoji="1" lang="en-US" altLang="ja-JP"/>
          </a:p>
          <a:p>
            <a:r>
              <a:rPr lang="en-US" altLang="ja-JP"/>
              <a:t>1998 </a:t>
            </a:r>
            <a:r>
              <a:rPr lang="ja-JP" altLang="en-US"/>
              <a:t>年から </a:t>
            </a:r>
            <a:r>
              <a:rPr lang="en-US" altLang="ja-JP"/>
              <a:t>2000</a:t>
            </a:r>
            <a:r>
              <a:rPr lang="ja-JP" altLang="en-US"/>
              <a:t>年の３年間で、</a:t>
            </a:r>
            <a:endParaRPr lang="en-US" altLang="ja-JP"/>
          </a:p>
          <a:p>
            <a:pPr lvl="1"/>
            <a:r>
              <a:rPr kumimoji="1" lang="ja-JP" altLang="en-US"/>
              <a:t>ロンドンで発生した殺人事件件数</a:t>
            </a:r>
            <a:r>
              <a:rPr lang="ja-JP" altLang="en-US"/>
              <a:t>は </a:t>
            </a:r>
            <a:r>
              <a:rPr lang="en-US" altLang="ja-JP"/>
              <a:t>538</a:t>
            </a:r>
            <a:r>
              <a:rPr lang="ja-JP" altLang="en-US"/>
              <a:t> 件</a:t>
            </a:r>
            <a:r>
              <a:rPr lang="en-US" altLang="ja-JP"/>
              <a:t>(10</a:t>
            </a:r>
            <a:r>
              <a:rPr lang="ja-JP" altLang="en-US"/>
              <a:t>万人あたり、</a:t>
            </a:r>
            <a:r>
              <a:rPr lang="en-US" altLang="ja-JP"/>
              <a:t>2.98</a:t>
            </a:r>
            <a:r>
              <a:rPr lang="ja-JP" altLang="en-US"/>
              <a:t>人</a:t>
            </a:r>
            <a:r>
              <a:rPr lang="en-US" altLang="ja-JP"/>
              <a:t>)</a:t>
            </a:r>
          </a:p>
          <a:p>
            <a:pPr lvl="1"/>
            <a:r>
              <a:rPr kumimoji="1" lang="ja-JP" altLang="en-US"/>
              <a:t>アムステルダムでは、</a:t>
            </a:r>
            <a:r>
              <a:rPr kumimoji="1" lang="en-US" altLang="ja-JP"/>
              <a:t>89</a:t>
            </a:r>
            <a:r>
              <a:rPr kumimoji="1" lang="ja-JP" altLang="en-US"/>
              <a:t>件</a:t>
            </a:r>
            <a:r>
              <a:rPr lang="en-US" altLang="ja-JP"/>
              <a:t>(10</a:t>
            </a:r>
            <a:r>
              <a:rPr lang="ja-JP" altLang="en-US"/>
              <a:t>万人あたり、</a:t>
            </a:r>
            <a:r>
              <a:rPr lang="en-US" altLang="ja-JP"/>
              <a:t>4.09</a:t>
            </a:r>
            <a:r>
              <a:rPr lang="ja-JP" altLang="en-US"/>
              <a:t>人</a:t>
            </a:r>
            <a:r>
              <a:rPr lang="en-US" altLang="ja-JP"/>
              <a:t>)</a:t>
            </a:r>
            <a:endParaRPr kumimoji="1" lang="en-US" altLang="ja-JP"/>
          </a:p>
          <a:p>
            <a:r>
              <a:rPr kumimoji="1" lang="en-US" altLang="ja-JP"/>
              <a:t>10</a:t>
            </a:r>
            <a:r>
              <a:rPr kumimoji="1" lang="ja-JP" altLang="en-US"/>
              <a:t>万人当たりの年平均比率は、</a:t>
            </a:r>
            <a:endParaRPr kumimoji="1" lang="en-US" altLang="ja-JP"/>
          </a:p>
          <a:p>
            <a:pPr lvl="1"/>
            <a:r>
              <a:rPr lang="ja-JP" altLang="en-US"/>
              <a:t>ロンドンの方がアムステルダムより低い。</a:t>
            </a:r>
            <a:endParaRPr lang="en-US" altLang="ja-JP"/>
          </a:p>
          <a:p>
            <a:pPr lvl="1"/>
            <a:r>
              <a:rPr lang="ja-JP" altLang="en-US"/>
              <a:t>ニューヨーク州の方がサウスカロライナ州よりも安全。</a:t>
            </a:r>
            <a:endParaRPr lang="en-US" altLang="ja-JP"/>
          </a:p>
          <a:p>
            <a:pPr lvl="1"/>
            <a:r>
              <a:rPr lang="ja-JP" altLang="en-US"/>
              <a:t>マサチューセッツ州の方がニューヨーク州よりも安全。</a:t>
            </a:r>
            <a:endParaRPr lang="en-US" altLang="ja-JP"/>
          </a:p>
          <a:p>
            <a:pPr lvl="1"/>
            <a:r>
              <a:rPr lang="ja-JP" altLang="en-US"/>
              <a:t>個別の比較をしても、傾向が分からない。</a:t>
            </a:r>
          </a:p>
          <a:p>
            <a:pPr marL="457200" lvl="1" indent="0">
              <a:buNone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804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1711</Words>
  <Application>Microsoft Office PowerPoint</Application>
  <PresentationFormat>画面に合わせる (4:3)</PresentationFormat>
  <Paragraphs>198</Paragraphs>
  <Slides>35</Slides>
  <Notes>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2" baseType="lpstr">
      <vt:lpstr>Lucida Grande</vt:lpstr>
      <vt:lpstr>ＭＳ Ｐゴシック</vt:lpstr>
      <vt:lpstr>Arial</vt:lpstr>
      <vt:lpstr>Calibri</vt:lpstr>
      <vt:lpstr>Cambria Math</vt:lpstr>
      <vt:lpstr>Office ​​テーマ</vt:lpstr>
      <vt:lpstr>数式</vt:lpstr>
      <vt:lpstr>第 5 章 「犯罪は増えている」というウソ 「回帰分析」で分かること</vt:lpstr>
      <vt:lpstr>殺人ほど人々の注目を集めるものはない．</vt:lpstr>
      <vt:lpstr>余談だが（松尾）</vt:lpstr>
      <vt:lpstr>事実を知ること</vt:lpstr>
      <vt:lpstr>総数と比率の違いを理解する</vt:lpstr>
      <vt:lpstr>別の言い方をすれば、</vt:lpstr>
      <vt:lpstr>「人口 100,000 人あたりの件数」を用いて比較する</vt:lpstr>
      <vt:lpstr>表計算ソフトウェアを利用する （データが少ないが）</vt:lpstr>
      <vt:lpstr>人口規模が大きいと犯罪率は高くなると言えるか？</vt:lpstr>
      <vt:lpstr>日本の人口規模と凶悪犯罪率２００５年 100,000人当たりの認知件数</vt:lpstr>
      <vt:lpstr>殺人発生件数の推移を調べる</vt:lpstr>
      <vt:lpstr>グラフ化すると分かりやすい</vt:lpstr>
      <vt:lpstr>10万人当たりの件数の推移．</vt:lpstr>
      <vt:lpstr>傾向を調べる：回帰分析</vt:lpstr>
      <vt:lpstr>回帰直線　y=α+βx の推定法（図解）</vt:lpstr>
      <vt:lpstr>減量に成功？</vt:lpstr>
      <vt:lpstr>1975-2004 年に限ったとき</vt:lpstr>
      <vt:lpstr>1991-2004 に限るとき</vt:lpstr>
      <vt:lpstr>アメリカの場合:  殺人事件件数</vt:lpstr>
      <vt:lpstr>アメリカの場合： 10万人当たりの発生率</vt:lpstr>
      <vt:lpstr>アメリカの場合：一年当たり 0.126 件減少している．</vt:lpstr>
      <vt:lpstr>アメリカの場合</vt:lpstr>
      <vt:lpstr>アメリカの場合</vt:lpstr>
      <vt:lpstr>傾向を把握するにはどうすればよいか？</vt:lpstr>
      <vt:lpstr>カナダの場合</vt:lpstr>
      <vt:lpstr>カナダの場合</vt:lpstr>
      <vt:lpstr>オーストラリアの場合</vt:lpstr>
      <vt:lpstr>イギリスの場合</vt:lpstr>
      <vt:lpstr>表 5.2  １０万人当たりの殺人事件発生率と傾向(1991-2002)</vt:lpstr>
      <vt:lpstr>表5.3 被害者と加害者との関係 (解決済みの殺人事件に関する調査結果)</vt:lpstr>
      <vt:lpstr>まずは事実を把握すること</vt:lpstr>
      <vt:lpstr>詐欺事件は増加しているか？</vt:lpstr>
      <vt:lpstr>日本の場合</vt:lpstr>
      <vt:lpstr>日本の凶悪犯</vt:lpstr>
      <vt:lpstr>日本の知能犯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 5 章 「犯罪は増えている」というウソ 「回帰分析」で分かること</dc:title>
  <dc:creator>Akihiko</dc:creator>
  <cp:lastModifiedBy>精彦 松尾</cp:lastModifiedBy>
  <cp:revision>1</cp:revision>
  <dcterms:created xsi:type="dcterms:W3CDTF">2012-10-27T02:41:29Z</dcterms:created>
  <dcterms:modified xsi:type="dcterms:W3CDTF">2025-12-02T04:08:12Z</dcterms:modified>
</cp:coreProperties>
</file>