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7" r:id="rId3"/>
    <p:sldId id="285" r:id="rId4"/>
    <p:sldId id="284" r:id="rId5"/>
    <p:sldId id="259" r:id="rId6"/>
    <p:sldId id="283" r:id="rId7"/>
    <p:sldId id="260" r:id="rId8"/>
    <p:sldId id="287" r:id="rId9"/>
    <p:sldId id="265" r:id="rId10"/>
    <p:sldId id="266" r:id="rId11"/>
    <p:sldId id="261" r:id="rId12"/>
    <p:sldId id="262" r:id="rId13"/>
    <p:sldId id="267" r:id="rId14"/>
    <p:sldId id="264" r:id="rId15"/>
    <p:sldId id="269" r:id="rId16"/>
    <p:sldId id="282" r:id="rId17"/>
    <p:sldId id="268" r:id="rId18"/>
    <p:sldId id="271" r:id="rId19"/>
    <p:sldId id="272" r:id="rId20"/>
    <p:sldId id="273" r:id="rId21"/>
    <p:sldId id="274" r:id="rId22"/>
    <p:sldId id="275" r:id="rId23"/>
    <p:sldId id="276" r:id="rId24"/>
    <p:sldId id="278" r:id="rId25"/>
    <p:sldId id="279" r:id="rId26"/>
    <p:sldId id="280" r:id="rId27"/>
    <p:sldId id="281" r:id="rId28"/>
    <p:sldId id="286"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ADBE57-7633-4B22-A3E9-1390D584EA74}" v="187" dt="2025-12-02T04:29:29.86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1544" autoAdjust="0"/>
    <p:restoredTop sz="96043" autoAdjust="0"/>
  </p:normalViewPr>
  <p:slideViewPr>
    <p:cSldViewPr>
      <p:cViewPr varScale="1">
        <p:scale>
          <a:sx n="122" d="100"/>
          <a:sy n="122" d="100"/>
        </p:scale>
        <p:origin x="948" y="90"/>
      </p:cViewPr>
      <p:guideLst>
        <p:guide orient="horz" pos="2160"/>
        <p:guide pos="2880"/>
      </p:guideLst>
    </p:cSldViewPr>
  </p:slideViewPr>
  <p:notesTextViewPr>
    <p:cViewPr>
      <p:scale>
        <a:sx n="1" d="1"/>
        <a:sy n="1" d="1"/>
      </p:scale>
      <p:origin x="0" y="0"/>
    </p:cViewPr>
  </p:notesTextViewPr>
  <p:notesViewPr>
    <p:cSldViewPr>
      <p:cViewPr varScale="1">
        <p:scale>
          <a:sx n="96" d="100"/>
          <a:sy n="96" d="100"/>
        </p:scale>
        <p:origin x="3642"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8CF1C475-566C-4204-8B56-9AE97AB4D324}"/>
    <pc:docChg chg="modSld">
      <pc:chgData name="精彦 松尾" userId="079f92e83afe574c" providerId="LiveId" clId="{8CF1C475-566C-4204-8B56-9AE97AB4D324}" dt="2025-11-28T03:04:40.064" v="3" actId="20577"/>
      <pc:docMkLst>
        <pc:docMk/>
      </pc:docMkLst>
      <pc:sldChg chg="modNotesTx">
        <pc:chgData name="精彦 松尾" userId="079f92e83afe574c" providerId="LiveId" clId="{8CF1C475-566C-4204-8B56-9AE97AB4D324}" dt="2025-11-28T03:04:40.064" v="3" actId="20577"/>
        <pc:sldMkLst>
          <pc:docMk/>
          <pc:sldMk cId="2244677292" sldId="262"/>
        </pc:sldMkLst>
      </pc:sldChg>
    </pc:docChg>
  </pc:docChgLst>
  <pc:docChgLst>
    <pc:chgData name="精彦 松尾" userId="079f92e83afe574c" providerId="LiveId" clId="{DCADBE57-7633-4B22-A3E9-1390D584EA74}"/>
    <pc:docChg chg="modSld">
      <pc:chgData name="精彦 松尾" userId="079f92e83afe574c" providerId="LiveId" clId="{DCADBE57-7633-4B22-A3E9-1390D584EA74}" dt="2025-12-02T04:36:58.340" v="750" actId="20577"/>
      <pc:docMkLst>
        <pc:docMk/>
      </pc:docMkLst>
      <pc:sldChg chg="modSp modAnim">
        <pc:chgData name="精彦 松尾" userId="079f92e83afe574c" providerId="LiveId" clId="{DCADBE57-7633-4B22-A3E9-1390D584EA74}" dt="2025-12-02T04:29:29.864" v="278" actId="20577"/>
        <pc:sldMkLst>
          <pc:docMk/>
          <pc:sldMk cId="403432784" sldId="274"/>
        </pc:sldMkLst>
        <pc:spChg chg="mod">
          <ac:chgData name="精彦 松尾" userId="079f92e83afe574c" providerId="LiveId" clId="{DCADBE57-7633-4B22-A3E9-1390D584EA74}" dt="2025-12-02T04:29:29.864" v="278" actId="20577"/>
          <ac:spMkLst>
            <pc:docMk/>
            <pc:sldMk cId="403432784" sldId="274"/>
            <ac:spMk id="3" creationId="{00000000-0000-0000-0000-000000000000}"/>
          </ac:spMkLst>
        </pc:spChg>
      </pc:sldChg>
      <pc:sldChg chg="modNotes">
        <pc:chgData name="精彦 松尾" userId="079f92e83afe574c" providerId="LiveId" clId="{DCADBE57-7633-4B22-A3E9-1390D584EA74}" dt="2025-12-02T04:36:58.340" v="750" actId="20577"/>
        <pc:sldMkLst>
          <pc:docMk/>
          <pc:sldMk cId="341720308" sldId="280"/>
        </pc:sldMkLst>
      </pc:sldChg>
      <pc:sldChg chg="modSp">
        <pc:chgData name="精彦 松尾" userId="079f92e83afe574c" providerId="LiveId" clId="{DCADBE57-7633-4B22-A3E9-1390D584EA74}" dt="2025-11-25T05:04:00.626" v="91" actId="20577"/>
        <pc:sldMkLst>
          <pc:docMk/>
          <pc:sldMk cId="967256504" sldId="282"/>
        </pc:sldMkLst>
        <pc:spChg chg="mod">
          <ac:chgData name="精彦 松尾" userId="079f92e83afe574c" providerId="LiveId" clId="{DCADBE57-7633-4B22-A3E9-1390D584EA74}" dt="2025-11-25T05:04:00.626" v="91" actId="20577"/>
          <ac:spMkLst>
            <pc:docMk/>
            <pc:sldMk cId="967256504" sldId="28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40436FC-13BF-48D8-BF9D-2BB250C66184}" type="datetimeFigureOut">
              <a:rPr kumimoji="1" lang="ja-JP" altLang="en-US" smtClean="0"/>
              <a:t>2025/12/2</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D73D87-9527-4CA0-8335-D1060AF1E3E3}" type="slidenum">
              <a:rPr kumimoji="1" lang="ja-JP" altLang="en-US" smtClean="0"/>
              <a:t>‹#›</a:t>
            </a:fld>
            <a:endParaRPr kumimoji="1" lang="ja-JP" altLang="en-US"/>
          </a:p>
        </p:txBody>
      </p:sp>
    </p:spTree>
    <p:extLst>
      <p:ext uri="{BB962C8B-B14F-4D97-AF65-F5344CB8AC3E}">
        <p14:creationId xmlns:p14="http://schemas.microsoft.com/office/powerpoint/2010/main" val="1572676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3BCA8C-30EB-4B47-9858-B861838A4BBB}"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33B0BD-E185-4990-A9F4-0366C70E336D}" type="slidenum">
              <a:rPr kumimoji="1" lang="ja-JP" altLang="en-US" smtClean="0"/>
              <a:t>‹#›</a:t>
            </a:fld>
            <a:endParaRPr kumimoji="1" lang="ja-JP" altLang="en-US"/>
          </a:p>
        </p:txBody>
      </p:sp>
    </p:spTree>
    <p:extLst>
      <p:ext uri="{BB962C8B-B14F-4D97-AF65-F5344CB8AC3E}">
        <p14:creationId xmlns:p14="http://schemas.microsoft.com/office/powerpoint/2010/main" val="27821307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a:t>
            </a:fld>
            <a:endParaRPr kumimoji="1" lang="ja-JP" altLang="en-US"/>
          </a:p>
        </p:txBody>
      </p:sp>
    </p:spTree>
    <p:extLst>
      <p:ext uri="{BB962C8B-B14F-4D97-AF65-F5344CB8AC3E}">
        <p14:creationId xmlns:p14="http://schemas.microsoft.com/office/powerpoint/2010/main" val="2933350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10</a:t>
            </a:fld>
            <a:endParaRPr kumimoji="1" lang="ja-JP" altLang="en-US"/>
          </a:p>
        </p:txBody>
      </p:sp>
    </p:spTree>
    <p:extLst>
      <p:ext uri="{BB962C8B-B14F-4D97-AF65-F5344CB8AC3E}">
        <p14:creationId xmlns:p14="http://schemas.microsoft.com/office/powerpoint/2010/main" val="804950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11</a:t>
            </a:fld>
            <a:endParaRPr kumimoji="1" lang="ja-JP" altLang="en-US"/>
          </a:p>
        </p:txBody>
      </p:sp>
    </p:spTree>
    <p:extLst>
      <p:ext uri="{BB962C8B-B14F-4D97-AF65-F5344CB8AC3E}">
        <p14:creationId xmlns:p14="http://schemas.microsoft.com/office/powerpoint/2010/main" val="2048176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結果論に過ぎない。日本の台風で降水量が予測が激しい</a:t>
            </a:r>
            <a:r>
              <a:rPr kumimoji="1" lang="ja-JP" altLang="en-US"/>
              <a:t>ところでは、早めの避難が呼びかけられる。</a:t>
            </a:r>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12</a:t>
            </a:fld>
            <a:endParaRPr kumimoji="1" lang="ja-JP" altLang="en-US"/>
          </a:p>
        </p:txBody>
      </p:sp>
    </p:spTree>
    <p:extLst>
      <p:ext uri="{BB962C8B-B14F-4D97-AF65-F5344CB8AC3E}">
        <p14:creationId xmlns:p14="http://schemas.microsoft.com/office/powerpoint/2010/main" val="33830539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13</a:t>
            </a:fld>
            <a:endParaRPr kumimoji="1" lang="ja-JP" altLang="en-US"/>
          </a:p>
        </p:txBody>
      </p:sp>
    </p:spTree>
    <p:extLst>
      <p:ext uri="{BB962C8B-B14F-4D97-AF65-F5344CB8AC3E}">
        <p14:creationId xmlns:p14="http://schemas.microsoft.com/office/powerpoint/2010/main" val="3218332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14</a:t>
            </a:fld>
            <a:endParaRPr kumimoji="1" lang="ja-JP" altLang="en-US"/>
          </a:p>
        </p:txBody>
      </p:sp>
    </p:spTree>
    <p:extLst>
      <p:ext uri="{BB962C8B-B14F-4D97-AF65-F5344CB8AC3E}">
        <p14:creationId xmlns:p14="http://schemas.microsoft.com/office/powerpoint/2010/main" val="3278880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15</a:t>
            </a:fld>
            <a:endParaRPr kumimoji="1" lang="ja-JP" altLang="en-US"/>
          </a:p>
        </p:txBody>
      </p:sp>
    </p:spTree>
    <p:extLst>
      <p:ext uri="{BB962C8B-B14F-4D97-AF65-F5344CB8AC3E}">
        <p14:creationId xmlns:p14="http://schemas.microsoft.com/office/powerpoint/2010/main" val="1029332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17</a:t>
            </a:fld>
            <a:endParaRPr kumimoji="1" lang="ja-JP" altLang="en-US"/>
          </a:p>
        </p:txBody>
      </p:sp>
    </p:spTree>
    <p:extLst>
      <p:ext uri="{BB962C8B-B14F-4D97-AF65-F5344CB8AC3E}">
        <p14:creationId xmlns:p14="http://schemas.microsoft.com/office/powerpoint/2010/main" val="2271596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自転車のヘルメット着用、</a:t>
            </a:r>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18</a:t>
            </a:fld>
            <a:endParaRPr kumimoji="1" lang="ja-JP" altLang="en-US"/>
          </a:p>
        </p:txBody>
      </p:sp>
    </p:spTree>
    <p:extLst>
      <p:ext uri="{BB962C8B-B14F-4D97-AF65-F5344CB8AC3E}">
        <p14:creationId xmlns:p14="http://schemas.microsoft.com/office/powerpoint/2010/main" val="1962552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19</a:t>
            </a:fld>
            <a:endParaRPr kumimoji="1" lang="ja-JP" altLang="en-US"/>
          </a:p>
        </p:txBody>
      </p:sp>
    </p:spTree>
    <p:extLst>
      <p:ext uri="{BB962C8B-B14F-4D97-AF65-F5344CB8AC3E}">
        <p14:creationId xmlns:p14="http://schemas.microsoft.com/office/powerpoint/2010/main" val="31787880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20</a:t>
            </a:fld>
            <a:endParaRPr kumimoji="1" lang="ja-JP" altLang="en-US"/>
          </a:p>
        </p:txBody>
      </p:sp>
    </p:spTree>
    <p:extLst>
      <p:ext uri="{BB962C8B-B14F-4D97-AF65-F5344CB8AC3E}">
        <p14:creationId xmlns:p14="http://schemas.microsoft.com/office/powerpoint/2010/main" val="1308970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ランダム性を考慮に入れるということは、起こり得るすべての結果を想定するということだ。</a:t>
            </a:r>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a:t>
            </a:fld>
            <a:endParaRPr kumimoji="1" lang="ja-JP" altLang="en-US"/>
          </a:p>
        </p:txBody>
      </p:sp>
    </p:spTree>
    <p:extLst>
      <p:ext uri="{BB962C8B-B14F-4D97-AF65-F5344CB8AC3E}">
        <p14:creationId xmlns:p14="http://schemas.microsoft.com/office/powerpoint/2010/main" val="19224768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21</a:t>
            </a:fld>
            <a:endParaRPr kumimoji="1" lang="ja-JP" altLang="en-US"/>
          </a:p>
        </p:txBody>
      </p:sp>
    </p:spTree>
    <p:extLst>
      <p:ext uri="{BB962C8B-B14F-4D97-AF65-F5344CB8AC3E}">
        <p14:creationId xmlns:p14="http://schemas.microsoft.com/office/powerpoint/2010/main" val="5869151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22</a:t>
            </a:fld>
            <a:endParaRPr kumimoji="1" lang="ja-JP" altLang="en-US"/>
          </a:p>
        </p:txBody>
      </p:sp>
    </p:spTree>
    <p:extLst>
      <p:ext uri="{BB962C8B-B14F-4D97-AF65-F5344CB8AC3E}">
        <p14:creationId xmlns:p14="http://schemas.microsoft.com/office/powerpoint/2010/main" val="4263866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23</a:t>
            </a:fld>
            <a:endParaRPr kumimoji="1" lang="ja-JP" altLang="en-US"/>
          </a:p>
        </p:txBody>
      </p:sp>
    </p:spTree>
    <p:extLst>
      <p:ext uri="{BB962C8B-B14F-4D97-AF65-F5344CB8AC3E}">
        <p14:creationId xmlns:p14="http://schemas.microsoft.com/office/powerpoint/2010/main" val="37246511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24</a:t>
            </a:fld>
            <a:endParaRPr kumimoji="1" lang="ja-JP" altLang="en-US"/>
          </a:p>
        </p:txBody>
      </p:sp>
    </p:spTree>
    <p:extLst>
      <p:ext uri="{BB962C8B-B14F-4D97-AF65-F5344CB8AC3E}">
        <p14:creationId xmlns:p14="http://schemas.microsoft.com/office/powerpoint/2010/main" val="15175885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25</a:t>
            </a:fld>
            <a:endParaRPr kumimoji="1" lang="ja-JP" altLang="en-US"/>
          </a:p>
        </p:txBody>
      </p:sp>
    </p:spTree>
    <p:extLst>
      <p:ext uri="{BB962C8B-B14F-4D97-AF65-F5344CB8AC3E}">
        <p14:creationId xmlns:p14="http://schemas.microsoft.com/office/powerpoint/2010/main" val="39022084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日本人の多くがこのような知恵を持っている。</a:t>
            </a:r>
            <a:endParaRPr kumimoji="1" lang="en-US" altLang="ja-JP" dirty="0"/>
          </a:p>
          <a:p>
            <a:r>
              <a:rPr lang="ja-JP" altLang="en-US" dirty="0"/>
              <a:t>電車の乗り降りでは、降りる客を先に通し、降車を見ど届けてから乗車する。</a:t>
            </a:r>
            <a:endParaRPr lang="en-US" altLang="ja-JP" dirty="0"/>
          </a:p>
          <a:p>
            <a:r>
              <a:rPr kumimoji="1" lang="ja-JP" altLang="en-US" dirty="0"/>
              <a:t>日本人なら新幹線に乗り降りするとき、自分がドアに近い席なら、後の乗客が通過できるようにする。</a:t>
            </a:r>
            <a:endParaRPr kumimoji="1" lang="en-US" altLang="ja-JP"/>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26</a:t>
            </a:fld>
            <a:endParaRPr kumimoji="1" lang="ja-JP" altLang="en-US"/>
          </a:p>
        </p:txBody>
      </p:sp>
    </p:spTree>
    <p:extLst>
      <p:ext uri="{BB962C8B-B14F-4D97-AF65-F5344CB8AC3E}">
        <p14:creationId xmlns:p14="http://schemas.microsoft.com/office/powerpoint/2010/main" val="38885975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27</a:t>
            </a:fld>
            <a:endParaRPr kumimoji="1" lang="ja-JP" altLang="en-US"/>
          </a:p>
        </p:txBody>
      </p:sp>
    </p:spTree>
    <p:extLst>
      <p:ext uri="{BB962C8B-B14F-4D97-AF65-F5344CB8AC3E}">
        <p14:creationId xmlns:p14="http://schemas.microsoft.com/office/powerpoint/2010/main" val="146117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3</a:t>
            </a:fld>
            <a:endParaRPr kumimoji="1" lang="ja-JP" altLang="en-US"/>
          </a:p>
        </p:txBody>
      </p:sp>
    </p:spTree>
    <p:extLst>
      <p:ext uri="{BB962C8B-B14F-4D97-AF65-F5344CB8AC3E}">
        <p14:creationId xmlns:p14="http://schemas.microsoft.com/office/powerpoint/2010/main" val="1107973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4</a:t>
            </a:fld>
            <a:endParaRPr kumimoji="1" lang="ja-JP" altLang="en-US"/>
          </a:p>
        </p:txBody>
      </p:sp>
    </p:spTree>
    <p:extLst>
      <p:ext uri="{BB962C8B-B14F-4D97-AF65-F5344CB8AC3E}">
        <p14:creationId xmlns:p14="http://schemas.microsoft.com/office/powerpoint/2010/main" val="110797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5</a:t>
            </a:fld>
            <a:endParaRPr kumimoji="1" lang="ja-JP" altLang="en-US"/>
          </a:p>
        </p:txBody>
      </p:sp>
    </p:spTree>
    <p:extLst>
      <p:ext uri="{BB962C8B-B14F-4D97-AF65-F5344CB8AC3E}">
        <p14:creationId xmlns:p14="http://schemas.microsoft.com/office/powerpoint/2010/main" val="1663026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6</a:t>
            </a:fld>
            <a:endParaRPr kumimoji="1" lang="ja-JP" altLang="en-US"/>
          </a:p>
        </p:txBody>
      </p:sp>
    </p:spTree>
    <p:extLst>
      <p:ext uri="{BB962C8B-B14F-4D97-AF65-F5344CB8AC3E}">
        <p14:creationId xmlns:p14="http://schemas.microsoft.com/office/powerpoint/2010/main" val="1663026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733B0BD-E185-4990-A9F4-0366C70E336D}" type="slidenum">
              <a:rPr kumimoji="1" lang="ja-JP" altLang="en-US" smtClean="0"/>
              <a:t>7</a:t>
            </a:fld>
            <a:endParaRPr kumimoji="1" lang="ja-JP" altLang="en-US"/>
          </a:p>
        </p:txBody>
      </p:sp>
    </p:spTree>
    <p:extLst>
      <p:ext uri="{BB962C8B-B14F-4D97-AF65-F5344CB8AC3E}">
        <p14:creationId xmlns:p14="http://schemas.microsoft.com/office/powerpoint/2010/main" val="3467140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0D56819-10E6-4D76-836F-A3C949BDDA34}" type="slidenum">
              <a:rPr kumimoji="1" lang="ja-JP" altLang="en-US" smtClean="0"/>
              <a:t>8</a:t>
            </a:fld>
            <a:endParaRPr kumimoji="1" lang="ja-JP" altLang="en-US"/>
          </a:p>
        </p:txBody>
      </p:sp>
    </p:spTree>
    <p:extLst>
      <p:ext uri="{BB962C8B-B14F-4D97-AF65-F5344CB8AC3E}">
        <p14:creationId xmlns:p14="http://schemas.microsoft.com/office/powerpoint/2010/main" val="2448069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0D56819-10E6-4D76-836F-A3C949BDDA34}" type="slidenum">
              <a:rPr kumimoji="1" lang="ja-JP" altLang="en-US" smtClean="0"/>
              <a:t>9</a:t>
            </a:fld>
            <a:endParaRPr kumimoji="1" lang="ja-JP" altLang="en-US"/>
          </a:p>
        </p:txBody>
      </p:sp>
    </p:spTree>
    <p:extLst>
      <p:ext uri="{BB962C8B-B14F-4D97-AF65-F5344CB8AC3E}">
        <p14:creationId xmlns:p14="http://schemas.microsoft.com/office/powerpoint/2010/main" val="244806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871324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2738501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215180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2589960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29343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2620406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2930318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309468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496296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29155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D9112E-12D7-4411-B318-85549142E562}" type="datetimeFigureOut">
              <a:rPr kumimoji="1" lang="ja-JP" altLang="en-US" smtClean="0"/>
              <a:t>2025/12/2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678766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9112E-12D7-4411-B318-85549142E562}" type="datetimeFigureOut">
              <a:rPr kumimoji="1" lang="ja-JP" altLang="en-US" smtClean="0"/>
              <a:t>2025/12/2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73CF54-F2E6-4673-838B-F89CEF7BAE29}" type="slidenum">
              <a:rPr kumimoji="1" lang="ja-JP" altLang="en-US" smtClean="0"/>
              <a:t>‹#›</a:t>
            </a:fld>
            <a:endParaRPr kumimoji="1" lang="ja-JP" altLang="en-US"/>
          </a:p>
        </p:txBody>
      </p:sp>
    </p:spTree>
    <p:extLst>
      <p:ext uri="{BB962C8B-B14F-4D97-AF65-F5344CB8AC3E}">
        <p14:creationId xmlns:p14="http://schemas.microsoft.com/office/powerpoint/2010/main" val="33607394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第６章</a:t>
            </a:r>
            <a:br>
              <a:rPr lang="en-US" altLang="ja-JP" dirty="0"/>
            </a:br>
            <a:r>
              <a:rPr lang="ja-JP" altLang="en-US" dirty="0"/>
              <a:t>後悔しない意思決定方法</a:t>
            </a:r>
            <a:endParaRPr kumimoji="1" lang="ja-JP" altLang="en-US" dirty="0"/>
          </a:p>
        </p:txBody>
      </p:sp>
      <p:sp>
        <p:nvSpPr>
          <p:cNvPr id="3" name="サブタイトル 2"/>
          <p:cNvSpPr>
            <a:spLocks noGrp="1"/>
          </p:cNvSpPr>
          <p:nvPr>
            <p:ph type="subTitle" idx="1"/>
          </p:nvPr>
        </p:nvSpPr>
        <p:spPr>
          <a:xfrm>
            <a:off x="1371600" y="3886200"/>
            <a:ext cx="6400800" cy="2063080"/>
          </a:xfrm>
        </p:spPr>
        <p:txBody>
          <a:bodyPr>
            <a:normAutofit lnSpcReduction="10000"/>
          </a:bodyPr>
          <a:lstStyle/>
          <a:p>
            <a:pPr marL="457200" indent="-457200" algn="l">
              <a:buFont typeface="Arial" panose="020B0604020202020204" pitchFamily="34" charset="0"/>
              <a:buChar char="•"/>
            </a:pPr>
            <a:r>
              <a:rPr kumimoji="1" lang="ja-JP" altLang="en-US" dirty="0">
                <a:solidFill>
                  <a:schemeClr val="tx1"/>
                </a:solidFill>
              </a:rPr>
              <a:t>行動する前に、「起こり得る結果とその確率」を、よく考えておく（想定内にしておく）。</a:t>
            </a:r>
            <a:endParaRPr kumimoji="1" lang="en-US" altLang="ja-JP" dirty="0">
              <a:solidFill>
                <a:schemeClr val="tx1"/>
              </a:solidFill>
            </a:endParaRPr>
          </a:p>
          <a:p>
            <a:pPr marL="457200" indent="-457200" algn="l">
              <a:buFont typeface="Arial" panose="020B0604020202020204" pitchFamily="34" charset="0"/>
              <a:buChar char="•"/>
            </a:pPr>
            <a:r>
              <a:rPr kumimoji="1" lang="ja-JP" altLang="en-US" dirty="0">
                <a:solidFill>
                  <a:schemeClr val="tx1"/>
                </a:solidFill>
              </a:rPr>
              <a:t>「効用関数」でリスクを見きわめる</a:t>
            </a:r>
          </a:p>
        </p:txBody>
      </p:sp>
    </p:spTree>
    <p:extLst>
      <p:ext uri="{BB962C8B-B14F-4D97-AF65-F5344CB8AC3E}">
        <p14:creationId xmlns:p14="http://schemas.microsoft.com/office/powerpoint/2010/main" val="4183851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キャリーオーバーを狙う</a:t>
            </a:r>
            <a:br>
              <a:rPr kumimoji="1" lang="en-US" altLang="ja-JP" dirty="0"/>
            </a:br>
            <a:r>
              <a:rPr kumimoji="1" lang="ja-JP" altLang="en-US" dirty="0" err="1"/>
              <a:t>ー</a:t>
            </a:r>
            <a:r>
              <a:rPr kumimoji="1" lang="ja-JP" altLang="en-US" dirty="0"/>
              <a:t>ロト６で考えてみようー</a:t>
            </a:r>
          </a:p>
        </p:txBody>
      </p:sp>
      <p:sp>
        <p:nvSpPr>
          <p:cNvPr id="3" name="コンテンツ プレースホルダー 2"/>
          <p:cNvSpPr>
            <a:spLocks noGrp="1"/>
          </p:cNvSpPr>
          <p:nvPr>
            <p:ph idx="1"/>
          </p:nvPr>
        </p:nvSpPr>
        <p:spPr>
          <a:xfrm>
            <a:off x="457200" y="1600201"/>
            <a:ext cx="8147248" cy="4421088"/>
          </a:xfrm>
        </p:spPr>
        <p:txBody>
          <a:bodyPr>
            <a:normAutofit lnSpcReduction="10000"/>
          </a:bodyPr>
          <a:lstStyle/>
          <a:p>
            <a:r>
              <a:rPr kumimoji="1" lang="ja-JP" altLang="en-US" dirty="0"/>
              <a:t>１等</a:t>
            </a:r>
            <a:r>
              <a:rPr lang="ja-JP" altLang="en-US" dirty="0"/>
              <a:t>当選者が居ない可能性はあっても、</a:t>
            </a:r>
            <a:r>
              <a:rPr kumimoji="1" lang="ja-JP" altLang="en-US" dirty="0"/>
              <a:t>２等</a:t>
            </a:r>
            <a:r>
              <a:rPr lang="ja-JP" altLang="en-US" dirty="0"/>
              <a:t>以下が居ない確率はかなり低い</a:t>
            </a:r>
            <a:r>
              <a:rPr kumimoji="1" lang="ja-JP" altLang="en-US" dirty="0"/>
              <a:t>。</a:t>
            </a:r>
            <a:endParaRPr kumimoji="1" lang="en-US" altLang="ja-JP" dirty="0"/>
          </a:p>
          <a:p>
            <a:r>
              <a:rPr lang="ja-JP" altLang="en-US" dirty="0"/>
              <a:t>１等当選者が居なくてキャリーオーバーになっても、それは１等賞金だけである。</a:t>
            </a:r>
            <a:endParaRPr lang="en-US" altLang="ja-JP" dirty="0"/>
          </a:p>
          <a:p>
            <a:r>
              <a:rPr kumimoji="1" lang="ja-JP" altLang="en-US" dirty="0"/>
              <a:t>よって期待金額は、せいぜい</a:t>
            </a:r>
            <a:r>
              <a:rPr kumimoji="1" lang="en-US" altLang="ja-JP" dirty="0"/>
              <a:t>100</a:t>
            </a:r>
            <a:r>
              <a:rPr lang="ja-JP" altLang="en-US" dirty="0"/>
              <a:t>円を少し超えるくらいであって、</a:t>
            </a:r>
            <a:r>
              <a:rPr lang="en-US" altLang="ja-JP" dirty="0"/>
              <a:t>200</a:t>
            </a:r>
            <a:r>
              <a:rPr lang="ja-JP" altLang="en-US" dirty="0"/>
              <a:t>円を出して買うには低すぎる。</a:t>
            </a:r>
            <a:endParaRPr lang="en-US" altLang="ja-JP" dirty="0"/>
          </a:p>
          <a:p>
            <a:r>
              <a:rPr kumimoji="1" lang="ja-JP" altLang="en-US" dirty="0"/>
              <a:t>もしも、とても低い確率で当たったら、大金が手に入る。</a:t>
            </a:r>
          </a:p>
        </p:txBody>
      </p:sp>
    </p:spTree>
    <p:extLst>
      <p:ext uri="{BB962C8B-B14F-4D97-AF65-F5344CB8AC3E}">
        <p14:creationId xmlns:p14="http://schemas.microsoft.com/office/powerpoint/2010/main" val="98181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6 </a:t>
            </a:r>
            <a:r>
              <a:rPr kumimoji="1" lang="ja-JP" altLang="en-US" dirty="0" err="1"/>
              <a:t>つの</a:t>
            </a:r>
            <a:r>
              <a:rPr kumimoji="1" lang="ja-JP" altLang="en-US" dirty="0"/>
              <a:t>数字の選び方</a:t>
            </a:r>
          </a:p>
        </p:txBody>
      </p:sp>
      <p:sp>
        <p:nvSpPr>
          <p:cNvPr id="3" name="コンテンツ プレースホルダー 2"/>
          <p:cNvSpPr>
            <a:spLocks noGrp="1"/>
          </p:cNvSpPr>
          <p:nvPr>
            <p:ph idx="1"/>
          </p:nvPr>
        </p:nvSpPr>
        <p:spPr>
          <a:xfrm>
            <a:off x="457200" y="1600200"/>
            <a:ext cx="8229600" cy="5257800"/>
          </a:xfrm>
        </p:spPr>
        <p:txBody>
          <a:bodyPr>
            <a:normAutofit fontScale="92500" lnSpcReduction="20000"/>
          </a:bodyPr>
          <a:lstStyle/>
          <a:p>
            <a:r>
              <a:rPr kumimoji="1" lang="ja-JP" altLang="en-US" dirty="0"/>
              <a:t>極端に悪い例（数多くの人と賞金を分け合う可能性が高くなる）</a:t>
            </a:r>
            <a:endParaRPr kumimoji="1" lang="en-US" altLang="ja-JP" dirty="0"/>
          </a:p>
          <a:p>
            <a:pPr lvl="1"/>
            <a:r>
              <a:rPr kumimoji="1" lang="en-US" altLang="ja-JP" dirty="0"/>
              <a:t>( 1</a:t>
            </a:r>
            <a:r>
              <a:rPr lang="en-US" altLang="ja-JP" dirty="0"/>
              <a:t>,</a:t>
            </a:r>
            <a:r>
              <a:rPr kumimoji="1" lang="en-US" altLang="ja-JP" dirty="0"/>
              <a:t> 2</a:t>
            </a:r>
            <a:r>
              <a:rPr lang="en-US" altLang="ja-JP" dirty="0"/>
              <a:t>, </a:t>
            </a:r>
            <a:r>
              <a:rPr kumimoji="1" lang="en-US" altLang="ja-JP" dirty="0"/>
              <a:t>3</a:t>
            </a:r>
            <a:r>
              <a:rPr lang="en-US" altLang="ja-JP" dirty="0"/>
              <a:t>, </a:t>
            </a:r>
            <a:r>
              <a:rPr kumimoji="1" lang="en-US" altLang="ja-JP" dirty="0"/>
              <a:t>4</a:t>
            </a:r>
            <a:r>
              <a:rPr lang="en-US" altLang="ja-JP" dirty="0"/>
              <a:t>,</a:t>
            </a:r>
            <a:r>
              <a:rPr kumimoji="1" lang="en-US" altLang="ja-JP" dirty="0"/>
              <a:t> 5</a:t>
            </a:r>
            <a:r>
              <a:rPr lang="en-US" altLang="ja-JP" dirty="0"/>
              <a:t>,</a:t>
            </a:r>
            <a:r>
              <a:rPr kumimoji="1" lang="en-US" altLang="ja-JP" dirty="0"/>
              <a:t> 6)</a:t>
            </a:r>
          </a:p>
          <a:p>
            <a:pPr lvl="1"/>
            <a:r>
              <a:rPr lang="ja-JP" altLang="en-US" dirty="0"/>
              <a:t>家族の誕生日などを選ぶ</a:t>
            </a:r>
            <a:endParaRPr lang="en-US" altLang="ja-JP" dirty="0"/>
          </a:p>
          <a:p>
            <a:r>
              <a:rPr kumimoji="1" lang="ja-JP" altLang="en-US" dirty="0"/>
              <a:t>良い例</a:t>
            </a:r>
            <a:endParaRPr kumimoji="1" lang="en-US" altLang="ja-JP" dirty="0"/>
          </a:p>
          <a:p>
            <a:pPr lvl="1"/>
            <a:r>
              <a:rPr kumimoji="1" lang="ja-JP" altLang="en-US" dirty="0"/>
              <a:t>人々が選びにくい、地味な組合せを選ぶ。</a:t>
            </a:r>
            <a:endParaRPr kumimoji="1" lang="en-US" altLang="ja-JP" dirty="0"/>
          </a:p>
          <a:p>
            <a:pPr marL="514350" indent="-457200"/>
            <a:r>
              <a:rPr lang="ja-JP" altLang="en-US" dirty="0"/>
              <a:t>当選番号はランダムなので、どの組合せも等しく起こりやすい。しかし、人々の数字の選び方はランダムではない。</a:t>
            </a:r>
            <a:endParaRPr lang="en-US" altLang="ja-JP" dirty="0"/>
          </a:p>
          <a:p>
            <a:pPr marL="514350" indent="-457200"/>
            <a:r>
              <a:rPr lang="ja-JP" altLang="en-US" dirty="0"/>
              <a:t>どのように数字を選んでも</a:t>
            </a:r>
            <a:r>
              <a:rPr lang="en-US" altLang="ja-JP" dirty="0"/>
              <a:t>1</a:t>
            </a:r>
            <a:r>
              <a:rPr lang="ja-JP" altLang="en-US" dirty="0"/>
              <a:t>等当選確率は変わらないが、当選者の数は変わる。</a:t>
            </a:r>
            <a:r>
              <a:rPr lang="ja-JP" altLang="en-US" dirty="0">
                <a:solidFill>
                  <a:srgbClr val="FF0000"/>
                </a:solidFill>
              </a:rPr>
              <a:t>独り占めするには他人が選ばない組合せを選ぶべきである。</a:t>
            </a:r>
            <a:endParaRPr lang="en-US" altLang="ja-JP" dirty="0">
              <a:solidFill>
                <a:srgbClr val="FF0000"/>
              </a:solidFill>
            </a:endParaRPr>
          </a:p>
        </p:txBody>
      </p:sp>
    </p:spTree>
    <p:extLst>
      <p:ext uri="{BB962C8B-B14F-4D97-AF65-F5344CB8AC3E}">
        <p14:creationId xmlns:p14="http://schemas.microsoft.com/office/powerpoint/2010/main" val="39881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「われわれが恐るべきはただ一つ、恐れそのものである。」</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テロの場合</a:t>
            </a:r>
            <a:endParaRPr kumimoji="1" lang="en-US" altLang="ja-JP" dirty="0"/>
          </a:p>
          <a:p>
            <a:pPr lvl="1"/>
            <a:r>
              <a:rPr lang="ja-JP" altLang="en-US" dirty="0"/>
              <a:t>イスラエルで、</a:t>
            </a:r>
            <a:r>
              <a:rPr kumimoji="1" lang="en-US" altLang="ja-JP" dirty="0"/>
              <a:t>2000</a:t>
            </a:r>
            <a:r>
              <a:rPr kumimoji="1" lang="ja-JP" altLang="en-US" dirty="0"/>
              <a:t>年</a:t>
            </a:r>
            <a:r>
              <a:rPr kumimoji="1" lang="en-US" altLang="ja-JP" dirty="0"/>
              <a:t>10</a:t>
            </a:r>
            <a:r>
              <a:rPr kumimoji="1" lang="ja-JP" altLang="en-US" dirty="0"/>
              <a:t>月から</a:t>
            </a:r>
            <a:r>
              <a:rPr kumimoji="1" lang="en-US" altLang="ja-JP" dirty="0"/>
              <a:t>2002</a:t>
            </a:r>
            <a:r>
              <a:rPr kumimoji="1" lang="ja-JP" altLang="en-US" dirty="0"/>
              <a:t>年</a:t>
            </a:r>
            <a:r>
              <a:rPr kumimoji="1" lang="en-US" altLang="ja-JP" dirty="0"/>
              <a:t>4</a:t>
            </a:r>
            <a:r>
              <a:rPr kumimoji="1" lang="ja-JP" altLang="en-US" dirty="0"/>
              <a:t>月までの間の犠牲者は </a:t>
            </a:r>
            <a:r>
              <a:rPr kumimoji="1" lang="en-US" altLang="ja-JP" dirty="0"/>
              <a:t>319</a:t>
            </a:r>
            <a:r>
              <a:rPr kumimoji="1" lang="ja-JP" altLang="en-US" dirty="0"/>
              <a:t> 名</a:t>
            </a:r>
            <a:endParaRPr kumimoji="1" lang="en-US" altLang="ja-JP" dirty="0"/>
          </a:p>
          <a:p>
            <a:pPr lvl="1"/>
            <a:r>
              <a:rPr lang="ja-JP" altLang="en-US" dirty="0"/>
              <a:t>同じ時期イスラエルの交通事故死亡者は </a:t>
            </a:r>
            <a:r>
              <a:rPr lang="en-US" altLang="ja-JP" dirty="0"/>
              <a:t>750</a:t>
            </a:r>
            <a:r>
              <a:rPr lang="ja-JP" altLang="en-US" dirty="0"/>
              <a:t>名。</a:t>
            </a:r>
            <a:endParaRPr lang="en-US" altLang="ja-JP" dirty="0"/>
          </a:p>
          <a:p>
            <a:r>
              <a:rPr kumimoji="1" lang="en-US" altLang="ja-JP" dirty="0"/>
              <a:t>SARS( Severe Acute Respiratory Syndrome )2003</a:t>
            </a:r>
            <a:r>
              <a:rPr kumimoji="1" lang="ja-JP" altLang="en-US" dirty="0"/>
              <a:t>年</a:t>
            </a:r>
            <a:r>
              <a:rPr kumimoji="1" lang="en-US" altLang="ja-JP" dirty="0"/>
              <a:t> </a:t>
            </a:r>
          </a:p>
          <a:p>
            <a:pPr lvl="1"/>
            <a:r>
              <a:rPr lang="ja-JP" altLang="en-US" sz="3000" dirty="0"/>
              <a:t>トロントの</a:t>
            </a:r>
            <a:r>
              <a:rPr lang="en-US" altLang="ja-JP" sz="3000" dirty="0"/>
              <a:t>SARS</a:t>
            </a:r>
            <a:r>
              <a:rPr lang="ja-JP" altLang="en-US" sz="3000" dirty="0"/>
              <a:t>死者の総数は </a:t>
            </a:r>
            <a:r>
              <a:rPr lang="en-US" altLang="ja-JP" sz="3000" dirty="0"/>
              <a:t>50 </a:t>
            </a:r>
            <a:r>
              <a:rPr lang="ja-JP" altLang="en-US" sz="3000" dirty="0"/>
              <a:t>名に満たなかった</a:t>
            </a:r>
            <a:r>
              <a:rPr lang="ja-JP" altLang="en-US" dirty="0"/>
              <a:t>（結果論？）。</a:t>
            </a:r>
            <a:endParaRPr lang="en-US" altLang="ja-JP" dirty="0"/>
          </a:p>
          <a:p>
            <a:pPr lvl="1"/>
            <a:r>
              <a:rPr lang="ja-JP" altLang="en-US" dirty="0"/>
              <a:t>トロントにおける、</a:t>
            </a:r>
            <a:r>
              <a:rPr kumimoji="1" lang="ja-JP" altLang="en-US" dirty="0"/>
              <a:t>通常のインフルエンザの死亡者数は年間</a:t>
            </a:r>
            <a:r>
              <a:rPr kumimoji="1" lang="en-US" altLang="ja-JP" dirty="0"/>
              <a:t>1000</a:t>
            </a:r>
            <a:r>
              <a:rPr kumimoji="1" lang="ja-JP" altLang="en-US" dirty="0"/>
              <a:t>人にのぼる</a:t>
            </a:r>
            <a:r>
              <a:rPr lang="ja-JP" altLang="en-US" dirty="0"/>
              <a:t>。</a:t>
            </a:r>
            <a:endParaRPr kumimoji="1" lang="en-US" altLang="ja-JP" dirty="0"/>
          </a:p>
          <a:p>
            <a:pPr lvl="1"/>
            <a:endParaRPr kumimoji="1" lang="ja-JP" altLang="en-US" dirty="0"/>
          </a:p>
        </p:txBody>
      </p:sp>
    </p:spTree>
    <p:extLst>
      <p:ext uri="{BB962C8B-B14F-4D97-AF65-F5344CB8AC3E}">
        <p14:creationId xmlns:p14="http://schemas.microsoft.com/office/powerpoint/2010/main" val="224467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内因性死亡率＞外因性死亡率</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心臓血管疾患、癌、呼吸器系疾患が最も多い。</a:t>
            </a:r>
            <a:endParaRPr kumimoji="1" lang="en-US" altLang="ja-JP" dirty="0"/>
          </a:p>
          <a:p>
            <a:pPr lvl="1"/>
            <a:r>
              <a:rPr kumimoji="1" lang="ja-JP" altLang="en-US" dirty="0"/>
              <a:t>健康的な生活を心がける。</a:t>
            </a:r>
            <a:endParaRPr kumimoji="1" lang="en-US" altLang="ja-JP" dirty="0"/>
          </a:p>
          <a:p>
            <a:r>
              <a:rPr lang="ja-JP" altLang="en-US" dirty="0"/>
              <a:t>交通事故</a:t>
            </a:r>
            <a:endParaRPr lang="en-US" altLang="ja-JP" dirty="0"/>
          </a:p>
          <a:p>
            <a:pPr lvl="1"/>
            <a:r>
              <a:rPr lang="ja-JP" altLang="en-US" dirty="0"/>
              <a:t>外因的な原因のトップ</a:t>
            </a:r>
            <a:endParaRPr lang="en-US" altLang="ja-JP" dirty="0"/>
          </a:p>
          <a:p>
            <a:r>
              <a:rPr kumimoji="1" lang="ja-JP" altLang="en-US" dirty="0"/>
              <a:t>殺人</a:t>
            </a:r>
            <a:endParaRPr kumimoji="1" lang="en-US" altLang="ja-JP" dirty="0"/>
          </a:p>
          <a:p>
            <a:pPr lvl="1"/>
            <a:r>
              <a:rPr lang="ja-JP" altLang="en-US" dirty="0"/>
              <a:t>他人よりも身内を疑え</a:t>
            </a:r>
            <a:endParaRPr lang="en-US" altLang="ja-JP" dirty="0"/>
          </a:p>
          <a:p>
            <a:r>
              <a:rPr kumimoji="1" lang="ja-JP" altLang="en-US" dirty="0"/>
              <a:t>メディアが取り上げるのは極めて稀な事件なのであり、ありふれた事件は読者</a:t>
            </a:r>
            <a:r>
              <a:rPr lang="ja-JP" altLang="en-US" dirty="0"/>
              <a:t>が</a:t>
            </a:r>
            <a:r>
              <a:rPr kumimoji="1" lang="ja-JP" altLang="en-US" dirty="0"/>
              <a:t>興味を示さないので取り上げない。</a:t>
            </a:r>
            <a:endParaRPr kumimoji="1" lang="en-US" altLang="ja-JP" dirty="0"/>
          </a:p>
        </p:txBody>
      </p:sp>
    </p:spTree>
    <p:extLst>
      <p:ext uri="{BB962C8B-B14F-4D97-AF65-F5344CB8AC3E}">
        <p14:creationId xmlns:p14="http://schemas.microsoft.com/office/powerpoint/2010/main" val="1982415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3600" dirty="0"/>
              <a:t>リスクがさらに加わることへの恐れを考慮しなければならない（著者への反論）。</a:t>
            </a:r>
          </a:p>
        </p:txBody>
      </p:sp>
      <p:sp>
        <p:nvSpPr>
          <p:cNvPr id="3" name="コンテンツ プレースホルダー 2"/>
          <p:cNvSpPr>
            <a:spLocks noGrp="1"/>
          </p:cNvSpPr>
          <p:nvPr>
            <p:ph idx="1"/>
          </p:nvPr>
        </p:nvSpPr>
        <p:spPr/>
        <p:txBody>
          <a:bodyPr>
            <a:normAutofit lnSpcReduction="10000"/>
          </a:bodyPr>
          <a:lstStyle/>
          <a:p>
            <a:r>
              <a:rPr lang="ja-JP" altLang="en-US" dirty="0"/>
              <a:t>家族の誰かに殺される、あるいは、生活習慣病により死亡することは、自分の蒔いた種とも言え、あきらめがつく。</a:t>
            </a:r>
            <a:endParaRPr lang="en-US" altLang="ja-JP" dirty="0"/>
          </a:p>
          <a:p>
            <a:r>
              <a:rPr lang="ja-JP" altLang="en-US" dirty="0"/>
              <a:t>あきらめられないのは、理不尽な理由による拉致や殺人なのである。</a:t>
            </a:r>
            <a:endParaRPr lang="en-US" altLang="ja-JP" dirty="0"/>
          </a:p>
          <a:p>
            <a:r>
              <a:rPr lang="ja-JP" altLang="en-US" dirty="0"/>
              <a:t>通常以上のリスクを冒してまで、わざわざ旅行する理由があるのか？</a:t>
            </a:r>
            <a:endParaRPr lang="en-US" altLang="ja-JP" dirty="0"/>
          </a:p>
          <a:p>
            <a:r>
              <a:rPr lang="ja-JP" altLang="en-US" dirty="0"/>
              <a:t>観光客としては、別にトロントでなくても、同等の観光地があるだろう。</a:t>
            </a:r>
          </a:p>
        </p:txBody>
      </p:sp>
    </p:spTree>
    <p:extLst>
      <p:ext uri="{BB962C8B-B14F-4D97-AF65-F5344CB8AC3E}">
        <p14:creationId xmlns:p14="http://schemas.microsoft.com/office/powerpoint/2010/main" val="103937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en-US" altLang="ja-JP" sz="3600" dirty="0"/>
              <a:t>CN</a:t>
            </a:r>
            <a:r>
              <a:rPr kumimoji="1" lang="ja-JP" altLang="en-US" sz="3600" dirty="0"/>
              <a:t>タワーのガラスの床の砕け落ちる確率</a:t>
            </a:r>
            <a:br>
              <a:rPr kumimoji="1" lang="en-US" altLang="ja-JP" sz="3600" dirty="0"/>
            </a:br>
            <a:r>
              <a:rPr lang="ja-JP" altLang="en-US" sz="3600" dirty="0"/>
              <a:t>高さ</a:t>
            </a:r>
            <a:r>
              <a:rPr lang="en-US" altLang="ja-JP" sz="3600" dirty="0"/>
              <a:t>553</a:t>
            </a:r>
            <a:r>
              <a:rPr lang="ja-JP" altLang="en-US" sz="3600" dirty="0"/>
              <a:t>メートル</a:t>
            </a:r>
            <a:endParaRPr kumimoji="1" lang="ja-JP" altLang="en-US" sz="3600" dirty="0"/>
          </a:p>
        </p:txBody>
      </p:sp>
      <p:sp>
        <p:nvSpPr>
          <p:cNvPr id="3" name="コンテンツ プレースホルダー 2"/>
          <p:cNvSpPr>
            <a:spLocks noGrp="1"/>
          </p:cNvSpPr>
          <p:nvPr>
            <p:ph idx="1"/>
          </p:nvPr>
        </p:nvSpPr>
        <p:spPr/>
        <p:txBody>
          <a:bodyPr>
            <a:normAutofit lnSpcReduction="10000"/>
          </a:bodyPr>
          <a:lstStyle/>
          <a:p>
            <a:r>
              <a:rPr kumimoji="1" lang="ja-JP" altLang="en-US" dirty="0"/>
              <a:t>これまで、</a:t>
            </a:r>
            <a:r>
              <a:rPr kumimoji="1" lang="en-US" altLang="ja-JP" dirty="0"/>
              <a:t>10</a:t>
            </a:r>
            <a:r>
              <a:rPr kumimoji="1" lang="ja-JP" altLang="en-US" dirty="0"/>
              <a:t>年以上、</a:t>
            </a:r>
            <a:r>
              <a:rPr kumimoji="1" lang="en-US" altLang="ja-JP" dirty="0"/>
              <a:t>500</a:t>
            </a:r>
            <a:r>
              <a:rPr kumimoji="1" lang="ja-JP" altLang="en-US" dirty="0"/>
              <a:t>万分以上もずっとそのままである。</a:t>
            </a:r>
            <a:endParaRPr kumimoji="1" lang="en-US" altLang="ja-JP" dirty="0"/>
          </a:p>
          <a:p>
            <a:r>
              <a:rPr lang="ja-JP" altLang="en-US" dirty="0"/>
              <a:t>電球の場合、寿命の分布は指数分布に従うと考える。電球を一本だけ検査するとすれば、その寿命が、分布の平均の推定値となる。</a:t>
            </a:r>
            <a:endParaRPr lang="en-US" altLang="ja-JP" dirty="0"/>
          </a:p>
          <a:p>
            <a:r>
              <a:rPr kumimoji="1" lang="en-US" altLang="ja-JP" dirty="0"/>
              <a:t>CN</a:t>
            </a:r>
            <a:r>
              <a:rPr kumimoji="1" lang="ja-JP" altLang="en-US" dirty="0"/>
              <a:t>タワーはまだ崩壊していないので、平均は </a:t>
            </a:r>
            <a:r>
              <a:rPr kumimoji="1" lang="en-US" altLang="ja-JP" dirty="0"/>
              <a:t>500</a:t>
            </a:r>
            <a:r>
              <a:rPr kumimoji="1" lang="ja-JP" altLang="en-US" dirty="0"/>
              <a:t> 万分以上だろう。</a:t>
            </a:r>
            <a:endParaRPr kumimoji="1" lang="en-US" altLang="ja-JP" dirty="0"/>
          </a:p>
          <a:p>
            <a:r>
              <a:rPr lang="ja-JP" altLang="en-US" dirty="0"/>
              <a:t>よって、次の</a:t>
            </a:r>
            <a:r>
              <a:rPr lang="en-US" altLang="ja-JP" dirty="0"/>
              <a:t>1</a:t>
            </a:r>
            <a:r>
              <a:rPr lang="ja-JP" altLang="en-US" dirty="0"/>
              <a:t>分で崩れる確率は、</a:t>
            </a:r>
            <a:r>
              <a:rPr lang="en-US" altLang="ja-JP" dirty="0"/>
              <a:t>500</a:t>
            </a:r>
            <a:r>
              <a:rPr lang="ja-JP" altLang="en-US" dirty="0"/>
              <a:t>万分の</a:t>
            </a:r>
            <a:r>
              <a:rPr lang="en-US" altLang="ja-JP" dirty="0"/>
              <a:t>1</a:t>
            </a:r>
            <a:r>
              <a:rPr lang="ja-JP" altLang="en-US" dirty="0"/>
              <a:t>以下である。</a:t>
            </a:r>
            <a:endParaRPr kumimoji="1" lang="ja-JP" altLang="en-US" dirty="0"/>
          </a:p>
        </p:txBody>
      </p:sp>
    </p:spTree>
    <p:extLst>
      <p:ext uri="{BB962C8B-B14F-4D97-AF65-F5344CB8AC3E}">
        <p14:creationId xmlns:p14="http://schemas.microsoft.com/office/powerpoint/2010/main" val="1791363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指数分布に従う例</a:t>
            </a:r>
            <a:br>
              <a:rPr kumimoji="1" lang="en-US" altLang="ja-JP" dirty="0"/>
            </a:br>
            <a:r>
              <a:rPr lang="en-US" altLang="ja-JP" dirty="0"/>
              <a:t>Haigh, Probability Models,  p. 57</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サッカーの試合で得点する時間間隔</a:t>
            </a:r>
            <a:endParaRPr lang="en-US" altLang="ja-JP" dirty="0"/>
          </a:p>
          <a:p>
            <a:r>
              <a:rPr kumimoji="1" lang="ja-JP" altLang="en-US" dirty="0"/>
              <a:t>列に新たな客が加わるまでの時間間隔</a:t>
            </a:r>
            <a:endParaRPr kumimoji="1" lang="en-US" altLang="ja-JP" dirty="0"/>
          </a:p>
          <a:p>
            <a:r>
              <a:rPr lang="ja-JP" altLang="en-US" dirty="0"/>
              <a:t>ある国での、赤ちゃんの生まれる時間間隔</a:t>
            </a:r>
            <a:endParaRPr lang="en-US" altLang="ja-JP" dirty="0"/>
          </a:p>
          <a:p>
            <a:r>
              <a:rPr kumimoji="1" lang="ja-JP" altLang="en-US" dirty="0"/>
              <a:t>細胞分裂の起こる時間間隔</a:t>
            </a:r>
            <a:endParaRPr kumimoji="1" lang="en-US" altLang="ja-JP" dirty="0"/>
          </a:p>
          <a:p>
            <a:r>
              <a:rPr kumimoji="1" lang="ja-JP" altLang="en-US" dirty="0"/>
              <a:t>ガラス製の花瓶を使用し始めて割れるまでの時間</a:t>
            </a:r>
            <a:endParaRPr kumimoji="1" lang="en-US" altLang="ja-JP" dirty="0"/>
          </a:p>
          <a:p>
            <a:r>
              <a:rPr kumimoji="1" lang="ja-JP" altLang="en-US" dirty="0"/>
              <a:t>三峡ダムが決壊するまでの時間</a:t>
            </a:r>
            <a:endParaRPr kumimoji="1" lang="en-US" altLang="ja-JP" dirty="0"/>
          </a:p>
          <a:p>
            <a:r>
              <a:rPr lang="ja-JP" altLang="en-US" dirty="0"/>
              <a:t>電球を使い初めて切れるまでの時間</a:t>
            </a:r>
            <a:endParaRPr lang="en-US" altLang="ja-JP" dirty="0"/>
          </a:p>
          <a:p>
            <a:r>
              <a:rPr kumimoji="1" lang="ja-JP" altLang="en-US" dirty="0"/>
              <a:t>南海トラフ地震が起こるまでの時間</a:t>
            </a:r>
            <a:endParaRPr kumimoji="1" lang="en-US" altLang="ja-JP" dirty="0"/>
          </a:p>
          <a:p>
            <a:endParaRPr kumimoji="1" lang="ja-JP" altLang="en-US" dirty="0"/>
          </a:p>
        </p:txBody>
      </p:sp>
    </p:spTree>
    <p:extLst>
      <p:ext uri="{BB962C8B-B14F-4D97-AF65-F5344CB8AC3E}">
        <p14:creationId xmlns:p14="http://schemas.microsoft.com/office/powerpoint/2010/main" val="967256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ランダム性と無関心</a:t>
            </a:r>
          </a:p>
        </p:txBody>
      </p:sp>
      <p:sp>
        <p:nvSpPr>
          <p:cNvPr id="3" name="コンテンツ プレースホルダー 2"/>
          <p:cNvSpPr>
            <a:spLocks noGrp="1"/>
          </p:cNvSpPr>
          <p:nvPr>
            <p:ph idx="1"/>
          </p:nvPr>
        </p:nvSpPr>
        <p:spPr/>
        <p:txBody>
          <a:bodyPr>
            <a:normAutofit lnSpcReduction="10000"/>
          </a:bodyPr>
          <a:lstStyle/>
          <a:p>
            <a:r>
              <a:rPr kumimoji="1" lang="en-US" altLang="ja-JP" dirty="0"/>
              <a:t>10</a:t>
            </a:r>
            <a:r>
              <a:rPr kumimoji="1" lang="ja-JP" altLang="en-US" dirty="0"/>
              <a:t>分間の運転でもシートベルトを締める。</a:t>
            </a:r>
            <a:endParaRPr kumimoji="1" lang="en-US" altLang="ja-JP" dirty="0"/>
          </a:p>
          <a:p>
            <a:r>
              <a:rPr lang="ja-JP" altLang="en-US" dirty="0"/>
              <a:t>自転車に乗るときにはヘルメットをかぶる。</a:t>
            </a:r>
            <a:endParaRPr lang="en-US" altLang="ja-JP" dirty="0"/>
          </a:p>
          <a:p>
            <a:r>
              <a:rPr kumimoji="1" lang="ja-JP" altLang="en-US" dirty="0"/>
              <a:t>自分の１票が選挙結果を左右する確率は低いが投票を行う。</a:t>
            </a:r>
            <a:endParaRPr kumimoji="1" lang="en-US" altLang="ja-JP" dirty="0"/>
          </a:p>
          <a:p>
            <a:r>
              <a:rPr lang="ja-JP" altLang="en-US" dirty="0"/>
              <a:t>あと一つゴミを捨てたからといってほとんど変わりないというのに、ポイ捨ては行わない。</a:t>
            </a:r>
            <a:endParaRPr lang="en-US" altLang="ja-JP" dirty="0"/>
          </a:p>
          <a:p>
            <a:r>
              <a:rPr lang="ja-JP" altLang="en-US" dirty="0"/>
              <a:t>あなたがエネルギーを使ったから地球のエネルギーが底をつくわけでもないけれど、省エネはすべきである。</a:t>
            </a:r>
            <a:endParaRPr kumimoji="1" lang="ja-JP" altLang="en-US" dirty="0"/>
          </a:p>
        </p:txBody>
      </p:sp>
    </p:spTree>
    <p:extLst>
      <p:ext uri="{BB962C8B-B14F-4D97-AF65-F5344CB8AC3E}">
        <p14:creationId xmlns:p14="http://schemas.microsoft.com/office/powerpoint/2010/main" val="211716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「個人の合理性 </a:t>
            </a:r>
            <a:r>
              <a:rPr lang="en-US" altLang="ja-JP" dirty="0"/>
              <a:t>vs</a:t>
            </a:r>
            <a:r>
              <a:rPr lang="ja-JP" altLang="en-US" dirty="0"/>
              <a:t> 集団の合理性」</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ある行動をとる人が多ければ、それが全員の利益となる（集団の合理性）。</a:t>
            </a:r>
            <a:endParaRPr lang="en-US" altLang="ja-JP" dirty="0"/>
          </a:p>
          <a:p>
            <a:r>
              <a:rPr lang="ja-JP" altLang="en-US" dirty="0"/>
              <a:t>しかし、その行動をとる人がたった一人しかいなかったら、それは本人にとっては煩わしく、誰かの利益となる可能性もほとんどない（その行動を取らないことが個人の合理性となる）。</a:t>
            </a:r>
            <a:endParaRPr lang="en-US" altLang="ja-JP" dirty="0"/>
          </a:p>
          <a:p>
            <a:r>
              <a:rPr kumimoji="1" lang="ja-JP" altLang="en-US" dirty="0"/>
              <a:t>良い行動は、それを誰か他の人が見習</a:t>
            </a:r>
            <a:r>
              <a:rPr lang="ja-JP" altLang="en-US" dirty="0"/>
              <a:t>うことを祈って行う。そしてそれが、全体の利益になるまでの拡がりを持つことをさらに祈る。このような行為は、可能性が低くても行うべきである。</a:t>
            </a:r>
            <a:endParaRPr lang="en-US" altLang="ja-JP" dirty="0"/>
          </a:p>
          <a:p>
            <a:pPr marL="0" indent="0">
              <a:buNone/>
            </a:pPr>
            <a:endParaRPr kumimoji="1" lang="ja-JP" altLang="en-US" dirty="0"/>
          </a:p>
        </p:txBody>
      </p:sp>
    </p:spTree>
    <p:extLst>
      <p:ext uri="{BB962C8B-B14F-4D97-AF65-F5344CB8AC3E}">
        <p14:creationId xmlns:p14="http://schemas.microsoft.com/office/powerpoint/2010/main" val="256129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幸せの平均値を最大化する</a:t>
            </a:r>
          </a:p>
        </p:txBody>
      </p:sp>
      <p:sp>
        <p:nvSpPr>
          <p:cNvPr id="3" name="コンテンツ プレースホルダー 2"/>
          <p:cNvSpPr>
            <a:spLocks noGrp="1"/>
          </p:cNvSpPr>
          <p:nvPr>
            <p:ph idx="1"/>
          </p:nvPr>
        </p:nvSpPr>
        <p:spPr>
          <a:xfrm>
            <a:off x="395536" y="1412776"/>
            <a:ext cx="8280920" cy="5184576"/>
          </a:xfrm>
        </p:spPr>
        <p:txBody>
          <a:bodyPr>
            <a:normAutofit/>
          </a:bodyPr>
          <a:lstStyle/>
          <a:p>
            <a:r>
              <a:rPr kumimoji="1" lang="ja-JP" altLang="en-US" dirty="0"/>
              <a:t>日常起こり得るランダムな要素を孕む状況で、どのような選択を行えばよいのか？</a:t>
            </a:r>
            <a:endParaRPr kumimoji="1" lang="en-US" altLang="ja-JP" dirty="0"/>
          </a:p>
          <a:p>
            <a:r>
              <a:rPr kumimoji="1" lang="ja-JP" altLang="en-US" dirty="0"/>
              <a:t>歩きでゆくと確実だが</a:t>
            </a:r>
            <a:r>
              <a:rPr kumimoji="1" lang="en-US" altLang="ja-JP" dirty="0"/>
              <a:t>15</a:t>
            </a:r>
            <a:r>
              <a:rPr kumimoji="1" lang="ja-JP" altLang="en-US" dirty="0"/>
              <a:t>分かかる。</a:t>
            </a:r>
            <a:endParaRPr kumimoji="1" lang="en-US" altLang="ja-JP" dirty="0"/>
          </a:p>
          <a:p>
            <a:r>
              <a:rPr kumimoji="1" lang="ja-JP" altLang="en-US" dirty="0"/>
              <a:t>バスで行くとバラつきがあり、バスを利用すると </a:t>
            </a:r>
            <a:r>
              <a:rPr kumimoji="1" lang="en-US" altLang="ja-JP" dirty="0"/>
              <a:t>5</a:t>
            </a:r>
            <a:r>
              <a:rPr kumimoji="1" lang="ja-JP" altLang="en-US" dirty="0"/>
              <a:t> 分で着くことも、</a:t>
            </a:r>
            <a:r>
              <a:rPr kumimoji="1" lang="en-US" altLang="ja-JP" dirty="0"/>
              <a:t>20</a:t>
            </a:r>
            <a:r>
              <a:rPr kumimoji="1" lang="ja-JP" altLang="en-US" dirty="0"/>
              <a:t>分かかることもある。</a:t>
            </a:r>
            <a:endParaRPr kumimoji="1" lang="en-US" altLang="ja-JP" dirty="0"/>
          </a:p>
          <a:p>
            <a:pPr lvl="1"/>
            <a:r>
              <a:rPr lang="ja-JP" altLang="en-US" dirty="0"/>
              <a:t>あと</a:t>
            </a:r>
            <a:r>
              <a:rPr lang="en-US" altLang="ja-JP" dirty="0"/>
              <a:t>10</a:t>
            </a:r>
            <a:r>
              <a:rPr lang="ja-JP" altLang="en-US" dirty="0"/>
              <a:t>分以内に到着しなければクビになるなら、バスに賭けるしかない。</a:t>
            </a:r>
            <a:endParaRPr lang="en-US" altLang="ja-JP" dirty="0"/>
          </a:p>
          <a:p>
            <a:pPr lvl="1"/>
            <a:r>
              <a:rPr kumimoji="1" lang="ja-JP" altLang="en-US" dirty="0"/>
              <a:t>あまり遅れると、友人に心配をかけるかもしれない</a:t>
            </a:r>
            <a:r>
              <a:rPr lang="ja-JP" altLang="en-US" dirty="0"/>
              <a:t>ので、</a:t>
            </a:r>
            <a:r>
              <a:rPr kumimoji="1" lang="ja-JP" altLang="en-US" dirty="0"/>
              <a:t>歩いてゆくとよい。</a:t>
            </a:r>
          </a:p>
        </p:txBody>
      </p:sp>
    </p:spTree>
    <p:extLst>
      <p:ext uri="{BB962C8B-B14F-4D97-AF65-F5344CB8AC3E}">
        <p14:creationId xmlns:p14="http://schemas.microsoft.com/office/powerpoint/2010/main" val="360436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ランダム性を考慮に入れて決断を行う</a:t>
            </a:r>
          </a:p>
        </p:txBody>
      </p:sp>
      <p:sp>
        <p:nvSpPr>
          <p:cNvPr id="3" name="コンテンツ プレースホルダー 2"/>
          <p:cNvSpPr>
            <a:spLocks noGrp="1"/>
          </p:cNvSpPr>
          <p:nvPr>
            <p:ph idx="1"/>
          </p:nvPr>
        </p:nvSpPr>
        <p:spPr>
          <a:xfrm>
            <a:off x="395536" y="1124744"/>
            <a:ext cx="8640960" cy="5400600"/>
          </a:xfrm>
        </p:spPr>
        <p:txBody>
          <a:bodyPr>
            <a:normAutofit lnSpcReduction="10000"/>
          </a:bodyPr>
          <a:lstStyle/>
          <a:p>
            <a:r>
              <a:rPr lang="ja-JP" altLang="en-US" dirty="0"/>
              <a:t>結果の見えない問題に、簡単な解決案はない。</a:t>
            </a:r>
            <a:endParaRPr lang="en-US" altLang="ja-JP" dirty="0"/>
          </a:p>
          <a:p>
            <a:pPr lvl="1"/>
            <a:r>
              <a:rPr lang="ja-JP" altLang="en-US" dirty="0"/>
              <a:t>墜落するかもしれないが、飛行機に乗るか？</a:t>
            </a:r>
            <a:endParaRPr lang="en-US" altLang="ja-JP" dirty="0"/>
          </a:p>
          <a:p>
            <a:pPr lvl="1"/>
            <a:r>
              <a:rPr kumimoji="1" lang="ja-JP" altLang="en-US" dirty="0"/>
              <a:t>無駄になるかもしれないが、保険に入るか？</a:t>
            </a:r>
            <a:endParaRPr kumimoji="1" lang="en-US" altLang="ja-JP" dirty="0"/>
          </a:p>
          <a:p>
            <a:pPr lvl="1"/>
            <a:r>
              <a:rPr lang="ja-JP" altLang="en-US" dirty="0"/>
              <a:t>外れるかもしれないが、宝くじを買うか？</a:t>
            </a:r>
            <a:endParaRPr lang="en-US" altLang="ja-JP" dirty="0"/>
          </a:p>
          <a:p>
            <a:pPr lvl="1"/>
            <a:r>
              <a:rPr kumimoji="1" lang="ja-JP" altLang="en-US" dirty="0"/>
              <a:t>雨に降られるかもしれないが、サイクリングにゆくか？</a:t>
            </a:r>
            <a:endParaRPr kumimoji="1" lang="en-US" altLang="ja-JP" dirty="0"/>
          </a:p>
          <a:p>
            <a:r>
              <a:rPr lang="ja-JP" altLang="en-US" dirty="0"/>
              <a:t>確率の観点から考える（起こり得るすべての結果とその確率を考える）、あるいは、経験則を用いればよい場面もある。</a:t>
            </a:r>
            <a:endParaRPr lang="en-US" altLang="ja-JP" dirty="0"/>
          </a:p>
          <a:p>
            <a:r>
              <a:rPr lang="ja-JP" altLang="en-US" dirty="0"/>
              <a:t>判断の難しい問題には、さらに「効用関数」を用いる手がある。</a:t>
            </a:r>
            <a:endParaRPr kumimoji="1"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407689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579296" cy="1143000"/>
          </a:xfrm>
        </p:spPr>
        <p:txBody>
          <a:bodyPr>
            <a:normAutofit fontScale="90000"/>
          </a:bodyPr>
          <a:lstStyle/>
          <a:p>
            <a:r>
              <a:rPr kumimoji="1" lang="ja-JP" altLang="en-US" dirty="0"/>
              <a:t>決断するために「効用関数」を定める。</a:t>
            </a:r>
            <a:br>
              <a:rPr kumimoji="1" lang="en-US" altLang="ja-JP" dirty="0"/>
            </a:br>
            <a:r>
              <a:rPr lang="ja-JP" altLang="en-US" dirty="0"/>
              <a:t>これはあなたの価値観で決まる。</a:t>
            </a:r>
            <a:endParaRPr kumimoji="1" lang="ja-JP" altLang="en-US" dirty="0"/>
          </a:p>
        </p:txBody>
      </p:sp>
      <p:sp>
        <p:nvSpPr>
          <p:cNvPr id="3" name="コンテンツ プレースホルダー 2"/>
          <p:cNvSpPr>
            <a:spLocks noGrp="1"/>
          </p:cNvSpPr>
          <p:nvPr>
            <p:ph idx="1"/>
          </p:nvPr>
        </p:nvSpPr>
        <p:spPr>
          <a:xfrm>
            <a:off x="457200" y="1700808"/>
            <a:ext cx="8229600" cy="4525963"/>
          </a:xfrm>
        </p:spPr>
        <p:txBody>
          <a:bodyPr>
            <a:normAutofit fontScale="92500" lnSpcReduction="10000"/>
          </a:bodyPr>
          <a:lstStyle/>
          <a:p>
            <a:r>
              <a:rPr kumimoji="1" lang="ja-JP" altLang="en-US" dirty="0"/>
              <a:t>かなり良い映画を見る効用はプラス１０。</a:t>
            </a:r>
            <a:endParaRPr kumimoji="1" lang="en-US" altLang="ja-JP" dirty="0"/>
          </a:p>
          <a:p>
            <a:r>
              <a:rPr lang="ja-JP" altLang="en-US" dirty="0"/>
              <a:t>ほんとうに良い映画を見る効用はプラス２０。</a:t>
            </a:r>
            <a:endParaRPr lang="en-US" altLang="ja-JP" dirty="0"/>
          </a:p>
          <a:p>
            <a:r>
              <a:rPr kumimoji="1" lang="ja-JP" altLang="en-US" dirty="0"/>
              <a:t>くじで大当たりする効用がプラス１００万。</a:t>
            </a:r>
            <a:endParaRPr kumimoji="1" lang="en-US" altLang="ja-JP" dirty="0"/>
          </a:p>
          <a:p>
            <a:r>
              <a:rPr lang="ja-JP" altLang="en-US" dirty="0"/>
              <a:t>爪先をぶつける効用はマイナス１０。</a:t>
            </a:r>
            <a:endParaRPr lang="en-US" altLang="ja-JP" dirty="0"/>
          </a:p>
          <a:p>
            <a:r>
              <a:rPr kumimoji="1" lang="ja-JP" altLang="en-US" dirty="0"/>
              <a:t>頭痛がする効用はマイナス２０。</a:t>
            </a:r>
            <a:endParaRPr kumimoji="1" lang="en-US" altLang="ja-JP" dirty="0"/>
          </a:p>
          <a:p>
            <a:r>
              <a:rPr kumimoji="1" lang="ja-JP" altLang="en-US" dirty="0"/>
              <a:t>仕事をクビになる効用はマイナス１０００、かもしれない。</a:t>
            </a:r>
            <a:endParaRPr kumimoji="1" lang="en-US" altLang="ja-JP" dirty="0"/>
          </a:p>
          <a:p>
            <a:r>
              <a:rPr lang="ja-JP" altLang="en-US" dirty="0"/>
              <a:t>（効用を定める作業は自分自身で、勝手に決めればよい。）</a:t>
            </a:r>
            <a:endParaRPr kumimoji="1" lang="ja-JP" altLang="en-US" dirty="0"/>
          </a:p>
        </p:txBody>
      </p:sp>
    </p:spTree>
    <p:extLst>
      <p:ext uri="{BB962C8B-B14F-4D97-AF65-F5344CB8AC3E}">
        <p14:creationId xmlns:p14="http://schemas.microsoft.com/office/powerpoint/2010/main" val="170512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効用関数とは</a:t>
            </a:r>
          </a:p>
        </p:txBody>
      </p:sp>
      <p:sp>
        <p:nvSpPr>
          <p:cNvPr id="3" name="コンテンツ プレースホルダー 2"/>
          <p:cNvSpPr>
            <a:spLocks noGrp="1"/>
          </p:cNvSpPr>
          <p:nvPr>
            <p:ph idx="1"/>
          </p:nvPr>
        </p:nvSpPr>
        <p:spPr/>
        <p:txBody>
          <a:bodyPr/>
          <a:lstStyle/>
          <a:p>
            <a:r>
              <a:rPr lang="ja-JP" altLang="en-US" dirty="0"/>
              <a:t>意思決定の科学である「ゲーム理論」を構成する要素で、経済学や政治学、社会学に応用されることが多い。</a:t>
            </a:r>
            <a:endParaRPr lang="en-US" altLang="ja-JP" dirty="0"/>
          </a:p>
          <a:p>
            <a:r>
              <a:rPr kumimoji="1" lang="ja-JP" altLang="en-US" dirty="0"/>
              <a:t>効用関数を使えば、様々な戦略の結果を数値化でき、単純明快なルールに基づいて厄介な決断ができる。</a:t>
            </a:r>
            <a:endParaRPr kumimoji="1" lang="en-US" altLang="ja-JP" dirty="0"/>
          </a:p>
          <a:p>
            <a:r>
              <a:rPr lang="ja-JP" altLang="en-US" dirty="0"/>
              <a:t>要するに、幸福の期待値を高める行動を行うことである。</a:t>
            </a:r>
            <a:endParaRPr kumimoji="1" lang="ja-JP" altLang="en-US" dirty="0"/>
          </a:p>
        </p:txBody>
      </p:sp>
    </p:spTree>
    <p:extLst>
      <p:ext uri="{BB962C8B-B14F-4D97-AF65-F5344CB8AC3E}">
        <p14:creationId xmlns:p14="http://schemas.microsoft.com/office/powerpoint/2010/main" val="40343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結婚式場の選択</a:t>
            </a:r>
          </a:p>
        </p:txBody>
      </p:sp>
      <p:sp>
        <p:nvSpPr>
          <p:cNvPr id="3" name="コンテンツ プレースホルダー 2"/>
          <p:cNvSpPr>
            <a:spLocks noGrp="1"/>
          </p:cNvSpPr>
          <p:nvPr>
            <p:ph idx="1"/>
          </p:nvPr>
        </p:nvSpPr>
        <p:spPr>
          <a:xfrm>
            <a:off x="457200" y="1600201"/>
            <a:ext cx="8229600" cy="1468759"/>
          </a:xfrm>
        </p:spPr>
        <p:txBody>
          <a:bodyPr>
            <a:normAutofit lnSpcReduction="10000"/>
          </a:bodyPr>
          <a:lstStyle/>
          <a:p>
            <a:r>
              <a:rPr kumimoji="1" lang="ja-JP" altLang="en-US" dirty="0"/>
              <a:t>候補は２つに絞られた：一つは都会のエレガントなダンスホール、もう一つは森の中の素朴な丸太小屋。</a:t>
            </a:r>
          </a:p>
        </p:txBody>
      </p:sp>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2946542832"/>
                  </p:ext>
                </p:extLst>
              </p:nvPr>
            </p:nvGraphicFramePr>
            <p:xfrm>
              <a:off x="251520" y="3068960"/>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シナリオ１：雨</a:t>
                          </a:r>
                          <a:r>
                            <a:rPr kumimoji="1" lang="en-US" altLang="ja-JP" sz="2400" kern="1200" dirty="0">
                              <a:solidFill>
                                <a:schemeClr val="dk1"/>
                              </a:solidFill>
                              <a:latin typeface="+mn-lt"/>
                              <a:ea typeface="+mn-ea"/>
                              <a:cs typeface="+mn-cs"/>
                            </a:rPr>
                            <a:t>(25%)</a:t>
                          </a:r>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シナリオ２：晴れ</a:t>
                          </a:r>
                          <a:r>
                            <a:rPr kumimoji="1" lang="en-US" altLang="ja-JP" sz="2400" kern="1200" dirty="0">
                              <a:solidFill>
                                <a:schemeClr val="dk1"/>
                              </a:solidFill>
                              <a:latin typeface="+mn-lt"/>
                              <a:ea typeface="+mn-ea"/>
                              <a:cs typeface="+mn-cs"/>
                            </a:rPr>
                            <a:t>(75%)</a:t>
                          </a:r>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期待効用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400" dirty="0"/>
                            <a:t>ダンスホール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2400" i="1" dirty="0" smtClean="0">
                                    <a:latin typeface="Cambria Math"/>
                                  </a:rPr>
                                  <m:t>800</m:t>
                                </m:r>
                              </m:oMath>
                            </m:oMathPara>
                          </a14:m>
                          <a:endParaRPr kumimoji="1" lang="en-US" altLang="ja-JP"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dirty="0"/>
                            <a:t>800</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dirty="0"/>
                            <a:t>800</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400" dirty="0"/>
                            <a:t>丸太小屋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dirty="0"/>
                            <a:t>0</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dirty="0"/>
                            <a:t>1000</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dirty="0"/>
                            <a:t>750</a:t>
                          </a:r>
                          <a:endParaRPr kumimoji="1" lang="ja-JP" alt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2946542832"/>
                  </p:ext>
                </p:extLst>
              </p:nvPr>
            </p:nvGraphicFramePr>
            <p:xfrm>
              <a:off x="251520" y="3068960"/>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シナリオ１：雨</a:t>
                          </a:r>
                          <a:r>
                            <a:rPr kumimoji="1" lang="en-US" altLang="ja-JP" sz="2400" kern="1200">
                              <a:solidFill>
                                <a:schemeClr val="dk1"/>
                              </a:solidFill>
                              <a:latin typeface="+mn-lt"/>
                              <a:ea typeface="+mn-ea"/>
                              <a:cs typeface="+mn-cs"/>
                            </a:rPr>
                            <a:t>(25%)</a:t>
                          </a:r>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シナリオ２：晴れ</a:t>
                          </a:r>
                          <a:r>
                            <a:rPr kumimoji="1" lang="en-US" altLang="ja-JP" sz="2400" kern="1200">
                              <a:solidFill>
                                <a:schemeClr val="dk1"/>
                              </a:solidFill>
                              <a:latin typeface="+mn-lt"/>
                              <a:ea typeface="+mn-ea"/>
                              <a:cs typeface="+mn-cs"/>
                            </a:rPr>
                            <a:t>(75%)</a:t>
                          </a:r>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期待効用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400"/>
                            <a:t>ダンスホール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100565" t="-101156" r="-200847" b="-101734"/>
                          </a:stretch>
                        </a:blipFill>
                      </a:tcPr>
                    </a:tc>
                    <a:tc>
                      <a:txBody>
                        <a:bodyPr/>
                        <a:lstStyle/>
                        <a:p>
                          <a:pPr algn="ctr"/>
                          <a:r>
                            <a:rPr kumimoji="1" lang="en-US" altLang="ja-JP" sz="2400"/>
                            <a:t>800</a:t>
                          </a:r>
                          <a:endParaRPr kumimoji="1" lang="ja-JP" altLang="en-US" sz="2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a:t>800</a:t>
                          </a:r>
                          <a:endParaRPr kumimoji="1" lang="ja-JP" altLang="en-US" sz="2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400"/>
                            <a:t>丸太小屋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a:t>0</a:t>
                          </a:r>
                          <a:endParaRPr kumimoji="1" lang="ja-JP" altLang="en-US" sz="2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a:t>1000</a:t>
                          </a:r>
                          <a:endParaRPr kumimoji="1" lang="ja-JP" altLang="en-US" sz="2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2400"/>
                            <a:t>750</a:t>
                          </a:r>
                          <a:endParaRPr kumimoji="1" lang="ja-JP" altLang="en-US" sz="2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890955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電話をかけるかかけないか</a:t>
            </a:r>
            <a:endParaRPr kumimoji="1" lang="ja-JP" altLang="en-US" dirty="0"/>
          </a:p>
        </p:txBody>
      </p:sp>
      <p:sp>
        <p:nvSpPr>
          <p:cNvPr id="3" name="コンテンツ プレースホルダー 2"/>
          <p:cNvSpPr>
            <a:spLocks noGrp="1"/>
          </p:cNvSpPr>
          <p:nvPr>
            <p:ph idx="1"/>
          </p:nvPr>
        </p:nvSpPr>
        <p:spPr>
          <a:xfrm>
            <a:off x="457200" y="1600201"/>
            <a:ext cx="8229600" cy="1468759"/>
          </a:xfrm>
        </p:spPr>
        <p:txBody>
          <a:bodyPr>
            <a:normAutofit/>
          </a:bodyPr>
          <a:lstStyle/>
          <a:p>
            <a:r>
              <a:rPr lang="ja-JP" altLang="en-US" dirty="0"/>
              <a:t>財務部のジョンを、友達のロックバンドのイベントに誘う電話をかけるか、かけないか</a:t>
            </a:r>
            <a:r>
              <a:rPr kumimoji="1" lang="ja-JP" altLang="en-US" dirty="0"/>
              <a:t>。</a:t>
            </a:r>
          </a:p>
        </p:txBody>
      </p:sp>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1962577993"/>
                  </p:ext>
                </p:extLst>
              </p:nvPr>
            </p:nvGraphicFramePr>
            <p:xfrm>
              <a:off x="251520" y="3068960"/>
              <a:ext cx="8640960" cy="3300954"/>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シナリオ１：誘いに応じる</a:t>
                          </a:r>
                          <a:r>
                            <a:rPr kumimoji="1" lang="en-US" altLang="ja-JP" sz="2400" kern="1200" dirty="0">
                              <a:solidFill>
                                <a:schemeClr val="dk1"/>
                              </a:solidFill>
                              <a:latin typeface="+mn-lt"/>
                              <a:ea typeface="+mn-ea"/>
                              <a:cs typeface="+mn-cs"/>
                            </a:rPr>
                            <a:t>(10%)</a:t>
                          </a:r>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シナリオ２：断られる</a:t>
                          </a:r>
                          <a:r>
                            <a:rPr kumimoji="1" lang="en-US" altLang="ja-JP" sz="2400" kern="1200" dirty="0">
                              <a:solidFill>
                                <a:schemeClr val="dk1"/>
                              </a:solidFill>
                              <a:latin typeface="+mn-lt"/>
                              <a:ea typeface="+mn-ea"/>
                              <a:cs typeface="+mn-cs"/>
                            </a:rPr>
                            <a:t>(90%)</a:t>
                          </a:r>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期待効用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dirty="0"/>
                            <a:t>かける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i="1" dirty="0" smtClean="0">
                                    <a:latin typeface="Cambria Math"/>
                                  </a:rPr>
                                  <m:t>−50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55</a:t>
                          </a:r>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dirty="0"/>
                            <a:t>かけない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dirty="0"/>
                            <a:t>0</a:t>
                          </a:r>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dirty="0"/>
                            <a:t>0</a:t>
                          </a:r>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dirty="0"/>
                            <a:t>0</a:t>
                          </a:r>
                          <a:endParaRPr kumimoji="1" lang="ja-JP" altLang="en-US" sz="3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1962577993"/>
                  </p:ext>
                </p:extLst>
              </p:nvPr>
            </p:nvGraphicFramePr>
            <p:xfrm>
              <a:off x="251520" y="3068960"/>
              <a:ext cx="8640960" cy="3300954"/>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188720">
                    <a:tc>
                      <a:txBody>
                        <a:bodyPr/>
                        <a:lstStyle/>
                        <a:p>
                          <a:pPr marL="0" algn="ctr" defTabSz="914400" rtl="0" eaLnBrk="1" latinLnBrk="0" hangingPunct="1"/>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シナリオ１：誘いに応じる</a:t>
                          </a:r>
                          <a:r>
                            <a:rPr kumimoji="1" lang="en-US" altLang="ja-JP" sz="2400" kern="1200">
                              <a:solidFill>
                                <a:schemeClr val="dk1"/>
                              </a:solidFill>
                              <a:latin typeface="+mn-lt"/>
                              <a:ea typeface="+mn-ea"/>
                              <a:cs typeface="+mn-cs"/>
                            </a:rPr>
                            <a:t>(10%)</a:t>
                          </a:r>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シナリオ２：断られる</a:t>
                          </a:r>
                          <a:r>
                            <a:rPr kumimoji="1" lang="en-US" altLang="ja-JP" sz="2400" kern="1200">
                              <a:solidFill>
                                <a:schemeClr val="dk1"/>
                              </a:solidFill>
                              <a:latin typeface="+mn-lt"/>
                              <a:ea typeface="+mn-ea"/>
                              <a:cs typeface="+mn-cs"/>
                            </a:rPr>
                            <a:t>(90%)</a:t>
                          </a:r>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期待効用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a:t>かける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a:t>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000" t="-116667" r="-100282" b="-101724"/>
                          </a:stretch>
                        </a:blipFill>
                      </a:tcPr>
                    </a:tc>
                    <a:tc>
                      <a:txBody>
                        <a:bodyPr/>
                        <a:lstStyle/>
                        <a:p>
                          <a:pPr algn="ctr"/>
                          <a:r>
                            <a:rPr kumimoji="1" lang="en-US" altLang="ja-JP" sz="3200"/>
                            <a:t>55</a:t>
                          </a:r>
                          <a:endParaRPr kumimoji="1" lang="ja-JP" altLang="en-US" sz="32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a:t>かけない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a:t>0</a:t>
                          </a:r>
                          <a:endParaRPr kumimoji="1" lang="ja-JP" altLang="en-US" sz="3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a:t>0</a:t>
                          </a:r>
                          <a:endParaRPr kumimoji="1" lang="ja-JP" altLang="en-US" sz="3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600"/>
                            <a:t>0</a:t>
                          </a:r>
                          <a:endParaRPr kumimoji="1" lang="ja-JP" altLang="en-US" sz="3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2616419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住宅保険に加入すべきか？</a:t>
            </a:r>
            <a:br>
              <a:rPr lang="en-US" altLang="ja-JP" dirty="0"/>
            </a:br>
            <a:endParaRPr kumimoji="1" lang="ja-JP" altLang="en-US" dirty="0"/>
          </a:p>
        </p:txBody>
      </p:sp>
      <p:sp>
        <p:nvSpPr>
          <p:cNvPr id="3" name="コンテンツ プレースホルダー 2"/>
          <p:cNvSpPr>
            <a:spLocks noGrp="1"/>
          </p:cNvSpPr>
          <p:nvPr>
            <p:ph idx="1"/>
          </p:nvPr>
        </p:nvSpPr>
        <p:spPr>
          <a:xfrm>
            <a:off x="467544" y="1412776"/>
            <a:ext cx="8229600" cy="1828799"/>
          </a:xfrm>
        </p:spPr>
        <p:txBody>
          <a:bodyPr>
            <a:normAutofit fontScale="92500" lnSpcReduction="20000"/>
          </a:bodyPr>
          <a:lstStyle/>
          <a:p>
            <a:r>
              <a:rPr lang="ja-JP" altLang="en-US" dirty="0"/>
              <a:t>掛金</a:t>
            </a:r>
            <a:r>
              <a:rPr lang="en-US" altLang="ja-JP" dirty="0"/>
              <a:t>800</a:t>
            </a:r>
            <a:r>
              <a:rPr lang="ja-JP" altLang="en-US" dirty="0"/>
              <a:t>ドルで事故が発生すれば、</a:t>
            </a:r>
            <a:r>
              <a:rPr lang="en-US" altLang="ja-JP" dirty="0"/>
              <a:t>100,000</a:t>
            </a:r>
            <a:r>
              <a:rPr lang="ja-JP" altLang="en-US" dirty="0"/>
              <a:t>ドル支払われる（効用関数Ｂ）</a:t>
            </a:r>
          </a:p>
          <a:p>
            <a:r>
              <a:rPr lang="ja-JP" altLang="en-US" dirty="0"/>
              <a:t>効用を考える</a:t>
            </a:r>
            <a:r>
              <a:rPr kumimoji="1" lang="ja-JP" altLang="en-US" dirty="0"/>
              <a:t>。</a:t>
            </a:r>
            <a:r>
              <a:rPr lang="ja-JP" altLang="en-US" dirty="0"/>
              <a:t>人生の破綻を回避できる効用を </a:t>
            </a:r>
            <a:r>
              <a:rPr lang="en-US" altLang="ja-JP" dirty="0"/>
              <a:t>500,000 </a:t>
            </a:r>
            <a:r>
              <a:rPr lang="ja-JP" altLang="en-US" dirty="0"/>
              <a:t>と考えれば（効用関数Ａ）、</a:t>
            </a:r>
            <a:endParaRPr lang="en-US" altLang="ja-JP" dirty="0"/>
          </a:p>
          <a:p>
            <a:endParaRPr kumimoji="1" lang="ja-JP" altLang="en-US" dirty="0"/>
          </a:p>
        </p:txBody>
      </p:sp>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1716698407"/>
                  </p:ext>
                </p:extLst>
              </p:nvPr>
            </p:nvGraphicFramePr>
            <p:xfrm>
              <a:off x="395536" y="3140968"/>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rPr>
                            <a:t>事故が発生しない</a:t>
                          </a:r>
                          <a:r>
                            <a:rPr kumimoji="1" lang="en-US" altLang="ja-JP" sz="2400" dirty="0">
                              <a:solidFill>
                                <a:schemeClr val="tx1"/>
                              </a:solidFill>
                            </a:rPr>
                            <a:t>(99.5%)</a:t>
                          </a:r>
                          <a:endParaRPr kumimoji="1" lang="ja-JP" alt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事故が発生する</a:t>
                          </a:r>
                          <a:r>
                            <a:rPr kumimoji="1" lang="en-US" altLang="ja-JP" sz="2400" kern="1200" dirty="0">
                              <a:solidFill>
                                <a:schemeClr val="dk1"/>
                              </a:solidFill>
                              <a:latin typeface="+mn-lt"/>
                              <a:ea typeface="+mn-ea"/>
                              <a:cs typeface="+mn-cs"/>
                            </a:rPr>
                            <a:t>(0.5%)</a:t>
                          </a:r>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期待値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dirty="0"/>
                            <a:t>効用関数Ａ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i="1" dirty="0" smtClean="0">
                                    <a:latin typeface="Cambria Math"/>
                                  </a:rPr>
                                  <m:t>−800</m:t>
                                </m:r>
                              </m:oMath>
                            </m:oMathPara>
                          </a14:m>
                          <a:endParaRPr kumimoji="1" lang="en-US" altLang="ja-JP"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2800" i="1" dirty="0" smtClean="0">
                                    <a:latin typeface="Cambria Math"/>
                                  </a:rPr>
                                  <m:t>500</m:t>
                                </m:r>
                                <m:r>
                                  <a:rPr kumimoji="1" lang="en-US" altLang="ja-JP" sz="2800" b="0" i="1" dirty="0" smtClean="0">
                                    <a:latin typeface="Cambria Math"/>
                                  </a:rPr>
                                  <m:t>, </m:t>
                                </m:r>
                                <m:r>
                                  <a:rPr kumimoji="1" lang="en-US" altLang="ja-JP" sz="2800" i="1" dirty="0" smtClean="0">
                                    <a:latin typeface="Cambria Math"/>
                                  </a:rPr>
                                  <m:t>000−800</m:t>
                                </m:r>
                              </m:oMath>
                            </m:oMathPara>
                          </a14:m>
                          <a:endParaRPr kumimoji="1" lang="ja-JP" altLang="en-US"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1700</a:t>
                          </a:r>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dirty="0"/>
                            <a:t>効用関数Ｂ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3200" b="0" i="1" u="none" strike="noStrike" kern="1200" cap="none" spc="0" normalizeH="0" baseline="0" noProof="0" dirty="0" smtClean="0">
                                    <a:ln>
                                      <a:noFill/>
                                    </a:ln>
                                    <a:solidFill>
                                      <a:prstClr val="black"/>
                                    </a:solidFill>
                                    <a:effectLst/>
                                    <a:uLnTx/>
                                    <a:uFillTx/>
                                    <a:latin typeface="Cambria Math"/>
                                    <a:cs typeface="+mn-cs"/>
                                  </a:rPr>
                                  <m:t>−800</m:t>
                                </m:r>
                              </m:oMath>
                            </m:oMathPara>
                          </a14:m>
                          <a:endParaRPr kumimoji="1" lang="en-US" altLang="ja-JP" sz="3200" b="0" i="0" u="none" strike="noStrike" kern="1200" cap="none" spc="0" normalizeH="0" baseline="0" noProof="0" dirty="0">
                            <a:ln>
                              <a:noFill/>
                            </a:ln>
                            <a:solidFill>
                              <a:prstClr val="black"/>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1" lang="en-US" altLang="ja-JP" sz="3200" i="1" dirty="0" smtClean="0">
                                    <a:latin typeface="Cambria Math"/>
                                  </a:rPr>
                                  <m:t>100</m:t>
                                </m:r>
                                <m:r>
                                  <a:rPr kumimoji="1" lang="en-US" altLang="ja-JP" sz="3200" b="0" i="1" dirty="0" smtClean="0">
                                    <a:latin typeface="Cambria Math"/>
                                  </a:rPr>
                                  <m:t>, </m:t>
                                </m:r>
                                <m:r>
                                  <a:rPr kumimoji="1" lang="en-US" altLang="ja-JP" sz="3200" i="1" dirty="0" smtClean="0">
                                    <a:latin typeface="Cambria Math"/>
                                  </a:rPr>
                                  <m:t>000−800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i="1" dirty="0" smtClean="0">
                                    <a:latin typeface="Cambria Math"/>
                                  </a:rPr>
                                  <m:t>−300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1716698407"/>
                  </p:ext>
                </p:extLst>
              </p:nvPr>
            </p:nvGraphicFramePr>
            <p:xfrm>
              <a:off x="395536" y="3140968"/>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a:solidFill>
                                <a:schemeClr val="tx1"/>
                              </a:solidFill>
                            </a:rPr>
                            <a:t>事故が発生しない</a:t>
                          </a:r>
                          <a:r>
                            <a:rPr kumimoji="1" lang="en-US" altLang="ja-JP" sz="2400">
                              <a:solidFill>
                                <a:schemeClr val="tx1"/>
                              </a:solidFill>
                            </a:rPr>
                            <a:t>(99.5%)</a:t>
                          </a:r>
                          <a:endParaRPr kumimoji="1" lang="ja-JP" altLang="en-US" sz="24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事故が発生する</a:t>
                          </a:r>
                          <a:r>
                            <a:rPr kumimoji="1" lang="en-US" altLang="ja-JP" sz="2400" kern="1200">
                              <a:solidFill>
                                <a:schemeClr val="dk1"/>
                              </a:solidFill>
                              <a:latin typeface="+mn-lt"/>
                              <a:ea typeface="+mn-ea"/>
                              <a:cs typeface="+mn-cs"/>
                            </a:rPr>
                            <a:t>(0.5%)</a:t>
                          </a:r>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期待値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a:t>効用関数Ａ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100282" t="-100000" r="-200282" b="-101149"/>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847" t="-100000" r="-100847" b="-101149"/>
                          </a:stretch>
                        </a:blipFill>
                      </a:tcPr>
                    </a:tc>
                    <a:tc>
                      <a:txBody>
                        <a:bodyPr/>
                        <a:lstStyle/>
                        <a:p>
                          <a:pPr algn="ctr"/>
                          <a:r>
                            <a:rPr kumimoji="1" lang="en-US" altLang="ja-JP" sz="3200"/>
                            <a:t>1700</a:t>
                          </a:r>
                          <a:endParaRPr kumimoji="1" lang="ja-JP" altLang="en-US" sz="32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a:t>効用関数Ｂ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100282" t="-201156" r="-200282" b="-1734"/>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847" t="-201156" r="-100847" b="-1734"/>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00000" t="-201156" r="-563" b="-1734"/>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156194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効用の大小は人それぞれ</a:t>
            </a:r>
          </a:p>
        </p:txBody>
      </p:sp>
      <p:sp>
        <p:nvSpPr>
          <p:cNvPr id="3" name="コンテンツ プレースホルダー 2"/>
          <p:cNvSpPr>
            <a:spLocks noGrp="1"/>
          </p:cNvSpPr>
          <p:nvPr>
            <p:ph idx="1"/>
          </p:nvPr>
        </p:nvSpPr>
        <p:spPr>
          <a:xfrm>
            <a:off x="457200" y="1600201"/>
            <a:ext cx="8229600" cy="748680"/>
          </a:xfrm>
        </p:spPr>
        <p:txBody>
          <a:bodyPr/>
          <a:lstStyle/>
          <a:p>
            <a:r>
              <a:rPr kumimoji="1" lang="ja-JP" altLang="en-US" dirty="0"/>
              <a:t>でっち上げの美人コンテストの効用</a:t>
            </a:r>
          </a:p>
        </p:txBody>
      </p:sp>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3051161598"/>
                  </p:ext>
                </p:extLst>
              </p:nvPr>
            </p:nvGraphicFramePr>
            <p:xfrm>
              <a:off x="323528" y="2708920"/>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dirty="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かわいい女の子を眺める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様々なトラブル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dirty="0">
                              <a:solidFill>
                                <a:schemeClr val="dk1"/>
                              </a:solidFill>
                              <a:latin typeface="+mn-lt"/>
                              <a:ea typeface="+mn-ea"/>
                              <a:cs typeface="+mn-cs"/>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dirty="0"/>
                            <a:t>リッチー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100</a:t>
                          </a:r>
                          <a:r>
                            <a:rPr kumimoji="1" lang="en-US" altLang="ja-JP" sz="3200" baseline="0" dirty="0"/>
                            <a:t> </a:t>
                          </a:r>
                          <a:r>
                            <a:rPr kumimoji="1" lang="ja-JP" altLang="en-US" sz="3200" baseline="0" dirty="0"/>
                            <a:t>以上</a:t>
                          </a:r>
                          <a:endParaRPr kumimoji="1" lang="en-US" altLang="ja-JP"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−50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50 </a:t>
                          </a:r>
                          <a:r>
                            <a:rPr kumimoji="1" lang="ja-JP" altLang="en-US" sz="3200" dirty="0"/>
                            <a:t>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dirty="0"/>
                            <a:t>リッチーの父親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dirty="0"/>
                            <a:t>10</a:t>
                          </a:r>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−100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−90</m:t>
                                </m:r>
                              </m:oMath>
                            </m:oMathPara>
                          </a14:m>
                          <a:endParaRPr kumimoji="1" lang="ja-JP" altLang="en-US" sz="3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3051161598"/>
                  </p:ext>
                </p:extLst>
              </p:nvPr>
            </p:nvGraphicFramePr>
            <p:xfrm>
              <a:off x="323528" y="2708920"/>
              <a:ext cx="8640960" cy="3168351"/>
            </p:xfrm>
            <a:graphic>
              <a:graphicData uri="http://schemas.openxmlformats.org/drawingml/2006/table">
                <a:tbl>
                  <a:tblPr firstRow="1" bandRow="1">
                    <a:tableStyleId>{5C22544A-7EE6-4342-B048-85BDC9FD1C3A}</a:tableStyleId>
                  </a:tblPr>
                  <a:tblGrid>
                    <a:gridCol w="216024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tblGrid>
                  <a:tr h="1056117">
                    <a:tc>
                      <a:txBody>
                        <a:bodyPr/>
                        <a:lstStyle/>
                        <a:p>
                          <a:pPr marL="0" algn="ctr" defTabSz="914400" rtl="0" eaLnBrk="1" latinLnBrk="0" hangingPunct="1"/>
                          <a:endParaRPr kumimoji="1" lang="ja-JP" altLang="en-US" sz="2400" kern="1200">
                            <a:solidFill>
                              <a:schemeClr val="dk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かわいい女の子を眺める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様々なトラブル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algn="ctr" defTabSz="914400" rtl="0" eaLnBrk="1" latinLnBrk="0" hangingPunct="1"/>
                          <a:r>
                            <a:rPr kumimoji="1" lang="ja-JP" altLang="en-US" sz="2400" kern="1200">
                              <a:solidFill>
                                <a:schemeClr val="dk1"/>
                              </a:solidFill>
                              <a:latin typeface="+mn-lt"/>
                              <a:ea typeface="+mn-ea"/>
                              <a:cs typeface="+mn-cs"/>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056117">
                    <a:tc>
                      <a:txBody>
                        <a:bodyPr/>
                        <a:lstStyle/>
                        <a:p>
                          <a:pPr algn="ctr"/>
                          <a:r>
                            <a:rPr kumimoji="1" lang="ja-JP" altLang="en-US" sz="2800"/>
                            <a:t>リッチー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a:t>100</a:t>
                          </a:r>
                          <a:r>
                            <a:rPr kumimoji="1" lang="en-US" altLang="ja-JP" sz="3200" baseline="0"/>
                            <a:t> </a:t>
                          </a:r>
                          <a:r>
                            <a:rPr kumimoji="1" lang="ja-JP" altLang="en-US" sz="3200" baseline="0"/>
                            <a:t>以上</a:t>
                          </a:r>
                          <a:endParaRPr kumimoji="1" lang="en-US" altLang="ja-JP" sz="32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000" t="-101156" r="-100282" b="-108671"/>
                          </a:stretch>
                        </a:blipFill>
                      </a:tcPr>
                    </a:tc>
                    <a:tc>
                      <a:txBody>
                        <a:bodyPr/>
                        <a:lstStyle/>
                        <a:p>
                          <a:pPr algn="ctr"/>
                          <a:r>
                            <a:rPr kumimoji="1" lang="en-US" altLang="ja-JP" sz="3200"/>
                            <a:t>50 </a:t>
                          </a:r>
                          <a:r>
                            <a:rPr kumimoji="1" lang="ja-JP" altLang="en-US" sz="3200"/>
                            <a:t>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56117">
                    <a:tc>
                      <a:txBody>
                        <a:bodyPr/>
                        <a:lstStyle/>
                        <a:p>
                          <a:pPr algn="ctr"/>
                          <a:r>
                            <a:rPr kumimoji="1" lang="ja-JP" altLang="en-US" sz="2800"/>
                            <a:t>リッチーの父親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3200"/>
                            <a:t>10</a:t>
                          </a:r>
                          <a:endParaRPr kumimoji="1" lang="ja-JP" altLang="en-US" sz="32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200000" t="-200000" r="-100282" b="-8046"/>
                          </a:stretch>
                        </a:blipFill>
                      </a:tcPr>
                    </a:tc>
                    <a:tc>
                      <a:txBody>
                        <a:bodyPr/>
                        <a:lstStyle/>
                        <a:p>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3"/>
                          <a:stretch>
                            <a:fillRect l="-300847" t="-200000" r="-565" b="-8046"/>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3411681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やんちゃな甥っ子の効用関数</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やんちゃな甥っ子が部屋のなかでボール遊びを始めた。</a:t>
            </a:r>
            <a:endParaRPr kumimoji="1" lang="en-US" altLang="ja-JP" dirty="0"/>
          </a:p>
          <a:p>
            <a:r>
              <a:rPr kumimoji="1" lang="ja-JP" altLang="en-US" dirty="0"/>
              <a:t>甥っ子にとっては、ボール遊びの効用はプラス２０くらいだろう。</a:t>
            </a:r>
            <a:r>
              <a:rPr lang="ja-JP" altLang="en-US" dirty="0"/>
              <a:t>物を壊して怒鳴られる効用はマイナス１０くらいか。</a:t>
            </a:r>
            <a:r>
              <a:rPr kumimoji="1" lang="ja-JP" altLang="en-US" dirty="0"/>
              <a:t>差し引きプラス１０の効用がある。</a:t>
            </a:r>
            <a:endParaRPr kumimoji="1" lang="en-US" altLang="ja-JP" dirty="0"/>
          </a:p>
          <a:p>
            <a:r>
              <a:rPr lang="ja-JP" altLang="en-US" dirty="0"/>
              <a:t>そこで、室内の壊れやすいものをそっと運びだしてそのまま遊ばせる。</a:t>
            </a:r>
            <a:endParaRPr lang="en-US" altLang="ja-JP" dirty="0"/>
          </a:p>
          <a:p>
            <a:r>
              <a:rPr kumimoji="1" lang="ja-JP" altLang="en-US" dirty="0"/>
              <a:t>すると甥っ子の効用はプラス２０になり、自分の効用もプラスマイナス０になる。</a:t>
            </a:r>
            <a:endParaRPr kumimoji="1" lang="en-US" altLang="ja-JP" dirty="0"/>
          </a:p>
          <a:p>
            <a:endParaRPr kumimoji="1" lang="ja-JP" altLang="en-US" dirty="0"/>
          </a:p>
        </p:txBody>
      </p:sp>
    </p:spTree>
    <p:extLst>
      <p:ext uri="{BB962C8B-B14F-4D97-AF65-F5344CB8AC3E}">
        <p14:creationId xmlns:p14="http://schemas.microsoft.com/office/powerpoint/2010/main" val="34172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医師の効用関数と患者の効用関数</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normAutofit fontScale="92500" lnSpcReduction="20000"/>
          </a:bodyPr>
          <a:lstStyle/>
          <a:p>
            <a:r>
              <a:rPr kumimoji="1" lang="ja-JP" altLang="en-US" dirty="0"/>
              <a:t>治療法</a:t>
            </a:r>
            <a:r>
              <a:rPr kumimoji="1" lang="en-US" altLang="ja-JP" dirty="0"/>
              <a:t>A</a:t>
            </a:r>
            <a:r>
              <a:rPr kumimoji="1" lang="ja-JP" altLang="en-US" dirty="0" err="1"/>
              <a:t>と治</a:t>
            </a:r>
            <a:r>
              <a:rPr kumimoji="1" lang="ja-JP" altLang="en-US" dirty="0"/>
              <a:t>療法</a:t>
            </a:r>
            <a:r>
              <a:rPr kumimoji="1" lang="en-US" altLang="ja-JP" dirty="0"/>
              <a:t>B</a:t>
            </a:r>
            <a:r>
              <a:rPr kumimoji="1" lang="ja-JP" altLang="en-US" dirty="0"/>
              <a:t>の違いは、</a:t>
            </a:r>
            <a:endParaRPr kumimoji="1" lang="en-US" altLang="ja-JP" dirty="0"/>
          </a:p>
          <a:p>
            <a:pPr lvl="1"/>
            <a:r>
              <a:rPr kumimoji="1" lang="ja-JP" altLang="en-US" dirty="0"/>
              <a:t>治療法</a:t>
            </a:r>
            <a:r>
              <a:rPr kumimoji="1" lang="en-US" altLang="ja-JP" dirty="0"/>
              <a:t>A</a:t>
            </a:r>
            <a:r>
              <a:rPr lang="ja-JP" altLang="en-US" dirty="0"/>
              <a:t>の致死率は治療法</a:t>
            </a:r>
            <a:r>
              <a:rPr lang="en-US" altLang="ja-JP" dirty="0"/>
              <a:t>B</a:t>
            </a:r>
            <a:r>
              <a:rPr lang="ja-JP" altLang="en-US" dirty="0"/>
              <a:t>よりも１％低い。</a:t>
            </a:r>
            <a:endParaRPr lang="en-US" altLang="ja-JP" dirty="0"/>
          </a:p>
          <a:p>
            <a:pPr lvl="1"/>
            <a:r>
              <a:rPr lang="ja-JP" altLang="en-US" dirty="0"/>
              <a:t>その代わり治療法Ａは頭痛と消化障害を引き起こす。</a:t>
            </a:r>
            <a:endParaRPr lang="en-US" altLang="ja-JP" dirty="0"/>
          </a:p>
          <a:p>
            <a:r>
              <a:rPr kumimoji="1" lang="ja-JP" altLang="en-US" dirty="0"/>
              <a:t>医師は、治療法Ａを選ぶ。</a:t>
            </a:r>
            <a:endParaRPr kumimoji="1" lang="en-US" altLang="ja-JP" dirty="0"/>
          </a:p>
          <a:p>
            <a:pPr lvl="1"/>
            <a:r>
              <a:rPr kumimoji="1" lang="ja-JP" altLang="en-US" dirty="0"/>
              <a:t>致死率が下がる効用の変化がプラス１００で、</a:t>
            </a:r>
            <a:endParaRPr kumimoji="1" lang="en-US" altLang="ja-JP" dirty="0"/>
          </a:p>
          <a:p>
            <a:pPr lvl="1"/>
            <a:r>
              <a:rPr kumimoji="1" lang="ja-JP" altLang="en-US" dirty="0"/>
              <a:t>副作用が加わることによる効用の変化がマイナス２０程度、</a:t>
            </a:r>
            <a:endParaRPr kumimoji="1" lang="en-US" altLang="ja-JP" dirty="0"/>
          </a:p>
          <a:p>
            <a:r>
              <a:rPr lang="ja-JP" altLang="en-US" dirty="0"/>
              <a:t>患者は、治療法Ｂを選ぶ。</a:t>
            </a:r>
            <a:endParaRPr lang="en-US" altLang="ja-JP" dirty="0"/>
          </a:p>
          <a:p>
            <a:pPr lvl="1"/>
            <a:r>
              <a:rPr lang="ja-JP" altLang="en-US" dirty="0"/>
              <a:t>致死率が下がる効用の増分は医師と同じ１００である。</a:t>
            </a:r>
            <a:endParaRPr lang="en-US" altLang="ja-JP" dirty="0"/>
          </a:p>
          <a:p>
            <a:pPr lvl="1"/>
            <a:r>
              <a:rPr lang="ja-JP" altLang="en-US" dirty="0"/>
              <a:t>副作用の加わることによる効用の変化がマイナス２００であるので、治療法</a:t>
            </a:r>
            <a:r>
              <a:rPr lang="en-US" altLang="ja-JP" dirty="0"/>
              <a:t>B</a:t>
            </a:r>
            <a:r>
              <a:rPr lang="ja-JP" altLang="en-US" dirty="0"/>
              <a:t>を選ぶ。</a:t>
            </a:r>
            <a:endParaRPr kumimoji="1" lang="ja-JP" altLang="en-US" dirty="0"/>
          </a:p>
        </p:txBody>
      </p:sp>
    </p:spTree>
    <p:extLst>
      <p:ext uri="{BB962C8B-B14F-4D97-AF65-F5344CB8AC3E}">
        <p14:creationId xmlns:p14="http://schemas.microsoft.com/office/powerpoint/2010/main" val="111814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結局は個人の効用関数により決断が行われる。</a:t>
            </a:r>
          </a:p>
        </p:txBody>
      </p:sp>
      <p:sp>
        <p:nvSpPr>
          <p:cNvPr id="3" name="コンテンツ プレースホルダー 2"/>
          <p:cNvSpPr>
            <a:spLocks noGrp="1"/>
          </p:cNvSpPr>
          <p:nvPr>
            <p:ph idx="1"/>
          </p:nvPr>
        </p:nvSpPr>
        <p:spPr>
          <a:xfrm>
            <a:off x="457200" y="1600200"/>
            <a:ext cx="8229600" cy="4997152"/>
          </a:xfrm>
        </p:spPr>
        <p:txBody>
          <a:bodyPr>
            <a:normAutofit fontScale="92500" lnSpcReduction="20000"/>
          </a:bodyPr>
          <a:lstStyle/>
          <a:p>
            <a:pPr marL="0" indent="0">
              <a:buNone/>
            </a:pPr>
            <a:r>
              <a:rPr lang="ja-JP" altLang="en-US" dirty="0"/>
              <a:t>冒険には危険がつきものであるが、それを考慮にいれても、駆り立てる何かが</a:t>
            </a:r>
            <a:r>
              <a:rPr lang="ja-JP" altLang="en-US"/>
              <a:t>あれば、人は</a:t>
            </a:r>
            <a:r>
              <a:rPr lang="ja-JP" altLang="en-US" dirty="0"/>
              <a:t>リスクを負う。</a:t>
            </a:r>
            <a:endParaRPr lang="en-US" altLang="ja-JP" dirty="0"/>
          </a:p>
          <a:p>
            <a:r>
              <a:rPr kumimoji="1" lang="ja-JP" altLang="en-US" dirty="0"/>
              <a:t>エベレスト等の高峰に登る。</a:t>
            </a:r>
            <a:endParaRPr kumimoji="1" lang="en-US" altLang="ja-JP" dirty="0"/>
          </a:p>
          <a:p>
            <a:r>
              <a:rPr lang="ja-JP" altLang="en-US" dirty="0"/>
              <a:t>テロの多発する地域へ赴き、取材活動をおこなう。</a:t>
            </a:r>
            <a:endParaRPr lang="en-US" altLang="ja-JP" dirty="0"/>
          </a:p>
          <a:p>
            <a:r>
              <a:rPr lang="ja-JP" altLang="en-US" dirty="0"/>
              <a:t>プロの将棋師になる。</a:t>
            </a:r>
            <a:endParaRPr lang="en-US" altLang="ja-JP" dirty="0"/>
          </a:p>
          <a:p>
            <a:r>
              <a:rPr lang="ja-JP" altLang="en-US" dirty="0"/>
              <a:t>ＷＲＣのレーサーになる。</a:t>
            </a:r>
            <a:endParaRPr lang="en-US" altLang="ja-JP" dirty="0"/>
          </a:p>
          <a:p>
            <a:r>
              <a:rPr lang="ja-JP" altLang="en-US" dirty="0"/>
              <a:t>ヨットに乗って、世界一周する。</a:t>
            </a:r>
            <a:endParaRPr lang="en-US" altLang="ja-JP" dirty="0"/>
          </a:p>
          <a:p>
            <a:r>
              <a:rPr lang="ja-JP" altLang="en-US" dirty="0"/>
              <a:t>自分が何かしたいことを実行することは、その人にとっては冒険なのだろう。</a:t>
            </a:r>
            <a:endParaRPr lang="en-US" altLang="ja-JP" dirty="0"/>
          </a:p>
        </p:txBody>
      </p:sp>
    </p:spTree>
    <p:extLst>
      <p:ext uri="{BB962C8B-B14F-4D97-AF65-F5344CB8AC3E}">
        <p14:creationId xmlns:p14="http://schemas.microsoft.com/office/powerpoint/2010/main" val="389669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極端に起こりにくいものは無視せよ</a:t>
            </a:r>
            <a:br>
              <a:rPr kumimoji="1" lang="en-US" altLang="ja-JP" dirty="0"/>
            </a:br>
            <a:r>
              <a:rPr kumimoji="1" lang="en-US" altLang="ja-JP" dirty="0"/>
              <a:t>Ignore the extremely Improbable</a:t>
            </a:r>
            <a:endParaRPr kumimoji="1" lang="ja-JP" altLang="en-US" dirty="0"/>
          </a:p>
        </p:txBody>
      </p:sp>
      <p:sp>
        <p:nvSpPr>
          <p:cNvPr id="3" name="コンテンツ プレースホルダー 2"/>
          <p:cNvSpPr>
            <a:spLocks noGrp="1"/>
          </p:cNvSpPr>
          <p:nvPr>
            <p:ph idx="1"/>
          </p:nvPr>
        </p:nvSpPr>
        <p:spPr>
          <a:xfrm>
            <a:off x="457200" y="1600200"/>
            <a:ext cx="8229600" cy="5069160"/>
          </a:xfrm>
        </p:spPr>
        <p:txBody>
          <a:bodyPr>
            <a:normAutofit lnSpcReduction="10000"/>
          </a:bodyPr>
          <a:lstStyle/>
          <a:p>
            <a:r>
              <a:rPr lang="ja-JP" altLang="en-US" dirty="0"/>
              <a:t>著者は簡単に言うが、</a:t>
            </a:r>
            <a:endParaRPr lang="en-US" altLang="ja-JP" dirty="0"/>
          </a:p>
          <a:p>
            <a:pPr lvl="1"/>
            <a:r>
              <a:rPr lang="ja-JP" altLang="en-US" dirty="0"/>
              <a:t>極端に起こりにくい不幸な事象が起こってしまったら、その家族を始めとする人々に深い悲しみを与える。</a:t>
            </a:r>
            <a:endParaRPr lang="en-US" altLang="ja-JP" dirty="0"/>
          </a:p>
          <a:p>
            <a:pPr lvl="1"/>
            <a:r>
              <a:rPr lang="ja-JP" altLang="en-US" dirty="0"/>
              <a:t>かといって、極端に起こりにくい事象を異常に恐れて何もしないのでは、人生がつまらなくなる。</a:t>
            </a:r>
            <a:endParaRPr lang="en-US" altLang="ja-JP" dirty="0"/>
          </a:p>
          <a:p>
            <a:pPr lvl="1"/>
            <a:r>
              <a:rPr lang="ja-JP" altLang="en-US" dirty="0"/>
              <a:t>これらの主張が矛盾しているように感じるかもしれないが、最終的な結論はあなた自身の価値観から導かれる。</a:t>
            </a:r>
            <a:endParaRPr lang="en-US" altLang="ja-JP" dirty="0"/>
          </a:p>
          <a:p>
            <a:pPr lvl="1"/>
            <a:r>
              <a:rPr lang="ja-JP" altLang="en-US" dirty="0"/>
              <a:t>でも、「宝くじを買って当たること」なら、「極端に起こりにくいことは無視せよ」と言ってもよい。</a:t>
            </a:r>
            <a:endParaRPr lang="en-US" altLang="ja-JP" dirty="0"/>
          </a:p>
        </p:txBody>
      </p:sp>
    </p:spTree>
    <p:extLst>
      <p:ext uri="{BB962C8B-B14F-4D97-AF65-F5344CB8AC3E}">
        <p14:creationId xmlns:p14="http://schemas.microsoft.com/office/powerpoint/2010/main" val="216191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極端に起こりにくいものは無視せよ</a:t>
            </a:r>
            <a:br>
              <a:rPr kumimoji="1" lang="en-US" altLang="ja-JP" dirty="0"/>
            </a:br>
            <a:r>
              <a:rPr kumimoji="1" lang="ja-JP" altLang="en-US" dirty="0" err="1"/>
              <a:t>ー</a:t>
            </a:r>
            <a:r>
              <a:rPr kumimoji="1" lang="ja-JP" altLang="en-US" dirty="0"/>
              <a:t>宝くじで大金持ちになることー</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5069160"/>
              </a:xfrm>
            </p:spPr>
            <p:txBody>
              <a:bodyPr>
                <a:normAutofit fontScale="92500" lnSpcReduction="10000"/>
              </a:bodyPr>
              <a:lstStyle/>
              <a:p>
                <a:r>
                  <a:rPr lang="en-US" altLang="ja-JP" dirty="0"/>
                  <a:t>Lottery</a:t>
                </a:r>
                <a:r>
                  <a:rPr lang="ja-JP" altLang="en-US" dirty="0"/>
                  <a:t>： </a:t>
                </a:r>
                <a:r>
                  <a:rPr lang="en-US" altLang="ja-JP" dirty="0"/>
                  <a:t>1</a:t>
                </a:r>
                <a:r>
                  <a:rPr lang="ja-JP" altLang="en-US" dirty="0"/>
                  <a:t>～</a:t>
                </a:r>
                <a:r>
                  <a:rPr lang="en-US" altLang="ja-JP" dirty="0"/>
                  <a:t>49 </a:t>
                </a:r>
                <a:r>
                  <a:rPr lang="ja-JP" altLang="en-US" dirty="0" err="1"/>
                  <a:t>までの</a:t>
                </a:r>
                <a:r>
                  <a:rPr lang="ja-JP" altLang="en-US" dirty="0"/>
                  <a:t>番号のうち </a:t>
                </a:r>
                <a:r>
                  <a:rPr lang="en-US" altLang="ja-JP" dirty="0"/>
                  <a:t>6 </a:t>
                </a:r>
                <a:r>
                  <a:rPr lang="ja-JP" altLang="en-US" dirty="0" err="1"/>
                  <a:t>つを</a:t>
                </a:r>
                <a:r>
                  <a:rPr lang="ja-JP" altLang="en-US" dirty="0"/>
                  <a:t>選んで購入する。</a:t>
                </a:r>
                <a:endParaRPr lang="en-US" altLang="ja-JP" dirty="0"/>
              </a:p>
              <a:p>
                <a:pPr lvl="1"/>
                <a:r>
                  <a:rPr kumimoji="1" lang="ja-JP" altLang="en-US" dirty="0"/>
                  <a:t>自分の選んだ数字が実際に選ばれる確率は</a:t>
                </a:r>
                <a:endParaRPr kumimoji="1" lang="en-US" altLang="ja-JP" dirty="0"/>
              </a:p>
              <a:p>
                <a:pPr lvl="1"/>
                <a14:m>
                  <m:oMath xmlns:m="http://schemas.openxmlformats.org/officeDocument/2006/math">
                    <m:d>
                      <m:dPr>
                        <m:ctrlPr>
                          <a:rPr kumimoji="1" lang="en-US" altLang="ja-JP" i="1" smtClean="0">
                            <a:latin typeface="Cambria Math" panose="02040503050406030204" pitchFamily="18" charset="0"/>
                          </a:rPr>
                        </m:ctrlPr>
                      </m:dPr>
                      <m:e>
                        <m:eqArr>
                          <m:eqArrPr>
                            <m:ctrlPr>
                              <a:rPr kumimoji="1" lang="en-US" altLang="ja-JP" b="0" i="1" smtClean="0">
                                <a:latin typeface="Cambria Math" panose="02040503050406030204" pitchFamily="18" charset="0"/>
                              </a:rPr>
                            </m:ctrlPr>
                          </m:eqArrPr>
                          <m:e>
                            <m:r>
                              <a:rPr kumimoji="1" lang="en-US" altLang="ja-JP" b="0" i="1" smtClean="0">
                                <a:latin typeface="Cambria Math"/>
                              </a:rPr>
                              <m:t>49</m:t>
                            </m:r>
                          </m:e>
                          <m:e>
                            <m:r>
                              <a:rPr kumimoji="1" lang="en-US" altLang="ja-JP" b="0" i="1" smtClean="0">
                                <a:latin typeface="Cambria Math"/>
                              </a:rPr>
                              <m:t>6</m:t>
                            </m:r>
                          </m:e>
                        </m:eqArr>
                      </m:e>
                    </m:d>
                    <m:r>
                      <a:rPr kumimoji="1" lang="en-US" altLang="ja-JP" b="0" i="0" smtClean="0">
                        <a:latin typeface="Cambria Math"/>
                      </a:rPr>
                      <m:t>=</m:t>
                    </m:r>
                    <m:f>
                      <m:fPr>
                        <m:ctrlPr>
                          <a:rPr kumimoji="1" lang="en-US" altLang="ja-JP" b="0" i="1" smtClean="0">
                            <a:latin typeface="Cambria Math" panose="02040503050406030204" pitchFamily="18" charset="0"/>
                          </a:rPr>
                        </m:ctrlPr>
                      </m:fPr>
                      <m:num>
                        <m:r>
                          <a:rPr kumimoji="1" lang="en-US" altLang="ja-JP" b="0" i="1" smtClean="0">
                            <a:latin typeface="Cambria Math"/>
                          </a:rPr>
                          <m:t>49</m:t>
                        </m:r>
                        <m:r>
                          <a:rPr kumimoji="1" lang="en-US" altLang="ja-JP" b="0" i="1" smtClean="0">
                            <a:latin typeface="Cambria Math"/>
                            <a:ea typeface="Cambria Math"/>
                          </a:rPr>
                          <m:t>!</m:t>
                        </m:r>
                      </m:num>
                      <m:den>
                        <m:r>
                          <a:rPr kumimoji="1" lang="en-US" altLang="ja-JP" b="0" i="1" smtClean="0">
                            <a:latin typeface="Cambria Math"/>
                          </a:rPr>
                          <m:t>6</m:t>
                        </m:r>
                        <m:r>
                          <a:rPr kumimoji="1" lang="en-US" altLang="ja-JP" b="0" i="1" smtClean="0">
                            <a:latin typeface="Cambria Math"/>
                            <a:ea typeface="Cambria Math"/>
                          </a:rPr>
                          <m:t>!(49−6)!</m:t>
                        </m:r>
                      </m:den>
                    </m:f>
                    <m:r>
                      <a:rPr kumimoji="1" lang="en-US" altLang="ja-JP" b="0" i="1" smtClean="0">
                        <a:latin typeface="Cambria Math"/>
                      </a:rPr>
                      <m:t>=</m:t>
                    </m:r>
                    <m:f>
                      <m:fPr>
                        <m:ctrlPr>
                          <a:rPr kumimoji="1" lang="en-US" altLang="ja-JP" b="0" i="1" smtClean="0">
                            <a:latin typeface="Cambria Math" panose="02040503050406030204" pitchFamily="18" charset="0"/>
                          </a:rPr>
                        </m:ctrlPr>
                      </m:fPr>
                      <m:num>
                        <m:r>
                          <a:rPr kumimoji="1" lang="en-US" altLang="ja-JP" b="0" i="1" smtClean="0">
                            <a:latin typeface="Cambria Math"/>
                          </a:rPr>
                          <m:t>49</m:t>
                        </m:r>
                        <m:r>
                          <a:rPr kumimoji="1" lang="en-US" altLang="ja-JP" b="0" i="1" smtClean="0">
                            <a:latin typeface="Cambria Math"/>
                            <a:ea typeface="Cambria Math"/>
                          </a:rPr>
                          <m:t>×48×47×46×45×44</m:t>
                        </m:r>
                      </m:num>
                      <m:den>
                        <m:r>
                          <a:rPr kumimoji="1" lang="en-US" altLang="ja-JP" b="0" i="1" smtClean="0">
                            <a:latin typeface="Cambria Math"/>
                          </a:rPr>
                          <m:t>6</m:t>
                        </m:r>
                        <m:r>
                          <a:rPr kumimoji="1" lang="en-US" altLang="ja-JP" b="0" i="1" smtClean="0">
                            <a:latin typeface="Cambria Math"/>
                            <a:ea typeface="Cambria Math"/>
                          </a:rPr>
                          <m:t>×5×4×3×2×1</m:t>
                        </m:r>
                      </m:den>
                    </m:f>
                    <m:r>
                      <a:rPr kumimoji="1" lang="en-US" altLang="ja-JP" b="0" i="1" smtClean="0">
                        <a:latin typeface="Cambria Math"/>
                      </a:rPr>
                      <m:t>=13983816</m:t>
                    </m:r>
                  </m:oMath>
                </a14:m>
                <a:r>
                  <a:rPr kumimoji="1" lang="ja-JP" altLang="en-US" dirty="0"/>
                  <a:t> </a:t>
                </a:r>
                <a:r>
                  <a:rPr lang="ja-JP" altLang="en-US" dirty="0"/>
                  <a:t>分の </a:t>
                </a:r>
                <a:r>
                  <a:rPr lang="en-US" altLang="ja-JP" dirty="0"/>
                  <a:t>1</a:t>
                </a:r>
                <a:r>
                  <a:rPr lang="ja-JP" altLang="en-US" dirty="0"/>
                  <a:t> である。</a:t>
                </a:r>
                <a:endParaRPr kumimoji="1" lang="en-US" altLang="ja-JP" dirty="0"/>
              </a:p>
              <a:p>
                <a:pPr lvl="1"/>
                <a:r>
                  <a:rPr lang="ja-JP" altLang="en-US" dirty="0"/>
                  <a:t>一年間に交通事故で死亡する確率のほうが</a:t>
                </a:r>
                <a:r>
                  <a:rPr lang="en-US" altLang="ja-JP" dirty="0"/>
                  <a:t>1000</a:t>
                </a:r>
                <a:r>
                  <a:rPr lang="ja-JP" altLang="en-US" dirty="0"/>
                  <a:t>倍以上高い。</a:t>
                </a:r>
                <a:endParaRPr lang="en-US" altLang="ja-JP" dirty="0"/>
              </a:p>
              <a:p>
                <a:pPr lvl="1"/>
                <a:r>
                  <a:rPr lang="en-US" altLang="ja-JP" dirty="0"/>
                  <a:t>2001</a:t>
                </a:r>
                <a:r>
                  <a:rPr lang="ja-JP" altLang="en-US" dirty="0"/>
                  <a:t>年 ：</a:t>
                </a:r>
                <a14:m>
                  <m:oMath xmlns:m="http://schemas.openxmlformats.org/officeDocument/2006/math">
                    <m:f>
                      <m:fPr>
                        <m:ctrlPr>
                          <a:rPr lang="en-US" altLang="ja-JP" i="1" smtClean="0">
                            <a:latin typeface="Cambria Math" panose="02040503050406030204" pitchFamily="18" charset="0"/>
                          </a:rPr>
                        </m:ctrlPr>
                      </m:fPr>
                      <m:num>
                        <m:r>
                          <a:rPr lang="ja-JP" altLang="en-US" i="1">
                            <a:latin typeface="Cambria Math"/>
                          </a:rPr>
                          <m:t>交通事故</m:t>
                        </m:r>
                        <m:r>
                          <a:rPr lang="ja-JP" altLang="en-US" i="1" smtClean="0">
                            <a:latin typeface="Cambria Math"/>
                          </a:rPr>
                          <m:t>死亡者数</m:t>
                        </m:r>
                      </m:num>
                      <m:den>
                        <m:r>
                          <a:rPr lang="ja-JP" altLang="en-US" i="1">
                            <a:latin typeface="Cambria Math"/>
                          </a:rPr>
                          <m:t>全米人口</m:t>
                        </m:r>
                      </m:den>
                    </m:f>
                    <m:r>
                      <a:rPr lang="en-US" altLang="ja-JP" b="0" i="1" smtClean="0">
                        <a:latin typeface="Cambria Math"/>
                      </a:rPr>
                      <m:t>=</m:t>
                    </m:r>
                    <m:f>
                      <m:fPr>
                        <m:ctrlPr>
                          <a:rPr lang="en-US" altLang="ja-JP" i="1" smtClean="0">
                            <a:latin typeface="Cambria Math" panose="02040503050406030204" pitchFamily="18" charset="0"/>
                          </a:rPr>
                        </m:ctrlPr>
                      </m:fPr>
                      <m:num>
                        <m:r>
                          <a:rPr lang="en-US" altLang="ja-JP" b="0" i="1" smtClean="0">
                            <a:latin typeface="Cambria Math"/>
                          </a:rPr>
                          <m:t>47288</m:t>
                        </m:r>
                      </m:num>
                      <m:den>
                        <m:r>
                          <a:rPr lang="en-US" altLang="ja-JP" b="0" i="1" smtClean="0">
                            <a:latin typeface="Cambria Math"/>
                          </a:rPr>
                          <m:t>285317559</m:t>
                        </m:r>
                      </m:den>
                    </m:f>
                    <m:r>
                      <a:rPr lang="en-US" altLang="ja-JP" i="1" smtClean="0">
                        <a:latin typeface="Cambria Math"/>
                        <a:ea typeface="Cambria Math"/>
                      </a:rPr>
                      <m:t>≅</m:t>
                    </m:r>
                    <m:f>
                      <m:fPr>
                        <m:ctrlPr>
                          <a:rPr lang="en-US" altLang="ja-JP" i="1" smtClean="0">
                            <a:latin typeface="Cambria Math" panose="02040503050406030204" pitchFamily="18" charset="0"/>
                            <a:ea typeface="Cambria Math"/>
                          </a:rPr>
                        </m:ctrlPr>
                      </m:fPr>
                      <m:num>
                        <m:r>
                          <a:rPr lang="en-US" altLang="ja-JP" b="0" i="1" smtClean="0">
                            <a:latin typeface="Cambria Math"/>
                            <a:ea typeface="Cambria Math"/>
                          </a:rPr>
                          <m:t>1</m:t>
                        </m:r>
                      </m:num>
                      <m:den>
                        <m:r>
                          <a:rPr lang="en-US" altLang="ja-JP" b="0" i="1" smtClean="0">
                            <a:latin typeface="Cambria Math"/>
                            <a:ea typeface="Cambria Math"/>
                          </a:rPr>
                          <m:t>6033</m:t>
                        </m:r>
                      </m:den>
                    </m:f>
                  </m:oMath>
                </a14:m>
                <a:endParaRPr lang="en-US" altLang="ja-JP" dirty="0"/>
              </a:p>
              <a:p>
                <a:pPr lvl="1"/>
                <a:r>
                  <a:rPr kumimoji="1" lang="ja-JP" altLang="en-US" dirty="0"/>
                  <a:t>宝くじを自動車で買いに行く途中で、交通事故にあって死亡する確率の方が高い。</a:t>
                </a:r>
                <a:endParaRPr kumimoji="1" lang="en-US" altLang="ja-JP" dirty="0"/>
              </a:p>
              <a:p>
                <a:pPr lvl="1"/>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5069160"/>
              </a:xfrm>
              <a:blipFill>
                <a:blip r:embed="rId3"/>
                <a:stretch>
                  <a:fillRect l="-1481" t="-3008"/>
                </a:stretch>
              </a:blipFill>
            </p:spPr>
            <p:txBody>
              <a:bodyPr/>
              <a:lstStyle/>
              <a:p>
                <a:r>
                  <a:rPr lang="en-US">
                    <a:noFill/>
                  </a:rPr>
                  <a:t> </a:t>
                </a:r>
              </a:p>
            </p:txBody>
          </p:sp>
        </mc:Fallback>
      </mc:AlternateContent>
    </p:spTree>
    <p:extLst>
      <p:ext uri="{BB962C8B-B14F-4D97-AF65-F5344CB8AC3E}">
        <p14:creationId xmlns:p14="http://schemas.microsoft.com/office/powerpoint/2010/main" val="36687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さらに、</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91264" cy="4709120"/>
              </a:xfrm>
            </p:spPr>
            <p:txBody>
              <a:bodyPr>
                <a:normAutofit fontScale="85000" lnSpcReduction="20000"/>
              </a:bodyPr>
              <a:lstStyle/>
              <a:p>
                <a:r>
                  <a:rPr kumimoji="1" lang="ja-JP" altLang="en-US" dirty="0"/>
                  <a:t>毎週</a:t>
                </a:r>
                <a:r>
                  <a:rPr kumimoji="1" lang="en-US" altLang="ja-JP" dirty="0"/>
                  <a:t>1</a:t>
                </a:r>
                <a:r>
                  <a:rPr kumimoji="1" lang="ja-JP" altLang="en-US" dirty="0"/>
                  <a:t>枚ずつ買ったとすると、１等の期待回数は</a:t>
                </a:r>
                <a:r>
                  <a:rPr lang="en-US" altLang="ja-JP" dirty="0"/>
                  <a:t>25</a:t>
                </a:r>
                <a:r>
                  <a:rPr lang="ja-JP" altLang="en-US" dirty="0"/>
                  <a:t> 万年たっても、１枚に届かない。</a:t>
                </a:r>
                <a:endParaRPr lang="en-US" altLang="ja-JP" dirty="0"/>
              </a:p>
              <a:p>
                <a:pPr marL="0" indent="0">
                  <a:buNone/>
                </a:pPr>
                <a14:m>
                  <m:oMathPara xmlns:m="http://schemas.openxmlformats.org/officeDocument/2006/math">
                    <m:oMathParaPr>
                      <m:jc m:val="centerGroup"/>
                    </m:oMathParaPr>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a:rPr>
                            <m:t>1</m:t>
                          </m:r>
                        </m:num>
                        <m:den>
                          <m:r>
                            <a:rPr lang="en-US" altLang="ja-JP" b="0" i="1" smtClean="0">
                              <a:latin typeface="Cambria Math"/>
                            </a:rPr>
                            <m:t>13983816</m:t>
                          </m:r>
                        </m:den>
                      </m:f>
                      <m:r>
                        <a:rPr lang="en-US" altLang="ja-JP" i="1" smtClean="0">
                          <a:latin typeface="Cambria Math"/>
                          <a:ea typeface="Cambria Math"/>
                        </a:rPr>
                        <m:t>×</m:t>
                      </m:r>
                      <m:r>
                        <a:rPr lang="en-US" altLang="ja-JP" b="0" i="1" smtClean="0">
                          <a:latin typeface="Cambria Math"/>
                          <a:ea typeface="Cambria Math"/>
                        </a:rPr>
                        <m:t>52×250000</m:t>
                      </m:r>
                      <m:r>
                        <m:rPr>
                          <m:nor/>
                        </m:rPr>
                        <a:rPr lang="en-US" altLang="ja-JP" b="0" i="0" smtClean="0">
                          <a:latin typeface="Cambria Math"/>
                          <a:ea typeface="Cambria Math"/>
                        </a:rPr>
                        <m:t>=</m:t>
                      </m:r>
                      <m:r>
                        <m:rPr>
                          <m:nor/>
                        </m:rPr>
                        <a:rPr lang="en-US" altLang="ja-JP"/>
                        <m:t>0</m:t>
                      </m:r>
                      <m:r>
                        <a:rPr lang="en-US" altLang="ja-JP" b="0" i="1" smtClean="0">
                          <a:latin typeface="Cambria Math"/>
                        </a:rPr>
                        <m:t>.</m:t>
                      </m:r>
                      <m:r>
                        <m:rPr>
                          <m:nor/>
                        </m:rPr>
                        <a:rPr lang="en-US" altLang="ja-JP"/>
                        <m:t>929646</m:t>
                      </m:r>
                    </m:oMath>
                  </m:oMathPara>
                </a14:m>
                <a:endParaRPr lang="en-US" altLang="ja-JP" dirty="0"/>
              </a:p>
              <a:p>
                <a:r>
                  <a:rPr lang="ja-JP" altLang="en-US" dirty="0"/>
                  <a:t>毎週</a:t>
                </a:r>
                <a:r>
                  <a:rPr lang="en-US" altLang="ja-JP" dirty="0"/>
                  <a:t>1000</a:t>
                </a:r>
                <a:r>
                  <a:rPr lang="ja-JP" altLang="en-US" dirty="0"/>
                  <a:t>枚ずつ買うとき、１等の期待回数は</a:t>
                </a:r>
                <a:r>
                  <a:rPr lang="en-US" altLang="ja-JP" dirty="0"/>
                  <a:t>270</a:t>
                </a:r>
                <a:r>
                  <a:rPr lang="ja-JP" altLang="en-US" dirty="0"/>
                  <a:t>年かかってやっと、１枚をわずかに上回る。</a:t>
                </a:r>
                <a:endParaRPr lang="en-US" altLang="ja-JP" dirty="0"/>
              </a:p>
              <a:p>
                <a:pPr marL="0" indent="0">
                  <a:buNone/>
                </a:pPr>
                <a14:m>
                  <m:oMathPara xmlns:m="http://schemas.openxmlformats.org/officeDocument/2006/math">
                    <m:oMathParaPr>
                      <m:jc m:val="centerGroup"/>
                    </m:oMathParaPr>
                    <m:oMath xmlns:m="http://schemas.openxmlformats.org/officeDocument/2006/math">
                      <m:f>
                        <m:fPr>
                          <m:ctrlPr>
                            <a:rPr lang="en-US" altLang="ja-JP" i="1">
                              <a:latin typeface="Cambria Math" panose="02040503050406030204" pitchFamily="18" charset="0"/>
                            </a:rPr>
                          </m:ctrlPr>
                        </m:fPr>
                        <m:num>
                          <m:r>
                            <a:rPr lang="en-US" altLang="ja-JP" i="1">
                              <a:latin typeface="Cambria Math"/>
                            </a:rPr>
                            <m:t>1</m:t>
                          </m:r>
                        </m:num>
                        <m:den>
                          <m:r>
                            <a:rPr lang="en-US" altLang="ja-JP" i="1">
                              <a:latin typeface="Cambria Math"/>
                            </a:rPr>
                            <m:t>13983816</m:t>
                          </m:r>
                        </m:den>
                      </m:f>
                      <m:r>
                        <a:rPr lang="en-US" altLang="ja-JP" i="1">
                          <a:latin typeface="Cambria Math"/>
                          <a:ea typeface="Cambria Math"/>
                        </a:rPr>
                        <m:t>×52</m:t>
                      </m:r>
                      <m:r>
                        <a:rPr lang="en-US" altLang="ja-JP" i="1" smtClean="0">
                          <a:latin typeface="Cambria Math"/>
                          <a:ea typeface="Cambria Math"/>
                        </a:rPr>
                        <m:t>×</m:t>
                      </m:r>
                      <m:r>
                        <a:rPr lang="en-US" altLang="ja-JP" b="0" i="1" smtClean="0">
                          <a:latin typeface="Cambria Math"/>
                          <a:ea typeface="Cambria Math"/>
                        </a:rPr>
                        <m:t>1000×270</m:t>
                      </m:r>
                      <m:r>
                        <a:rPr lang="en-US" altLang="ja-JP" i="1">
                          <a:latin typeface="Cambria Math"/>
                          <a:ea typeface="Cambria Math"/>
                        </a:rPr>
                        <m:t>=</m:t>
                      </m:r>
                      <m:r>
                        <a:rPr lang="en-US" altLang="ja-JP" b="0" i="1" smtClean="0">
                          <a:latin typeface="Cambria Math"/>
                          <a:ea typeface="Cambria Math"/>
                        </a:rPr>
                        <m:t>1.00402</m:t>
                      </m:r>
                    </m:oMath>
                  </m:oMathPara>
                </a14:m>
                <a:endParaRPr lang="en-US" altLang="ja-JP" dirty="0"/>
              </a:p>
              <a:p>
                <a:r>
                  <a:rPr lang="ja-JP" altLang="en-US" dirty="0"/>
                  <a:t>１等当選者はあなたと同じ一般人で、当選確率が同じあるとしても、それがあなたである確率は低いままである。当たった人は</a:t>
                </a:r>
                <a:r>
                  <a:rPr lang="ja-JP" altLang="en-US"/>
                  <a:t>、</a:t>
                </a:r>
                <a:r>
                  <a:rPr lang="ja-JP" altLang="en-US" dirty="0"/>
                  <a:t>あなた以外の不特定多数の一人なのである。</a:t>
                </a:r>
                <a:endParaRPr lang="en-US" altLang="ja-JP" dirty="0"/>
              </a:p>
              <a:p>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91264" cy="4709120"/>
              </a:xfrm>
              <a:blipFill>
                <a:blip r:embed="rId3"/>
                <a:stretch>
                  <a:fillRect l="-1250" t="-3368" r="-662"/>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88777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さらに、日本のロト６の場合</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91264" cy="4709120"/>
              </a:xfrm>
            </p:spPr>
            <p:txBody>
              <a:bodyPr>
                <a:normAutofit fontScale="92500" lnSpcReduction="10000"/>
              </a:bodyPr>
              <a:lstStyle/>
              <a:p>
                <a:r>
                  <a:rPr kumimoji="1" lang="ja-JP" altLang="en-US" dirty="0"/>
                  <a:t>日本のロト６の場合、１ ～ </a:t>
                </a:r>
                <a:r>
                  <a:rPr kumimoji="1" lang="en-US" altLang="ja-JP" dirty="0"/>
                  <a:t>43 </a:t>
                </a:r>
                <a:r>
                  <a:rPr kumimoji="1" lang="ja-JP" altLang="en-US" dirty="0" err="1"/>
                  <a:t>までの</a:t>
                </a:r>
                <a:r>
                  <a:rPr kumimoji="1" lang="ja-JP" altLang="en-US" dirty="0"/>
                  <a:t>番号から </a:t>
                </a:r>
                <a:r>
                  <a:rPr kumimoji="1" lang="en-US" altLang="ja-JP" dirty="0"/>
                  <a:t>6 </a:t>
                </a:r>
                <a:r>
                  <a:rPr kumimoji="1" lang="ja-JP" altLang="en-US" dirty="0" err="1"/>
                  <a:t>つの</a:t>
                </a:r>
                <a:r>
                  <a:rPr kumimoji="1" lang="ja-JP" altLang="en-US" dirty="0"/>
                  <a:t>番号の組み合わせを選ぶ。</a:t>
                </a:r>
                <a:endParaRPr kumimoji="1" lang="en-US" altLang="ja-JP" dirty="0"/>
              </a:p>
              <a:p>
                <a:r>
                  <a:rPr kumimoji="1" lang="ja-JP" altLang="en-US" dirty="0"/>
                  <a:t>毎週 </a:t>
                </a:r>
                <a:r>
                  <a:rPr kumimoji="1" lang="en-US" altLang="ja-JP" dirty="0"/>
                  <a:t>1 </a:t>
                </a:r>
                <a:r>
                  <a:rPr kumimoji="1" lang="ja-JP" altLang="en-US" dirty="0"/>
                  <a:t>枚ずつ買ったとすると、１等の期待回数は</a:t>
                </a:r>
                <a:r>
                  <a:rPr lang="en-US" altLang="ja-JP" dirty="0"/>
                  <a:t>11</a:t>
                </a:r>
                <a:r>
                  <a:rPr lang="ja-JP" altLang="en-US" dirty="0"/>
                  <a:t> 万年たっても、１枚に届かない。</a:t>
                </a:r>
                <a:endParaRPr lang="en-US" altLang="ja-JP" dirty="0"/>
              </a:p>
              <a:p>
                <a:pPr marL="0" indent="0">
                  <a:buNone/>
                </a:pPr>
                <a14:m>
                  <m:oMathPara xmlns:m="http://schemas.openxmlformats.org/officeDocument/2006/math">
                    <m:oMathParaPr>
                      <m:jc m:val="centerGroup"/>
                    </m:oMathParaPr>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a:rPr>
                            <m:t>1</m:t>
                          </m:r>
                        </m:num>
                        <m:den>
                          <m:r>
                            <a:rPr lang="en-US" altLang="ja-JP" b="0" i="1" smtClean="0">
                              <a:latin typeface="Cambria Math"/>
                            </a:rPr>
                            <m:t>6096454</m:t>
                          </m:r>
                        </m:den>
                      </m:f>
                      <m:r>
                        <a:rPr lang="en-US" altLang="ja-JP" i="1" smtClean="0">
                          <a:latin typeface="Cambria Math"/>
                          <a:ea typeface="Cambria Math"/>
                        </a:rPr>
                        <m:t>×</m:t>
                      </m:r>
                      <m:r>
                        <a:rPr lang="en-US" altLang="ja-JP" b="0" i="1" smtClean="0">
                          <a:latin typeface="Cambria Math"/>
                          <a:ea typeface="Cambria Math"/>
                        </a:rPr>
                        <m:t>52×110000</m:t>
                      </m:r>
                      <m:r>
                        <m:rPr>
                          <m:nor/>
                        </m:rPr>
                        <a:rPr lang="en-US" altLang="ja-JP" b="0" i="0" smtClean="0">
                          <a:latin typeface="Cambria Math"/>
                          <a:ea typeface="Cambria Math"/>
                        </a:rPr>
                        <m:t>=</m:t>
                      </m:r>
                      <m:r>
                        <m:rPr>
                          <m:nor/>
                        </m:rPr>
                        <a:rPr lang="en-US" altLang="ja-JP"/>
                        <m:t>0</m:t>
                      </m:r>
                      <m:r>
                        <a:rPr lang="en-US" altLang="ja-JP" b="0" i="1" smtClean="0">
                          <a:latin typeface="Cambria Math"/>
                        </a:rPr>
                        <m:t>.</m:t>
                      </m:r>
                      <m:r>
                        <m:rPr>
                          <m:nor/>
                        </m:rPr>
                        <a:rPr lang="en-US" altLang="ja-JP"/>
                        <m:t>9</m:t>
                      </m:r>
                      <m:r>
                        <m:rPr>
                          <m:nor/>
                        </m:rPr>
                        <a:rPr lang="en-US" altLang="ja-JP" b="0" i="0" smtClean="0"/>
                        <m:t>3825</m:t>
                      </m:r>
                    </m:oMath>
                  </m:oMathPara>
                </a14:m>
                <a:endParaRPr lang="en-US" altLang="ja-JP" dirty="0"/>
              </a:p>
              <a:p>
                <a:r>
                  <a:rPr lang="ja-JP" altLang="en-US" dirty="0"/>
                  <a:t>毎週</a:t>
                </a:r>
                <a:r>
                  <a:rPr lang="en-US" altLang="ja-JP" dirty="0"/>
                  <a:t>1000</a:t>
                </a:r>
                <a:r>
                  <a:rPr lang="ja-JP" altLang="en-US" dirty="0"/>
                  <a:t>枚ずつ買うとき、１等の期待回数は</a:t>
                </a:r>
                <a:r>
                  <a:rPr lang="en-US" altLang="ja-JP" dirty="0"/>
                  <a:t>120</a:t>
                </a:r>
                <a:r>
                  <a:rPr lang="ja-JP" altLang="en-US" dirty="0"/>
                  <a:t>年かかってやっと、１枚をわずかに上回る。</a:t>
                </a:r>
                <a:endParaRPr lang="en-US" altLang="ja-JP" dirty="0"/>
              </a:p>
              <a:p>
                <a:pPr marL="0" indent="0">
                  <a:buNone/>
                </a:pPr>
                <a14:m>
                  <m:oMathPara xmlns:m="http://schemas.openxmlformats.org/officeDocument/2006/math">
                    <m:oMathParaPr>
                      <m:jc m:val="centerGroup"/>
                    </m:oMathParaPr>
                    <m:oMath xmlns:m="http://schemas.openxmlformats.org/officeDocument/2006/math">
                      <m:f>
                        <m:fPr>
                          <m:ctrlPr>
                            <a:rPr lang="en-US" altLang="ja-JP" i="1">
                              <a:latin typeface="Cambria Math" panose="02040503050406030204" pitchFamily="18" charset="0"/>
                            </a:rPr>
                          </m:ctrlPr>
                        </m:fPr>
                        <m:num>
                          <m:r>
                            <a:rPr lang="en-US" altLang="ja-JP" i="1">
                              <a:latin typeface="Cambria Math"/>
                            </a:rPr>
                            <m:t>1</m:t>
                          </m:r>
                        </m:num>
                        <m:den>
                          <m:r>
                            <a:rPr lang="en-US" altLang="ja-JP" b="0" i="1" smtClean="0">
                              <a:latin typeface="Cambria Math"/>
                            </a:rPr>
                            <m:t>6096454</m:t>
                          </m:r>
                        </m:den>
                      </m:f>
                      <m:r>
                        <a:rPr lang="en-US" altLang="ja-JP" i="1">
                          <a:latin typeface="Cambria Math"/>
                          <a:ea typeface="Cambria Math"/>
                        </a:rPr>
                        <m:t>×52</m:t>
                      </m:r>
                      <m:r>
                        <a:rPr lang="en-US" altLang="ja-JP" i="1" smtClean="0">
                          <a:latin typeface="Cambria Math"/>
                          <a:ea typeface="Cambria Math"/>
                        </a:rPr>
                        <m:t>×</m:t>
                      </m:r>
                      <m:r>
                        <a:rPr lang="en-US" altLang="ja-JP" b="0" i="1" smtClean="0">
                          <a:latin typeface="Cambria Math"/>
                          <a:ea typeface="Cambria Math"/>
                        </a:rPr>
                        <m:t>1000×120</m:t>
                      </m:r>
                      <m:r>
                        <a:rPr lang="en-US" altLang="ja-JP" i="1">
                          <a:latin typeface="Cambria Math"/>
                          <a:ea typeface="Cambria Math"/>
                        </a:rPr>
                        <m:t>=</m:t>
                      </m:r>
                      <m:r>
                        <a:rPr lang="en-US" altLang="ja-JP" b="0" i="1" smtClean="0">
                          <a:latin typeface="Cambria Math"/>
                          <a:ea typeface="Cambria Math"/>
                        </a:rPr>
                        <m:t>1.02355</m:t>
                      </m:r>
                    </m:oMath>
                  </m:oMathPara>
                </a14:m>
                <a:endParaRPr lang="en-US" altLang="ja-JP" b="0" dirty="0">
                  <a:ea typeface="Cambria Math"/>
                </a:endParaRPr>
              </a:p>
              <a:p>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91264" cy="4709120"/>
              </a:xfrm>
              <a:blipFill>
                <a:blip r:embed="rId3"/>
                <a:stretch>
                  <a:fillRect l="-1471" t="-3238" r="-1618"/>
                </a:stretch>
              </a:blipFill>
            </p:spPr>
            <p:txBody>
              <a:bodyPr/>
              <a:lstStyle/>
              <a:p>
                <a:r>
                  <a:rPr lang="en-US">
                    <a:noFill/>
                  </a:rPr>
                  <a:t> </a:t>
                </a:r>
              </a:p>
            </p:txBody>
          </p:sp>
        </mc:Fallback>
      </mc:AlternateContent>
    </p:spTree>
    <p:extLst>
      <p:ext uri="{BB962C8B-B14F-4D97-AF65-F5344CB8AC3E}">
        <p14:creationId xmlns:p14="http://schemas.microsoft.com/office/powerpoint/2010/main" val="330137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期待値を上げる方法</a:t>
            </a:r>
            <a:br>
              <a:rPr kumimoji="1" lang="en-US" altLang="ja-JP" dirty="0"/>
            </a:br>
            <a:r>
              <a:rPr kumimoji="1" lang="en-US" altLang="ja-JP" dirty="0"/>
              <a:t>(</a:t>
            </a:r>
            <a:r>
              <a:rPr lang="ja-JP" altLang="en-US" sz="4000" dirty="0"/>
              <a:t>それでも買うならば</a:t>
            </a:r>
            <a:r>
              <a:rPr lang="en-US" altLang="ja-JP" sz="4000" dirty="0"/>
              <a:t>)</a:t>
            </a:r>
            <a:endParaRPr kumimoji="1" lang="ja-JP" altLang="en-US" dirty="0"/>
          </a:p>
        </p:txBody>
      </p:sp>
      <p:sp>
        <p:nvSpPr>
          <p:cNvPr id="3" name="コンテンツ プレースホルダー 2"/>
          <p:cNvSpPr>
            <a:spLocks noGrp="1"/>
          </p:cNvSpPr>
          <p:nvPr>
            <p:ph idx="1"/>
          </p:nvPr>
        </p:nvSpPr>
        <p:spPr>
          <a:xfrm>
            <a:off x="323528" y="1600200"/>
            <a:ext cx="8640960" cy="5069160"/>
          </a:xfrm>
        </p:spPr>
        <p:txBody>
          <a:bodyPr>
            <a:normAutofit fontScale="92500"/>
          </a:bodyPr>
          <a:lstStyle/>
          <a:p>
            <a:r>
              <a:rPr kumimoji="1" lang="en-US" altLang="ja-JP" dirty="0"/>
              <a:t>1</a:t>
            </a:r>
            <a:r>
              <a:rPr kumimoji="1" lang="ja-JP" altLang="en-US" dirty="0"/>
              <a:t> 等当選者が現れない確率はどれくらいだろうか？</a:t>
            </a:r>
            <a:endParaRPr kumimoji="1" lang="en-US" altLang="ja-JP" dirty="0"/>
          </a:p>
          <a:p>
            <a:pPr lvl="1"/>
            <a:r>
              <a:rPr lang="ja-JP" altLang="en-US" dirty="0"/>
              <a:t>ポアソン分布に従うと言いたいところだが、くじの購入者の番号の選び方に偏りがあるため、そうは言えない。</a:t>
            </a:r>
            <a:endParaRPr lang="en-US" altLang="ja-JP" dirty="0"/>
          </a:p>
          <a:p>
            <a:pPr lvl="1"/>
            <a:r>
              <a:rPr kumimoji="1" lang="en-US" altLang="ja-JP" b="0" dirty="0"/>
              <a:t>{1</a:t>
            </a:r>
            <a:r>
              <a:rPr lang="en-US" altLang="ja-JP" dirty="0"/>
              <a:t>, </a:t>
            </a:r>
            <a:r>
              <a:rPr kumimoji="1" lang="en-US" altLang="ja-JP" b="0" dirty="0"/>
              <a:t>2, 3, 4, 5, 6}</a:t>
            </a:r>
            <a:r>
              <a:rPr lang="en-US" altLang="ja-JP" dirty="0"/>
              <a:t>, </a:t>
            </a:r>
            <a:r>
              <a:rPr kumimoji="1" lang="en-US" altLang="ja-JP" b="0" dirty="0"/>
              <a:t> {8, 16, 24, 32, 40, 48} </a:t>
            </a:r>
            <a:r>
              <a:rPr kumimoji="1" lang="ja-JP" altLang="en-US" b="0" dirty="0"/>
              <a:t>が当選番号ならば、一等当選者は、</a:t>
            </a:r>
            <a:r>
              <a:rPr lang="en-US" altLang="ja-JP" dirty="0"/>
              <a:t>1000</a:t>
            </a:r>
            <a:r>
              <a:rPr lang="ja-JP" altLang="en-US" dirty="0"/>
              <a:t>人を超すだろうと言われている。</a:t>
            </a:r>
            <a:endParaRPr lang="en-US" altLang="ja-JP" dirty="0"/>
          </a:p>
          <a:p>
            <a:pPr lvl="1"/>
            <a:r>
              <a:rPr lang="ja-JP" altLang="en-US"/>
              <a:t>ミニロトでは</a:t>
            </a:r>
            <a:r>
              <a:rPr lang="en-US" altLang="ja-JP"/>
              <a:t>{</a:t>
            </a:r>
            <a:r>
              <a:rPr lang="en-US" altLang="ja-JP" dirty="0"/>
              <a:t>6,12,18,24,30}</a:t>
            </a:r>
            <a:r>
              <a:rPr lang="ja-JP" altLang="en-US" dirty="0"/>
              <a:t>の当選者は</a:t>
            </a:r>
            <a:r>
              <a:rPr lang="en-US" altLang="ja-JP" dirty="0"/>
              <a:t>3,325,259</a:t>
            </a:r>
            <a:r>
              <a:rPr lang="ja-JP" altLang="en-US" dirty="0"/>
              <a:t>人中</a:t>
            </a:r>
            <a:endParaRPr lang="en-US" altLang="ja-JP" dirty="0"/>
          </a:p>
          <a:p>
            <a:pPr marL="457200" lvl="1" indent="0">
              <a:buNone/>
            </a:pPr>
            <a:r>
              <a:rPr lang="ja-JP" altLang="en-US" dirty="0"/>
              <a:t>　　</a:t>
            </a:r>
            <a:r>
              <a:rPr lang="en-US" altLang="ja-JP" dirty="0"/>
              <a:t>1,129</a:t>
            </a:r>
            <a:r>
              <a:rPr lang="ja-JP" altLang="en-US" dirty="0"/>
              <a:t>人であった。期待当選者数の方は、</a:t>
            </a:r>
            <a:r>
              <a:rPr lang="en-US" altLang="ja-JP" dirty="0"/>
              <a:t>19.57</a:t>
            </a:r>
            <a:r>
              <a:rPr lang="ja-JP" altLang="en-US" dirty="0"/>
              <a:t>人。</a:t>
            </a:r>
            <a:endParaRPr kumimoji="1" lang="en-US" altLang="ja-JP" dirty="0"/>
          </a:p>
          <a:p>
            <a:r>
              <a:rPr lang="en-US" altLang="ja-JP" dirty="0"/>
              <a:t>1</a:t>
            </a:r>
            <a:r>
              <a:rPr lang="ja-JP" altLang="en-US" dirty="0"/>
              <a:t> 等当選者が出なければ、</a:t>
            </a:r>
            <a:r>
              <a:rPr lang="en-US" altLang="ja-JP" dirty="0"/>
              <a:t>1</a:t>
            </a:r>
            <a:r>
              <a:rPr lang="ja-JP" altLang="en-US" dirty="0"/>
              <a:t>等賞金は次の回に持ち越され一等賞金額は膨れ上がる。このときだけ購入するという戦略は評価できるのか？</a:t>
            </a:r>
            <a:endParaRPr lang="en-US" altLang="ja-JP" dirty="0"/>
          </a:p>
          <a:p>
            <a:pPr lvl="1"/>
            <a:endParaRPr kumimoji="1" lang="ja-JP" altLang="en-US" dirty="0"/>
          </a:p>
        </p:txBody>
      </p:sp>
    </p:spTree>
    <p:extLst>
      <p:ext uri="{BB962C8B-B14F-4D97-AF65-F5344CB8AC3E}">
        <p14:creationId xmlns:p14="http://schemas.microsoft.com/office/powerpoint/2010/main" val="389703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旧）</a:t>
            </a:r>
            <a:r>
              <a:rPr kumimoji="1" lang="ja-JP" altLang="en-US" dirty="0"/>
              <a:t>ロト６の賞金</a:t>
            </a:r>
            <a:r>
              <a:rPr lang="ja-JP" altLang="en-US" dirty="0"/>
              <a:t>（ </a:t>
            </a:r>
            <a:r>
              <a:rPr lang="en-US" altLang="ja-JP" dirty="0"/>
              <a:t>200</a:t>
            </a:r>
            <a:r>
              <a:rPr lang="ja-JP" altLang="en-US" dirty="0"/>
              <a:t>円 支払って）</a:t>
            </a:r>
            <a:endParaRPr kumimoji="1" lang="ja-JP" altLang="en-US" dirty="0"/>
          </a:p>
        </p:txBody>
      </p:sp>
      <mc:AlternateContent xmlns:mc="http://schemas.openxmlformats.org/markup-compatibility/2006" xmlns:a14="http://schemas.microsoft.com/office/drawing/2010/main">
        <mc:Choice Requires="a14">
          <p:graphicFrame>
            <p:nvGraphicFramePr>
              <p:cNvPr id="4" name="コンテンツ プレースホルダー 3"/>
              <p:cNvGraphicFramePr>
                <a:graphicFrameLocks noGrp="1"/>
              </p:cNvGraphicFramePr>
              <p:nvPr>
                <p:ph idx="1"/>
              </p:nvPr>
            </p:nvGraphicFramePr>
            <p:xfrm>
              <a:off x="0" y="1268760"/>
              <a:ext cx="9143999" cy="5649762"/>
            </p:xfrm>
            <a:graphic>
              <a:graphicData uri="http://schemas.openxmlformats.org/drawingml/2006/table">
                <a:tbl>
                  <a:tblPr firstRow="1" bandRow="1">
                    <a:tableStyleId>{16D9F66E-5EB9-4882-86FB-DCBF35E3C3E4}</a:tableStyleId>
                  </a:tblPr>
                  <a:tblGrid>
                    <a:gridCol w="884960">
                      <a:extLst>
                        <a:ext uri="{9D8B030D-6E8A-4147-A177-3AD203B41FA5}">
                          <a16:colId xmlns:a16="http://schemas.microsoft.com/office/drawing/2014/main" val="20000"/>
                        </a:ext>
                      </a:extLst>
                    </a:gridCol>
                    <a:gridCol w="3038968">
                      <a:extLst>
                        <a:ext uri="{9D8B030D-6E8A-4147-A177-3AD203B41FA5}">
                          <a16:colId xmlns:a16="http://schemas.microsoft.com/office/drawing/2014/main" val="20001"/>
                        </a:ext>
                      </a:extLst>
                    </a:gridCol>
                    <a:gridCol w="1737192">
                      <a:extLst>
                        <a:ext uri="{9D8B030D-6E8A-4147-A177-3AD203B41FA5}">
                          <a16:colId xmlns:a16="http://schemas.microsoft.com/office/drawing/2014/main" val="20002"/>
                        </a:ext>
                      </a:extLst>
                    </a:gridCol>
                    <a:gridCol w="2089727">
                      <a:extLst>
                        <a:ext uri="{9D8B030D-6E8A-4147-A177-3AD203B41FA5}">
                          <a16:colId xmlns:a16="http://schemas.microsoft.com/office/drawing/2014/main" val="20003"/>
                        </a:ext>
                      </a:extLst>
                    </a:gridCol>
                    <a:gridCol w="1393152">
                      <a:extLst>
                        <a:ext uri="{9D8B030D-6E8A-4147-A177-3AD203B41FA5}">
                          <a16:colId xmlns:a16="http://schemas.microsoft.com/office/drawing/2014/main" val="20004"/>
                        </a:ext>
                      </a:extLst>
                    </a:gridCol>
                  </a:tblGrid>
                  <a:tr h="761114">
                    <a:tc>
                      <a:txBody>
                        <a:bodyPr/>
                        <a:lstStyle/>
                        <a:p>
                          <a:pPr algn="ctr"/>
                          <a:r>
                            <a:rPr kumimoji="1" lang="ja-JP" altLang="en-US" sz="2400" dirty="0"/>
                            <a:t>等数</a:t>
                          </a:r>
                        </a:p>
                      </a:txBody>
                      <a:tcPr anchor="ctr"/>
                    </a:tc>
                    <a:tc>
                      <a:txBody>
                        <a:bodyPr/>
                        <a:lstStyle/>
                        <a:p>
                          <a:pPr algn="ctr"/>
                          <a:r>
                            <a:rPr kumimoji="1" lang="ja-JP" altLang="en-US" sz="2400" dirty="0"/>
                            <a:t>当選条件</a:t>
                          </a:r>
                        </a:p>
                      </a:txBody>
                      <a:tcPr anchor="ctr"/>
                    </a:tc>
                    <a:tc>
                      <a:txBody>
                        <a:bodyPr/>
                        <a:lstStyle/>
                        <a:p>
                          <a:pPr algn="ctr"/>
                          <a:r>
                            <a:rPr kumimoji="1" lang="ja-JP" altLang="en-US" sz="2400" dirty="0"/>
                            <a:t>賞金額</a:t>
                          </a:r>
                        </a:p>
                      </a:txBody>
                      <a:tcPr anchor="ctr"/>
                    </a:tc>
                    <a:tc>
                      <a:txBody>
                        <a:bodyPr/>
                        <a:lstStyle/>
                        <a:p>
                          <a:pPr algn="ctr"/>
                          <a:r>
                            <a:rPr kumimoji="1" lang="ja-JP" altLang="en-US" sz="2400" dirty="0"/>
                            <a:t>確率</a:t>
                          </a:r>
                        </a:p>
                      </a:txBody>
                      <a:tcPr anchor="ctr"/>
                    </a:tc>
                    <a:tc>
                      <a:txBody>
                        <a:bodyPr/>
                        <a:lstStyle/>
                        <a:p>
                          <a:pPr algn="ctr"/>
                          <a:r>
                            <a:rPr kumimoji="1" lang="ja-JP" altLang="en-US" sz="2400" dirty="0"/>
                            <a:t>期待値</a:t>
                          </a:r>
                        </a:p>
                      </a:txBody>
                      <a:tcPr anchor="ctr"/>
                    </a:tc>
                    <a:extLst>
                      <a:ext uri="{0D108BD9-81ED-4DB2-BD59-A6C34878D82A}">
                        <a16:rowId xmlns:a16="http://schemas.microsoft.com/office/drawing/2014/main" val="10000"/>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1</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6</a:t>
                          </a:r>
                          <a:r>
                            <a:rPr kumimoji="1" lang="en-US" altLang="ja-JP" sz="2400" b="1" baseline="0" dirty="0"/>
                            <a:t> </a:t>
                          </a:r>
                          <a:r>
                            <a:rPr kumimoji="1" lang="ja-JP" altLang="en-US" sz="2400" b="1" baseline="0" dirty="0"/>
                            <a:t>個すべて一致</a:t>
                          </a:r>
                          <a:endParaRPr kumimoji="1" lang="ja-JP" altLang="en-US" sz="2400" b="1" dirty="0"/>
                        </a:p>
                      </a:txBody>
                      <a:tcPr anchor="ctr"/>
                    </a:tc>
                    <a:tc>
                      <a:txBody>
                        <a:bodyPr/>
                        <a:lstStyle/>
                        <a:p>
                          <a:pPr algn="ctr"/>
                          <a:r>
                            <a:rPr kumimoji="1" lang="ja-JP" altLang="en-US" sz="2400" b="1" dirty="0"/>
                            <a:t>約</a:t>
                          </a:r>
                          <a:endParaRPr kumimoji="1" lang="en-US" altLang="ja-JP" sz="2400" b="1" dirty="0"/>
                        </a:p>
                        <a:p>
                          <a:pPr algn="ctr"/>
                          <a:r>
                            <a:rPr kumimoji="1" lang="en-US" altLang="ja-JP" sz="2400" b="1" dirty="0"/>
                            <a:t>100,000,000</a:t>
                          </a:r>
                          <a:endParaRPr kumimoji="1" lang="ja-JP" altLang="en-US" sz="2400" b="1"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1</m:t>
                                    </m:r>
                                  </m:num>
                                  <m:den>
                                    <m:r>
                                      <a:rPr kumimoji="1" lang="en-US" altLang="ja-JP" sz="2400" b="0" i="1" smtClean="0">
                                        <a:latin typeface="Cambria Math"/>
                                      </a:rPr>
                                      <m:t>6,096,454</m:t>
                                    </m:r>
                                  </m:den>
                                </m:f>
                              </m:oMath>
                            </m:oMathPara>
                          </a14:m>
                          <a:endParaRPr kumimoji="1" lang="ja-JP" altLang="en-US" sz="2000" dirty="0"/>
                        </a:p>
                      </a:txBody>
                      <a:tcPr anchor="ctr"/>
                    </a:tc>
                    <a:tc>
                      <a:txBody>
                        <a:bodyPr/>
                        <a:lstStyle/>
                        <a:p>
                          <a:pPr algn="ctr"/>
                          <a:r>
                            <a:rPr kumimoji="1" lang="en-US" altLang="ja-JP" sz="2800" dirty="0"/>
                            <a:t>16.403</a:t>
                          </a:r>
                          <a:endParaRPr kumimoji="1" lang="ja-JP" altLang="en-US" sz="2800" dirty="0"/>
                        </a:p>
                      </a:txBody>
                      <a:tcPr anchor="ctr"/>
                    </a:tc>
                    <a:extLst>
                      <a:ext uri="{0D108BD9-81ED-4DB2-BD59-A6C34878D82A}">
                        <a16:rowId xmlns:a16="http://schemas.microsoft.com/office/drawing/2014/main" val="10001"/>
                      </a:ext>
                    </a:extLst>
                  </a:tr>
                  <a:tr h="833916">
                    <a:tc>
                      <a:txBody>
                        <a:bodyPr/>
                        <a:lstStyle/>
                        <a:p>
                          <a:pPr marL="0" algn="ctr" defTabSz="914400" rtl="0" eaLnBrk="1" latinLnBrk="0" hangingPunct="1"/>
                          <a:r>
                            <a:rPr kumimoji="1" lang="en-US" altLang="ja-JP" sz="2400" b="1" kern="1200" dirty="0">
                              <a:solidFill>
                                <a:schemeClr val="dk1"/>
                              </a:solidFill>
                              <a:latin typeface="+mn-lt"/>
                              <a:ea typeface="+mn-ea"/>
                              <a:cs typeface="+mn-cs"/>
                            </a:rPr>
                            <a:t>2</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5 </a:t>
                          </a:r>
                          <a:r>
                            <a:rPr kumimoji="1" lang="ja-JP" altLang="en-US" sz="2400" b="1" dirty="0"/>
                            <a:t>個一致し、残りはボーナス番号と一致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r>
                            <a:rPr kumimoji="1" lang="en-US" altLang="ja-JP" sz="2400" b="1" kern="1200" dirty="0">
                              <a:solidFill>
                                <a:schemeClr val="dk1"/>
                              </a:solidFill>
                              <a:latin typeface="+mn-lt"/>
                              <a:ea typeface="+mn-ea"/>
                              <a:cs typeface="+mn-cs"/>
                            </a:rPr>
                            <a:t>15,000,000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6</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14.763</a:t>
                          </a:r>
                          <a:endParaRPr kumimoji="1" lang="ja-JP" altLang="en-US" sz="2800" dirty="0"/>
                        </a:p>
                      </a:txBody>
                      <a:tcPr anchor="ctr"/>
                    </a:tc>
                    <a:extLst>
                      <a:ext uri="{0D108BD9-81ED-4DB2-BD59-A6C34878D82A}">
                        <a16:rowId xmlns:a16="http://schemas.microsoft.com/office/drawing/2014/main" val="10002"/>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3</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5</a:t>
                          </a:r>
                          <a:r>
                            <a:rPr kumimoji="1" lang="ja-JP" altLang="en-US" sz="2400" b="1" dirty="0"/>
                            <a:t> 個一致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endParaRPr kumimoji="1" lang="en-US" altLang="ja-JP" sz="2400" b="1" kern="1200" dirty="0">
                            <a:solidFill>
                              <a:schemeClr val="dk1"/>
                            </a:solidFill>
                            <a:latin typeface="+mn-lt"/>
                            <a:ea typeface="+mn-ea"/>
                            <a:cs typeface="+mn-cs"/>
                          </a:endParaRPr>
                        </a:p>
                        <a:p>
                          <a:pPr marL="0" algn="ctr" defTabSz="914400" rtl="0" eaLnBrk="1" latinLnBrk="0" hangingPunct="1"/>
                          <a:r>
                            <a:rPr kumimoji="1" lang="en-US" altLang="ja-JP" sz="2400" b="1" kern="1200" dirty="0">
                              <a:solidFill>
                                <a:schemeClr val="dk1"/>
                              </a:solidFill>
                              <a:latin typeface="+mn-lt"/>
                              <a:ea typeface="+mn-ea"/>
                              <a:cs typeface="+mn-cs"/>
                            </a:rPr>
                            <a:t>500,000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216</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17.715</a:t>
                          </a:r>
                          <a:endParaRPr kumimoji="1" lang="ja-JP" altLang="en-US" sz="2800" dirty="0"/>
                        </a:p>
                      </a:txBody>
                      <a:tcPr anchor="ctr"/>
                    </a:tc>
                    <a:extLst>
                      <a:ext uri="{0D108BD9-81ED-4DB2-BD59-A6C34878D82A}">
                        <a16:rowId xmlns:a16="http://schemas.microsoft.com/office/drawing/2014/main" val="10003"/>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4</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4</a:t>
                          </a:r>
                          <a:r>
                            <a:rPr kumimoji="1" lang="ja-JP" altLang="en-US" sz="2400" b="1" dirty="0"/>
                            <a:t> 個一致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endParaRPr kumimoji="1" lang="en-US" altLang="ja-JP" sz="2400" b="1" kern="1200" dirty="0">
                            <a:solidFill>
                              <a:schemeClr val="dk1"/>
                            </a:solidFill>
                            <a:latin typeface="+mn-lt"/>
                            <a:ea typeface="+mn-ea"/>
                            <a:cs typeface="+mn-cs"/>
                          </a:endParaRPr>
                        </a:p>
                        <a:p>
                          <a:pPr marL="0" algn="ctr" defTabSz="914400" rtl="0" eaLnBrk="1" latinLnBrk="0" hangingPunct="1"/>
                          <a:r>
                            <a:rPr kumimoji="1" lang="en-US" altLang="ja-JP" sz="2400" b="1" kern="1200" dirty="0">
                              <a:solidFill>
                                <a:schemeClr val="dk1"/>
                              </a:solidFill>
                              <a:latin typeface="+mn-lt"/>
                              <a:ea typeface="+mn-ea"/>
                              <a:cs typeface="+mn-cs"/>
                            </a:rPr>
                            <a:t>9,500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9,990</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15.567</a:t>
                          </a:r>
                          <a:endParaRPr kumimoji="1" lang="ja-JP" altLang="en-US" sz="2800" dirty="0"/>
                        </a:p>
                      </a:txBody>
                      <a:tcPr anchor="ctr"/>
                    </a:tc>
                    <a:extLst>
                      <a:ext uri="{0D108BD9-81ED-4DB2-BD59-A6C34878D82A}">
                        <a16:rowId xmlns:a16="http://schemas.microsoft.com/office/drawing/2014/main" val="10004"/>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5</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3</a:t>
                          </a:r>
                          <a:r>
                            <a:rPr kumimoji="1" lang="ja-JP" altLang="en-US" sz="2400" b="1" dirty="0"/>
                            <a:t> 個一致</a:t>
                          </a:r>
                        </a:p>
                      </a:txBody>
                      <a:tcPr anchor="ctr"/>
                    </a:tc>
                    <a:tc>
                      <a:txBody>
                        <a:bodyPr/>
                        <a:lstStyle/>
                        <a:p>
                          <a:pPr marL="0" algn="ctr" defTabSz="914400" rtl="0" eaLnBrk="1" latinLnBrk="0" hangingPunct="1"/>
                          <a:r>
                            <a:rPr kumimoji="1" lang="en-US" altLang="ja-JP" sz="2400" b="1" kern="1200" dirty="0">
                              <a:solidFill>
                                <a:schemeClr val="dk1"/>
                              </a:solidFill>
                              <a:latin typeface="+mn-lt"/>
                              <a:ea typeface="+mn-ea"/>
                              <a:cs typeface="+mn-cs"/>
                            </a:rPr>
                            <a:t>1,000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155,400</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25.4902</a:t>
                          </a:r>
                          <a:endParaRPr kumimoji="1" lang="ja-JP" altLang="en-US" sz="2800" dirty="0"/>
                        </a:p>
                      </a:txBody>
                      <a:tcPr anchor="ctr"/>
                    </a:tc>
                    <a:extLst>
                      <a:ext uri="{0D108BD9-81ED-4DB2-BD59-A6C34878D82A}">
                        <a16:rowId xmlns:a16="http://schemas.microsoft.com/office/drawing/2014/main" val="10005"/>
                      </a:ext>
                    </a:extLst>
                  </a:tr>
                  <a:tr h="761114">
                    <a:tc>
                      <a:txBody>
                        <a:bodyPr/>
                        <a:lstStyle/>
                        <a:p>
                          <a:pPr marL="0" algn="ctr" defTabSz="914400" rtl="0" eaLnBrk="1" latinLnBrk="0" hangingPunct="1"/>
                          <a:r>
                            <a:rPr kumimoji="1" lang="ja-JP" altLang="en-US" sz="2400" b="1" kern="1200" dirty="0">
                              <a:solidFill>
                                <a:schemeClr val="dk1"/>
                              </a:solidFill>
                              <a:latin typeface="+mn-lt"/>
                              <a:ea typeface="+mn-ea"/>
                              <a:cs typeface="+mn-cs"/>
                            </a:rPr>
                            <a:t>合計</a:t>
                          </a:r>
                        </a:p>
                      </a:txBody>
                      <a:tcPr anchor="ctr"/>
                    </a:tc>
                    <a:tc>
                      <a:txBody>
                        <a:bodyPr/>
                        <a:lstStyle/>
                        <a:p>
                          <a:pPr algn="ctr"/>
                          <a:endParaRPr kumimoji="1" lang="ja-JP" altLang="en-US" sz="2400" dirty="0"/>
                        </a:p>
                      </a:txBody>
                      <a:tcPr anchor="ctr"/>
                    </a:tc>
                    <a:tc>
                      <a:txBody>
                        <a:bodyPr/>
                        <a:lstStyle/>
                        <a:p>
                          <a:pPr marL="0" algn="ctr" defTabSz="914400" rtl="0" eaLnBrk="1" latinLnBrk="0" hangingPunct="1"/>
                          <a:endParaRPr kumimoji="1" lang="ja-JP" altLang="en-US" sz="2400" b="1" kern="1200" dirty="0">
                            <a:solidFill>
                              <a:schemeClr val="dk1"/>
                            </a:solidFill>
                            <a:latin typeface="+mn-lt"/>
                            <a:ea typeface="+mn-ea"/>
                            <a:cs typeface="+mn-cs"/>
                          </a:endParaRPr>
                        </a:p>
                      </a:txBody>
                      <a:tcPr anchor="ctr"/>
                    </a:tc>
                    <a:tc>
                      <a:txBody>
                        <a:bodyPr/>
                        <a:lstStyle/>
                        <a:p>
                          <a:pPr algn="ctr"/>
                          <a:r>
                            <a:rPr kumimoji="1" lang="en-US" altLang="ja-JP" sz="2800" b="1" i="0" dirty="0"/>
                            <a:t>0.02717</a:t>
                          </a:r>
                          <a:endParaRPr kumimoji="1" lang="ja-JP" altLang="en-US" sz="2800" b="1" i="0" dirty="0"/>
                        </a:p>
                      </a:txBody>
                      <a:tcPr anchor="ctr"/>
                    </a:tc>
                    <a:tc>
                      <a:txBody>
                        <a:bodyPr/>
                        <a:lstStyle/>
                        <a:p>
                          <a:pPr algn="ctr"/>
                          <a:r>
                            <a:rPr kumimoji="1" lang="en-US" altLang="ja-JP" sz="2800" dirty="0"/>
                            <a:t>89.938</a:t>
                          </a:r>
                          <a:endParaRPr kumimoji="1" lang="ja-JP" altLang="en-US" sz="2800" dirty="0"/>
                        </a:p>
                      </a:txBody>
                      <a:tcPr anchor="ctr"/>
                    </a:tc>
                    <a:extLst>
                      <a:ext uri="{0D108BD9-81ED-4DB2-BD59-A6C34878D82A}">
                        <a16:rowId xmlns:a16="http://schemas.microsoft.com/office/drawing/2014/main" val="10006"/>
                      </a:ext>
                    </a:extLst>
                  </a:tr>
                </a:tbl>
              </a:graphicData>
            </a:graphic>
          </p:graphicFrame>
        </mc:Choice>
        <mc:Fallback xmlns="">
          <p:graphicFrame>
            <p:nvGraphicFramePr>
              <p:cNvPr id="4" name="コンテンツ プレースホルダー 3"/>
              <p:cNvGraphicFramePr>
                <a:graphicFrameLocks noGrp="1"/>
              </p:cNvGraphicFramePr>
              <p:nvPr>
                <p:ph idx="1"/>
              </p:nvPr>
            </p:nvGraphicFramePr>
            <p:xfrm>
              <a:off x="0" y="1268760"/>
              <a:ext cx="9143999" cy="5649762"/>
            </p:xfrm>
            <a:graphic>
              <a:graphicData uri="http://schemas.openxmlformats.org/drawingml/2006/table">
                <a:tbl>
                  <a:tblPr firstRow="1" bandRow="1">
                    <a:tableStyleId>{16D9F66E-5EB9-4882-86FB-DCBF35E3C3E4}</a:tableStyleId>
                  </a:tblPr>
                  <a:tblGrid>
                    <a:gridCol w="884960">
                      <a:extLst>
                        <a:ext uri="{9D8B030D-6E8A-4147-A177-3AD203B41FA5}">
                          <a16:colId xmlns:a16="http://schemas.microsoft.com/office/drawing/2014/main" val="20000"/>
                        </a:ext>
                      </a:extLst>
                    </a:gridCol>
                    <a:gridCol w="3038968">
                      <a:extLst>
                        <a:ext uri="{9D8B030D-6E8A-4147-A177-3AD203B41FA5}">
                          <a16:colId xmlns:a16="http://schemas.microsoft.com/office/drawing/2014/main" val="20001"/>
                        </a:ext>
                      </a:extLst>
                    </a:gridCol>
                    <a:gridCol w="1737192">
                      <a:extLst>
                        <a:ext uri="{9D8B030D-6E8A-4147-A177-3AD203B41FA5}">
                          <a16:colId xmlns:a16="http://schemas.microsoft.com/office/drawing/2014/main" val="20002"/>
                        </a:ext>
                      </a:extLst>
                    </a:gridCol>
                    <a:gridCol w="2089727">
                      <a:extLst>
                        <a:ext uri="{9D8B030D-6E8A-4147-A177-3AD203B41FA5}">
                          <a16:colId xmlns:a16="http://schemas.microsoft.com/office/drawing/2014/main" val="20003"/>
                        </a:ext>
                      </a:extLst>
                    </a:gridCol>
                    <a:gridCol w="1393152">
                      <a:extLst>
                        <a:ext uri="{9D8B030D-6E8A-4147-A177-3AD203B41FA5}">
                          <a16:colId xmlns:a16="http://schemas.microsoft.com/office/drawing/2014/main" val="20004"/>
                        </a:ext>
                      </a:extLst>
                    </a:gridCol>
                  </a:tblGrid>
                  <a:tr h="761114">
                    <a:tc>
                      <a:txBody>
                        <a:bodyPr/>
                        <a:lstStyle/>
                        <a:p>
                          <a:pPr algn="ctr"/>
                          <a:r>
                            <a:rPr kumimoji="1" lang="ja-JP" altLang="en-US" sz="2400"/>
                            <a:t>等数</a:t>
                          </a:r>
                        </a:p>
                      </a:txBody>
                      <a:tcPr anchor="ctr"/>
                    </a:tc>
                    <a:tc>
                      <a:txBody>
                        <a:bodyPr/>
                        <a:lstStyle/>
                        <a:p>
                          <a:pPr algn="ctr"/>
                          <a:r>
                            <a:rPr kumimoji="1" lang="ja-JP" altLang="en-US" sz="2400"/>
                            <a:t>当選条件</a:t>
                          </a:r>
                        </a:p>
                      </a:txBody>
                      <a:tcPr anchor="ctr"/>
                    </a:tc>
                    <a:tc>
                      <a:txBody>
                        <a:bodyPr/>
                        <a:lstStyle/>
                        <a:p>
                          <a:pPr algn="ctr"/>
                          <a:r>
                            <a:rPr kumimoji="1" lang="ja-JP" altLang="en-US" sz="2400"/>
                            <a:t>賞金額</a:t>
                          </a:r>
                        </a:p>
                      </a:txBody>
                      <a:tcPr anchor="ctr"/>
                    </a:tc>
                    <a:tc>
                      <a:txBody>
                        <a:bodyPr/>
                        <a:lstStyle/>
                        <a:p>
                          <a:pPr algn="ctr"/>
                          <a:r>
                            <a:rPr kumimoji="1" lang="ja-JP" altLang="en-US" sz="2400"/>
                            <a:t>確率</a:t>
                          </a:r>
                        </a:p>
                      </a:txBody>
                      <a:tcPr anchor="ctr"/>
                    </a:tc>
                    <a:tc>
                      <a:txBody>
                        <a:bodyPr/>
                        <a:lstStyle/>
                        <a:p>
                          <a:pPr algn="ctr"/>
                          <a:r>
                            <a:rPr kumimoji="1" lang="ja-JP" altLang="en-US" sz="2400"/>
                            <a:t>期待値</a:t>
                          </a:r>
                        </a:p>
                      </a:txBody>
                      <a:tcPr anchor="ctr"/>
                    </a:tc>
                    <a:extLst>
                      <a:ext uri="{0D108BD9-81ED-4DB2-BD59-A6C34878D82A}">
                        <a16:rowId xmlns:a16="http://schemas.microsoft.com/office/drawing/2014/main" val="10000"/>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1</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6</a:t>
                          </a:r>
                          <a:r>
                            <a:rPr kumimoji="1" lang="en-US" altLang="ja-JP" sz="2400" b="1" baseline="0"/>
                            <a:t> </a:t>
                          </a:r>
                          <a:r>
                            <a:rPr kumimoji="1" lang="ja-JP" altLang="en-US" sz="2400" b="1" baseline="0"/>
                            <a:t>個すべて一致</a:t>
                          </a:r>
                          <a:endParaRPr kumimoji="1" lang="ja-JP" altLang="en-US" sz="2400" b="1"/>
                        </a:p>
                      </a:txBody>
                      <a:tcPr anchor="ctr"/>
                    </a:tc>
                    <a:tc>
                      <a:txBody>
                        <a:bodyPr/>
                        <a:lstStyle/>
                        <a:p>
                          <a:pPr algn="ctr"/>
                          <a:r>
                            <a:rPr kumimoji="1" lang="ja-JP" altLang="en-US" sz="2400" b="1"/>
                            <a:t>約</a:t>
                          </a:r>
                          <a:endParaRPr kumimoji="1" lang="en-US" altLang="ja-JP" sz="2400" b="1"/>
                        </a:p>
                        <a:p>
                          <a:pPr algn="ctr"/>
                          <a:r>
                            <a:rPr kumimoji="1" lang="en-US" altLang="ja-JP" sz="2400" b="1"/>
                            <a:t>100,000,000</a:t>
                          </a:r>
                          <a:endParaRPr kumimoji="1" lang="ja-JP" altLang="en-US" sz="2400" b="1"/>
                        </a:p>
                      </a:txBody>
                      <a:tcPr anchor="ctr"/>
                    </a:tc>
                    <a:tc>
                      <a:txBody>
                        <a:bodyPr/>
                        <a:lstStyle/>
                        <a:p>
                          <a:endParaRPr lang="en-US"/>
                        </a:p>
                      </a:txBody>
                      <a:tcPr anchor="ctr">
                        <a:blipFill>
                          <a:blip r:embed="rId3"/>
                          <a:stretch>
                            <a:fillRect l="-272222" t="-93333" r="-67836" b="-500741"/>
                          </a:stretch>
                        </a:blipFill>
                      </a:tcPr>
                    </a:tc>
                    <a:tc>
                      <a:txBody>
                        <a:bodyPr/>
                        <a:lstStyle/>
                        <a:p>
                          <a:pPr algn="ctr"/>
                          <a:r>
                            <a:rPr kumimoji="1" lang="en-US" altLang="ja-JP" sz="2800"/>
                            <a:t>16.403</a:t>
                          </a:r>
                          <a:endParaRPr kumimoji="1" lang="ja-JP" altLang="en-US" sz="2800"/>
                        </a:p>
                      </a:txBody>
                      <a:tcPr anchor="ctr"/>
                    </a:tc>
                    <a:extLst>
                      <a:ext uri="{0D108BD9-81ED-4DB2-BD59-A6C34878D82A}">
                        <a16:rowId xmlns:a16="http://schemas.microsoft.com/office/drawing/2014/main" val="10001"/>
                      </a:ext>
                    </a:extLst>
                  </a:tr>
                  <a:tr h="833916">
                    <a:tc>
                      <a:txBody>
                        <a:bodyPr/>
                        <a:lstStyle/>
                        <a:p>
                          <a:pPr marL="0" algn="ctr" defTabSz="914400" rtl="0" eaLnBrk="1" latinLnBrk="0" hangingPunct="1"/>
                          <a:r>
                            <a:rPr kumimoji="1" lang="en-US" altLang="ja-JP" sz="2400" b="1" kern="1200">
                              <a:solidFill>
                                <a:schemeClr val="dk1"/>
                              </a:solidFill>
                              <a:latin typeface="+mn-lt"/>
                              <a:ea typeface="+mn-ea"/>
                              <a:cs typeface="+mn-cs"/>
                            </a:rPr>
                            <a:t>2</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5 </a:t>
                          </a:r>
                          <a:r>
                            <a:rPr kumimoji="1" lang="ja-JP" altLang="en-US" sz="2400" b="1"/>
                            <a:t>個一致し、残りはボーナス番号と一致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r>
                            <a:rPr kumimoji="1" lang="en-US" altLang="ja-JP" sz="2400" b="1" kern="1200">
                              <a:solidFill>
                                <a:schemeClr val="dk1"/>
                              </a:solidFill>
                              <a:latin typeface="+mn-lt"/>
                              <a:ea typeface="+mn-ea"/>
                              <a:cs typeface="+mn-cs"/>
                            </a:rPr>
                            <a:t>15,000,000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190511" r="-67836" b="-393431"/>
                          </a:stretch>
                        </a:blipFill>
                      </a:tcPr>
                    </a:tc>
                    <a:tc>
                      <a:txBody>
                        <a:bodyPr/>
                        <a:lstStyle/>
                        <a:p>
                          <a:pPr algn="ctr"/>
                          <a:r>
                            <a:rPr kumimoji="1" lang="en-US" altLang="ja-JP" sz="2800"/>
                            <a:t>14.763</a:t>
                          </a:r>
                          <a:endParaRPr kumimoji="1" lang="ja-JP" altLang="en-US" sz="2800"/>
                        </a:p>
                      </a:txBody>
                      <a:tcPr anchor="ctr"/>
                    </a:tc>
                    <a:extLst>
                      <a:ext uri="{0D108BD9-81ED-4DB2-BD59-A6C34878D82A}">
                        <a16:rowId xmlns:a16="http://schemas.microsoft.com/office/drawing/2014/main" val="10002"/>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3</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5</a:t>
                          </a:r>
                          <a:r>
                            <a:rPr kumimoji="1" lang="ja-JP" altLang="en-US" sz="2400" b="1"/>
                            <a:t> 個一致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endParaRPr kumimoji="1" lang="en-US" altLang="ja-JP" sz="2400" b="1" kern="1200">
                            <a:solidFill>
                              <a:schemeClr val="dk1"/>
                            </a:solidFill>
                            <a:latin typeface="+mn-lt"/>
                            <a:ea typeface="+mn-ea"/>
                            <a:cs typeface="+mn-cs"/>
                          </a:endParaRPr>
                        </a:p>
                        <a:p>
                          <a:pPr marL="0" algn="ctr" defTabSz="914400" rtl="0" eaLnBrk="1" latinLnBrk="0" hangingPunct="1"/>
                          <a:r>
                            <a:rPr kumimoji="1" lang="en-US" altLang="ja-JP" sz="2400" b="1" kern="1200">
                              <a:solidFill>
                                <a:schemeClr val="dk1"/>
                              </a:solidFill>
                              <a:latin typeface="+mn-lt"/>
                              <a:ea typeface="+mn-ea"/>
                              <a:cs typeface="+mn-cs"/>
                            </a:rPr>
                            <a:t>500,000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294815" r="-67836" b="-299259"/>
                          </a:stretch>
                        </a:blipFill>
                      </a:tcPr>
                    </a:tc>
                    <a:tc>
                      <a:txBody>
                        <a:bodyPr/>
                        <a:lstStyle/>
                        <a:p>
                          <a:pPr algn="ctr"/>
                          <a:r>
                            <a:rPr kumimoji="1" lang="en-US" altLang="ja-JP" sz="2800"/>
                            <a:t>17.715</a:t>
                          </a:r>
                          <a:endParaRPr kumimoji="1" lang="ja-JP" altLang="en-US" sz="2800"/>
                        </a:p>
                      </a:txBody>
                      <a:tcPr anchor="ctr"/>
                    </a:tc>
                    <a:extLst>
                      <a:ext uri="{0D108BD9-81ED-4DB2-BD59-A6C34878D82A}">
                        <a16:rowId xmlns:a16="http://schemas.microsoft.com/office/drawing/2014/main" val="10003"/>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4</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4</a:t>
                          </a:r>
                          <a:r>
                            <a:rPr kumimoji="1" lang="ja-JP" altLang="en-US" sz="2400" b="1"/>
                            <a:t> 個一致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endParaRPr kumimoji="1" lang="en-US" altLang="ja-JP" sz="2400" b="1" kern="1200">
                            <a:solidFill>
                              <a:schemeClr val="dk1"/>
                            </a:solidFill>
                            <a:latin typeface="+mn-lt"/>
                            <a:ea typeface="+mn-ea"/>
                            <a:cs typeface="+mn-cs"/>
                          </a:endParaRPr>
                        </a:p>
                        <a:p>
                          <a:pPr marL="0" algn="ctr" defTabSz="914400" rtl="0" eaLnBrk="1" latinLnBrk="0" hangingPunct="1"/>
                          <a:r>
                            <a:rPr kumimoji="1" lang="en-US" altLang="ja-JP" sz="2400" b="1" kern="1200">
                              <a:solidFill>
                                <a:schemeClr val="dk1"/>
                              </a:solidFill>
                              <a:latin typeface="+mn-lt"/>
                              <a:ea typeface="+mn-ea"/>
                              <a:cs typeface="+mn-cs"/>
                            </a:rPr>
                            <a:t>9,500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394815" r="-67836" b="-199259"/>
                          </a:stretch>
                        </a:blipFill>
                      </a:tcPr>
                    </a:tc>
                    <a:tc>
                      <a:txBody>
                        <a:bodyPr/>
                        <a:lstStyle/>
                        <a:p>
                          <a:pPr algn="ctr"/>
                          <a:r>
                            <a:rPr kumimoji="1" lang="en-US" altLang="ja-JP" sz="2800"/>
                            <a:t>15.567</a:t>
                          </a:r>
                          <a:endParaRPr kumimoji="1" lang="ja-JP" altLang="en-US" sz="2800"/>
                        </a:p>
                      </a:txBody>
                      <a:tcPr anchor="ctr"/>
                    </a:tc>
                    <a:extLst>
                      <a:ext uri="{0D108BD9-81ED-4DB2-BD59-A6C34878D82A}">
                        <a16:rowId xmlns:a16="http://schemas.microsoft.com/office/drawing/2014/main" val="10004"/>
                      </a:ext>
                    </a:extLst>
                  </a:tr>
                  <a:tr h="824738">
                    <a:tc>
                      <a:txBody>
                        <a:bodyPr/>
                        <a:lstStyle/>
                        <a:p>
                          <a:pPr marL="0" algn="ctr" defTabSz="914400" rtl="0" eaLnBrk="1" latinLnBrk="0" hangingPunct="1"/>
                          <a:r>
                            <a:rPr kumimoji="1" lang="en-US" altLang="ja-JP" sz="2400" b="1" kern="1200">
                              <a:solidFill>
                                <a:schemeClr val="dk1"/>
                              </a:solidFill>
                              <a:latin typeface="+mn-lt"/>
                              <a:ea typeface="+mn-ea"/>
                              <a:cs typeface="+mn-cs"/>
                            </a:rPr>
                            <a:t>5</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3</a:t>
                          </a:r>
                          <a:r>
                            <a:rPr kumimoji="1" lang="ja-JP" altLang="en-US" sz="2400" b="1"/>
                            <a:t> 個一致</a:t>
                          </a:r>
                        </a:p>
                      </a:txBody>
                      <a:tcPr anchor="ctr"/>
                    </a:tc>
                    <a:tc>
                      <a:txBody>
                        <a:bodyPr/>
                        <a:lstStyle/>
                        <a:p>
                          <a:pPr marL="0" algn="ctr" defTabSz="914400" rtl="0" eaLnBrk="1" latinLnBrk="0" hangingPunct="1"/>
                          <a:r>
                            <a:rPr kumimoji="1" lang="en-US" altLang="ja-JP" sz="2400" b="1" kern="1200">
                              <a:solidFill>
                                <a:schemeClr val="dk1"/>
                              </a:solidFill>
                              <a:latin typeface="+mn-lt"/>
                              <a:ea typeface="+mn-ea"/>
                              <a:cs typeface="+mn-cs"/>
                            </a:rPr>
                            <a:t>1,000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494815" r="-67836" b="-99259"/>
                          </a:stretch>
                        </a:blipFill>
                      </a:tcPr>
                    </a:tc>
                    <a:tc>
                      <a:txBody>
                        <a:bodyPr/>
                        <a:lstStyle/>
                        <a:p>
                          <a:pPr algn="ctr"/>
                          <a:r>
                            <a:rPr kumimoji="1" lang="en-US" altLang="ja-JP" sz="2800"/>
                            <a:t>25.4902</a:t>
                          </a:r>
                          <a:endParaRPr kumimoji="1" lang="ja-JP" altLang="en-US" sz="2800"/>
                        </a:p>
                      </a:txBody>
                      <a:tcPr anchor="ctr"/>
                    </a:tc>
                    <a:extLst>
                      <a:ext uri="{0D108BD9-81ED-4DB2-BD59-A6C34878D82A}">
                        <a16:rowId xmlns:a16="http://schemas.microsoft.com/office/drawing/2014/main" val="10005"/>
                      </a:ext>
                    </a:extLst>
                  </a:tr>
                  <a:tr h="761114">
                    <a:tc>
                      <a:txBody>
                        <a:bodyPr/>
                        <a:lstStyle/>
                        <a:p>
                          <a:pPr marL="0" algn="ctr" defTabSz="914400" rtl="0" eaLnBrk="1" latinLnBrk="0" hangingPunct="1"/>
                          <a:r>
                            <a:rPr kumimoji="1" lang="ja-JP" altLang="en-US" sz="2400" b="1" kern="1200">
                              <a:solidFill>
                                <a:schemeClr val="dk1"/>
                              </a:solidFill>
                              <a:latin typeface="+mn-lt"/>
                              <a:ea typeface="+mn-ea"/>
                              <a:cs typeface="+mn-cs"/>
                            </a:rPr>
                            <a:t>合計</a:t>
                          </a:r>
                        </a:p>
                      </a:txBody>
                      <a:tcPr anchor="ctr"/>
                    </a:tc>
                    <a:tc>
                      <a:txBody>
                        <a:bodyPr/>
                        <a:lstStyle/>
                        <a:p>
                          <a:pPr algn="ctr"/>
                          <a:endParaRPr kumimoji="1" lang="ja-JP" altLang="en-US" sz="2400"/>
                        </a:p>
                      </a:txBody>
                      <a:tcPr anchor="ctr"/>
                    </a:tc>
                    <a:tc>
                      <a:txBody>
                        <a:bodyPr/>
                        <a:lstStyle/>
                        <a:p>
                          <a:pPr marL="0" algn="ctr" defTabSz="914400" rtl="0" eaLnBrk="1" latinLnBrk="0" hangingPunct="1"/>
                          <a:endParaRPr kumimoji="1" lang="ja-JP" altLang="en-US" sz="2400" b="1" kern="1200">
                            <a:solidFill>
                              <a:schemeClr val="dk1"/>
                            </a:solidFill>
                            <a:latin typeface="+mn-lt"/>
                            <a:ea typeface="+mn-ea"/>
                            <a:cs typeface="+mn-cs"/>
                          </a:endParaRPr>
                        </a:p>
                      </a:txBody>
                      <a:tcPr anchor="ctr"/>
                    </a:tc>
                    <a:tc>
                      <a:txBody>
                        <a:bodyPr/>
                        <a:lstStyle/>
                        <a:p>
                          <a:pPr algn="ctr"/>
                          <a:r>
                            <a:rPr kumimoji="1" lang="en-US" altLang="ja-JP" sz="2800" b="1" i="0"/>
                            <a:t>0.02717</a:t>
                          </a:r>
                          <a:endParaRPr kumimoji="1" lang="ja-JP" altLang="en-US" sz="2800" b="1" i="0"/>
                        </a:p>
                      </a:txBody>
                      <a:tcPr anchor="ctr"/>
                    </a:tc>
                    <a:tc>
                      <a:txBody>
                        <a:bodyPr/>
                        <a:lstStyle/>
                        <a:p>
                          <a:pPr algn="ctr"/>
                          <a:r>
                            <a:rPr kumimoji="1" lang="en-US" altLang="ja-JP" sz="2800"/>
                            <a:t>89.938</a:t>
                          </a:r>
                          <a:endParaRPr kumimoji="1" lang="ja-JP" altLang="en-US" sz="2800"/>
                        </a:p>
                      </a:txBody>
                      <a:tcPr anchor="ct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1394551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新</a:t>
            </a:r>
            <a:r>
              <a:rPr lang="en-US" altLang="ja-JP" dirty="0"/>
              <a:t>)</a:t>
            </a:r>
            <a:r>
              <a:rPr kumimoji="1" lang="ja-JP" altLang="en-US" dirty="0"/>
              <a:t>ロト６の賞金</a:t>
            </a:r>
            <a:r>
              <a:rPr lang="ja-JP" altLang="en-US" dirty="0"/>
              <a:t>（ </a:t>
            </a:r>
            <a:r>
              <a:rPr lang="en-US" altLang="ja-JP" dirty="0"/>
              <a:t>200</a:t>
            </a:r>
            <a:r>
              <a:rPr lang="ja-JP" altLang="en-US" dirty="0"/>
              <a:t>円 支払って）</a:t>
            </a:r>
            <a:endParaRPr kumimoji="1" lang="ja-JP" altLang="en-US" dirty="0"/>
          </a:p>
        </p:txBody>
      </p:sp>
      <mc:AlternateContent xmlns:mc="http://schemas.openxmlformats.org/markup-compatibility/2006" xmlns:a14="http://schemas.microsoft.com/office/drawing/2010/main">
        <mc:Choice Requires="a14">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833778052"/>
                  </p:ext>
                </p:extLst>
              </p:nvPr>
            </p:nvGraphicFramePr>
            <p:xfrm>
              <a:off x="0" y="1268760"/>
              <a:ext cx="9143999" cy="5649762"/>
            </p:xfrm>
            <a:graphic>
              <a:graphicData uri="http://schemas.openxmlformats.org/drawingml/2006/table">
                <a:tbl>
                  <a:tblPr firstRow="1" bandRow="1">
                    <a:tableStyleId>{16D9F66E-5EB9-4882-86FB-DCBF35E3C3E4}</a:tableStyleId>
                  </a:tblPr>
                  <a:tblGrid>
                    <a:gridCol w="884960">
                      <a:extLst>
                        <a:ext uri="{9D8B030D-6E8A-4147-A177-3AD203B41FA5}">
                          <a16:colId xmlns:a16="http://schemas.microsoft.com/office/drawing/2014/main" val="20000"/>
                        </a:ext>
                      </a:extLst>
                    </a:gridCol>
                    <a:gridCol w="3038968">
                      <a:extLst>
                        <a:ext uri="{9D8B030D-6E8A-4147-A177-3AD203B41FA5}">
                          <a16:colId xmlns:a16="http://schemas.microsoft.com/office/drawing/2014/main" val="20001"/>
                        </a:ext>
                      </a:extLst>
                    </a:gridCol>
                    <a:gridCol w="1737192">
                      <a:extLst>
                        <a:ext uri="{9D8B030D-6E8A-4147-A177-3AD203B41FA5}">
                          <a16:colId xmlns:a16="http://schemas.microsoft.com/office/drawing/2014/main" val="20002"/>
                        </a:ext>
                      </a:extLst>
                    </a:gridCol>
                    <a:gridCol w="2089727">
                      <a:extLst>
                        <a:ext uri="{9D8B030D-6E8A-4147-A177-3AD203B41FA5}">
                          <a16:colId xmlns:a16="http://schemas.microsoft.com/office/drawing/2014/main" val="20003"/>
                        </a:ext>
                      </a:extLst>
                    </a:gridCol>
                    <a:gridCol w="1393152">
                      <a:extLst>
                        <a:ext uri="{9D8B030D-6E8A-4147-A177-3AD203B41FA5}">
                          <a16:colId xmlns:a16="http://schemas.microsoft.com/office/drawing/2014/main" val="20004"/>
                        </a:ext>
                      </a:extLst>
                    </a:gridCol>
                  </a:tblGrid>
                  <a:tr h="761114">
                    <a:tc>
                      <a:txBody>
                        <a:bodyPr/>
                        <a:lstStyle/>
                        <a:p>
                          <a:pPr algn="ctr"/>
                          <a:r>
                            <a:rPr kumimoji="1" lang="ja-JP" altLang="en-US" sz="2400" dirty="0"/>
                            <a:t>等数</a:t>
                          </a:r>
                        </a:p>
                      </a:txBody>
                      <a:tcPr anchor="ctr"/>
                    </a:tc>
                    <a:tc>
                      <a:txBody>
                        <a:bodyPr/>
                        <a:lstStyle/>
                        <a:p>
                          <a:pPr algn="ctr"/>
                          <a:r>
                            <a:rPr kumimoji="1" lang="ja-JP" altLang="en-US" sz="2400" dirty="0"/>
                            <a:t>当選条件</a:t>
                          </a:r>
                        </a:p>
                      </a:txBody>
                      <a:tcPr anchor="ctr"/>
                    </a:tc>
                    <a:tc>
                      <a:txBody>
                        <a:bodyPr/>
                        <a:lstStyle/>
                        <a:p>
                          <a:pPr algn="ctr"/>
                          <a:r>
                            <a:rPr kumimoji="1" lang="ja-JP" altLang="en-US" sz="2400" dirty="0"/>
                            <a:t>賞金額</a:t>
                          </a:r>
                        </a:p>
                      </a:txBody>
                      <a:tcPr anchor="ctr"/>
                    </a:tc>
                    <a:tc>
                      <a:txBody>
                        <a:bodyPr/>
                        <a:lstStyle/>
                        <a:p>
                          <a:pPr algn="ctr"/>
                          <a:r>
                            <a:rPr kumimoji="1" lang="ja-JP" altLang="en-US" sz="2400" dirty="0"/>
                            <a:t>確率</a:t>
                          </a:r>
                        </a:p>
                      </a:txBody>
                      <a:tcPr anchor="ctr"/>
                    </a:tc>
                    <a:tc>
                      <a:txBody>
                        <a:bodyPr/>
                        <a:lstStyle/>
                        <a:p>
                          <a:pPr algn="ctr"/>
                          <a:r>
                            <a:rPr kumimoji="1" lang="ja-JP" altLang="en-US" sz="2400" dirty="0"/>
                            <a:t>期待値</a:t>
                          </a:r>
                        </a:p>
                      </a:txBody>
                      <a:tcPr anchor="ctr"/>
                    </a:tc>
                    <a:extLst>
                      <a:ext uri="{0D108BD9-81ED-4DB2-BD59-A6C34878D82A}">
                        <a16:rowId xmlns:a16="http://schemas.microsoft.com/office/drawing/2014/main" val="10000"/>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1</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6</a:t>
                          </a:r>
                          <a:r>
                            <a:rPr kumimoji="1" lang="en-US" altLang="ja-JP" sz="2400" b="1" baseline="0" dirty="0"/>
                            <a:t> </a:t>
                          </a:r>
                          <a:r>
                            <a:rPr kumimoji="1" lang="ja-JP" altLang="en-US" sz="2400" b="1" baseline="0" dirty="0"/>
                            <a:t>個すべて一致</a:t>
                          </a:r>
                          <a:endParaRPr kumimoji="1" lang="ja-JP" altLang="en-US" sz="2400" b="1" dirty="0"/>
                        </a:p>
                      </a:txBody>
                      <a:tcPr anchor="ctr"/>
                    </a:tc>
                    <a:tc>
                      <a:txBody>
                        <a:bodyPr/>
                        <a:lstStyle/>
                        <a:p>
                          <a:pPr algn="ctr"/>
                          <a:r>
                            <a:rPr kumimoji="1" lang="ja-JP" altLang="en-US" sz="2400" b="1" dirty="0"/>
                            <a:t>約</a:t>
                          </a:r>
                          <a:endParaRPr kumimoji="1" lang="en-US" altLang="ja-JP" sz="2400" b="1" dirty="0"/>
                        </a:p>
                        <a:p>
                          <a:pPr algn="ctr"/>
                          <a:r>
                            <a:rPr kumimoji="1" lang="en-US" altLang="ja-JP" sz="2400" b="1" dirty="0"/>
                            <a:t>200,000,000</a:t>
                          </a:r>
                          <a:endParaRPr kumimoji="1" lang="ja-JP" altLang="en-US" sz="2400" b="1"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1</m:t>
                                    </m:r>
                                  </m:num>
                                  <m:den>
                                    <m:r>
                                      <a:rPr kumimoji="1" lang="en-US" altLang="ja-JP" sz="2400" b="0" i="1" smtClean="0">
                                        <a:latin typeface="Cambria Math"/>
                                      </a:rPr>
                                      <m:t>6,096,454</m:t>
                                    </m:r>
                                  </m:den>
                                </m:f>
                              </m:oMath>
                            </m:oMathPara>
                          </a14:m>
                          <a:endParaRPr kumimoji="1" lang="ja-JP" altLang="en-US" sz="2000" dirty="0"/>
                        </a:p>
                      </a:txBody>
                      <a:tcPr anchor="ctr"/>
                    </a:tc>
                    <a:tc>
                      <a:txBody>
                        <a:bodyPr/>
                        <a:lstStyle/>
                        <a:p>
                          <a:pPr algn="ctr"/>
                          <a:r>
                            <a:rPr kumimoji="1" lang="en-US" altLang="ja-JP" sz="2800" dirty="0"/>
                            <a:t>32.806</a:t>
                          </a:r>
                        </a:p>
                      </a:txBody>
                      <a:tcPr anchor="ctr"/>
                    </a:tc>
                    <a:extLst>
                      <a:ext uri="{0D108BD9-81ED-4DB2-BD59-A6C34878D82A}">
                        <a16:rowId xmlns:a16="http://schemas.microsoft.com/office/drawing/2014/main" val="10001"/>
                      </a:ext>
                    </a:extLst>
                  </a:tr>
                  <a:tr h="833916">
                    <a:tc>
                      <a:txBody>
                        <a:bodyPr/>
                        <a:lstStyle/>
                        <a:p>
                          <a:pPr marL="0" algn="ctr" defTabSz="914400" rtl="0" eaLnBrk="1" latinLnBrk="0" hangingPunct="1"/>
                          <a:r>
                            <a:rPr kumimoji="1" lang="en-US" altLang="ja-JP" sz="2400" b="1" kern="1200" dirty="0">
                              <a:solidFill>
                                <a:schemeClr val="dk1"/>
                              </a:solidFill>
                              <a:latin typeface="+mn-lt"/>
                              <a:ea typeface="+mn-ea"/>
                              <a:cs typeface="+mn-cs"/>
                            </a:rPr>
                            <a:t>2</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5 </a:t>
                          </a:r>
                          <a:r>
                            <a:rPr kumimoji="1" lang="ja-JP" altLang="en-US" sz="2400" b="1" dirty="0"/>
                            <a:t>個一致し、残りはボーナス番号と一致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r>
                            <a:rPr kumimoji="1" lang="en-US" altLang="ja-JP" sz="2400" b="1" kern="1200" dirty="0">
                              <a:solidFill>
                                <a:schemeClr val="dk1"/>
                              </a:solidFill>
                              <a:latin typeface="+mn-lt"/>
                              <a:ea typeface="+mn-ea"/>
                              <a:cs typeface="+mn-cs"/>
                            </a:rPr>
                            <a:t>10,000,000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6</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9.842</a:t>
                          </a:r>
                          <a:endParaRPr kumimoji="1" lang="ja-JP" altLang="en-US" sz="2800" dirty="0"/>
                        </a:p>
                      </a:txBody>
                      <a:tcPr anchor="ctr"/>
                    </a:tc>
                    <a:extLst>
                      <a:ext uri="{0D108BD9-81ED-4DB2-BD59-A6C34878D82A}">
                        <a16:rowId xmlns:a16="http://schemas.microsoft.com/office/drawing/2014/main" val="10002"/>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3</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5</a:t>
                          </a:r>
                          <a:r>
                            <a:rPr kumimoji="1" lang="ja-JP" altLang="en-US" sz="2400" b="1" dirty="0"/>
                            <a:t> 個一致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endParaRPr kumimoji="1" lang="en-US" altLang="ja-JP" sz="2400" b="1" kern="1200" dirty="0">
                            <a:solidFill>
                              <a:schemeClr val="dk1"/>
                            </a:solidFill>
                            <a:latin typeface="+mn-lt"/>
                            <a:ea typeface="+mn-ea"/>
                            <a:cs typeface="+mn-cs"/>
                          </a:endParaRPr>
                        </a:p>
                        <a:p>
                          <a:pPr marL="0" algn="ctr" defTabSz="914400" rtl="0" eaLnBrk="1" latinLnBrk="0" hangingPunct="1"/>
                          <a:r>
                            <a:rPr kumimoji="1" lang="en-US" altLang="ja-JP" sz="2400" b="1" kern="1200" dirty="0">
                              <a:solidFill>
                                <a:schemeClr val="dk1"/>
                              </a:solidFill>
                              <a:latin typeface="+mn-lt"/>
                              <a:ea typeface="+mn-ea"/>
                              <a:cs typeface="+mn-cs"/>
                            </a:rPr>
                            <a:t>300,000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216</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10.629</a:t>
                          </a:r>
                          <a:endParaRPr kumimoji="1" lang="ja-JP" altLang="en-US" sz="2800" dirty="0"/>
                        </a:p>
                      </a:txBody>
                      <a:tcPr anchor="ctr"/>
                    </a:tc>
                    <a:extLst>
                      <a:ext uri="{0D108BD9-81ED-4DB2-BD59-A6C34878D82A}">
                        <a16:rowId xmlns:a16="http://schemas.microsoft.com/office/drawing/2014/main" val="10003"/>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4</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4</a:t>
                          </a:r>
                          <a:r>
                            <a:rPr kumimoji="1" lang="ja-JP" altLang="en-US" sz="2400" b="1" dirty="0"/>
                            <a:t> 個一致</a:t>
                          </a:r>
                        </a:p>
                      </a:txBody>
                      <a:tcPr anchor="ctr"/>
                    </a:tc>
                    <a:tc>
                      <a:txBody>
                        <a:bodyPr/>
                        <a:lstStyle/>
                        <a:p>
                          <a:pPr marL="0" algn="ctr" defTabSz="914400" rtl="0" eaLnBrk="1" latinLnBrk="0" hangingPunct="1"/>
                          <a:r>
                            <a:rPr kumimoji="1" lang="ja-JP" altLang="en-US" sz="2400" b="1" kern="1200" dirty="0">
                              <a:solidFill>
                                <a:schemeClr val="dk1"/>
                              </a:solidFill>
                              <a:latin typeface="+mn-lt"/>
                              <a:ea typeface="+mn-ea"/>
                              <a:cs typeface="+mn-cs"/>
                            </a:rPr>
                            <a:t>約</a:t>
                          </a:r>
                          <a:endParaRPr kumimoji="1" lang="en-US" altLang="ja-JP" sz="2400" b="1" kern="1200" dirty="0">
                            <a:solidFill>
                              <a:schemeClr val="dk1"/>
                            </a:solidFill>
                            <a:latin typeface="+mn-lt"/>
                            <a:ea typeface="+mn-ea"/>
                            <a:cs typeface="+mn-cs"/>
                          </a:endParaRPr>
                        </a:p>
                        <a:p>
                          <a:pPr marL="0" algn="ctr" defTabSz="914400" rtl="0" eaLnBrk="1" latinLnBrk="0" hangingPunct="1"/>
                          <a:r>
                            <a:rPr kumimoji="1" lang="en-US" altLang="ja-JP" sz="2400" b="1" kern="1200" dirty="0">
                              <a:solidFill>
                                <a:schemeClr val="dk1"/>
                              </a:solidFill>
                              <a:latin typeface="+mn-lt"/>
                              <a:ea typeface="+mn-ea"/>
                              <a:cs typeface="+mn-cs"/>
                            </a:rPr>
                            <a:t>6,800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9,990</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11.143</a:t>
                          </a:r>
                          <a:endParaRPr kumimoji="1" lang="ja-JP" altLang="en-US" sz="2800" dirty="0"/>
                        </a:p>
                      </a:txBody>
                      <a:tcPr anchor="ctr"/>
                    </a:tc>
                    <a:extLst>
                      <a:ext uri="{0D108BD9-81ED-4DB2-BD59-A6C34878D82A}">
                        <a16:rowId xmlns:a16="http://schemas.microsoft.com/office/drawing/2014/main" val="10004"/>
                      </a:ext>
                    </a:extLst>
                  </a:tr>
                  <a:tr h="761114">
                    <a:tc>
                      <a:txBody>
                        <a:bodyPr/>
                        <a:lstStyle/>
                        <a:p>
                          <a:pPr marL="0" algn="ctr" defTabSz="914400" rtl="0" eaLnBrk="1" latinLnBrk="0" hangingPunct="1"/>
                          <a:r>
                            <a:rPr kumimoji="1" lang="en-US" altLang="ja-JP" sz="2400" b="1" kern="1200" dirty="0">
                              <a:solidFill>
                                <a:schemeClr val="dk1"/>
                              </a:solidFill>
                              <a:latin typeface="+mn-lt"/>
                              <a:ea typeface="+mn-ea"/>
                              <a:cs typeface="+mn-cs"/>
                            </a:rPr>
                            <a:t>5</a:t>
                          </a:r>
                          <a:r>
                            <a:rPr kumimoji="1" lang="ja-JP" altLang="en-US" sz="2400" b="1" kern="1200" dirty="0">
                              <a:solidFill>
                                <a:schemeClr val="dk1"/>
                              </a:solidFill>
                              <a:latin typeface="+mn-lt"/>
                              <a:ea typeface="+mn-ea"/>
                              <a:cs typeface="+mn-cs"/>
                            </a:rPr>
                            <a:t> 等</a:t>
                          </a:r>
                        </a:p>
                      </a:txBody>
                      <a:tcPr anchor="ctr"/>
                    </a:tc>
                    <a:tc>
                      <a:txBody>
                        <a:bodyPr/>
                        <a:lstStyle/>
                        <a:p>
                          <a:pPr algn="ctr"/>
                          <a:r>
                            <a:rPr kumimoji="1" lang="en-US" altLang="ja-JP" sz="2400" b="1" dirty="0"/>
                            <a:t>3</a:t>
                          </a:r>
                          <a:r>
                            <a:rPr kumimoji="1" lang="ja-JP" altLang="en-US" sz="2400" b="1" dirty="0"/>
                            <a:t> 個一致</a:t>
                          </a:r>
                        </a:p>
                      </a:txBody>
                      <a:tcPr anchor="ctr"/>
                    </a:tc>
                    <a:tc>
                      <a:txBody>
                        <a:bodyPr/>
                        <a:lstStyle/>
                        <a:p>
                          <a:pPr marL="0" algn="ctr" defTabSz="914400" rtl="0" eaLnBrk="1" latinLnBrk="0" hangingPunct="1"/>
                          <a:r>
                            <a:rPr kumimoji="1" lang="en-US" altLang="ja-JP" sz="2400" b="1" kern="1200" dirty="0">
                              <a:solidFill>
                                <a:schemeClr val="dk1"/>
                              </a:solidFill>
                              <a:latin typeface="+mn-lt"/>
                              <a:ea typeface="+mn-ea"/>
                              <a:cs typeface="+mn-cs"/>
                            </a:rPr>
                            <a:t>1,000</a:t>
                          </a:r>
                          <a:endParaRPr kumimoji="1" lang="ja-JP" altLang="en-US" sz="2400" b="1" kern="1200" dirty="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1" lang="en-US" altLang="ja-JP" sz="2400" i="1" smtClean="0">
                                        <a:latin typeface="Cambria Math" panose="02040503050406030204" pitchFamily="18" charset="0"/>
                                      </a:rPr>
                                    </m:ctrlPr>
                                  </m:fPr>
                                  <m:num>
                                    <m:r>
                                      <a:rPr kumimoji="1" lang="en-US" altLang="ja-JP" sz="2400" b="0" i="1" smtClean="0">
                                        <a:latin typeface="Cambria Math"/>
                                      </a:rPr>
                                      <m:t>155,400</m:t>
                                    </m:r>
                                  </m:num>
                                  <m:den>
                                    <m:r>
                                      <a:rPr kumimoji="1" lang="en-US" altLang="ja-JP" sz="2400" b="0" i="1" smtClean="0">
                                        <a:latin typeface="Cambria Math"/>
                                      </a:rPr>
                                      <m:t>6,096,454</m:t>
                                    </m:r>
                                  </m:den>
                                </m:f>
                              </m:oMath>
                            </m:oMathPara>
                          </a14:m>
                          <a:endParaRPr kumimoji="1" lang="ja-JP" altLang="en-US" sz="1800" dirty="0"/>
                        </a:p>
                      </a:txBody>
                      <a:tcPr anchor="ctr"/>
                    </a:tc>
                    <a:tc>
                      <a:txBody>
                        <a:bodyPr/>
                        <a:lstStyle/>
                        <a:p>
                          <a:pPr algn="ctr"/>
                          <a:r>
                            <a:rPr kumimoji="1" lang="en-US" altLang="ja-JP" sz="2800" dirty="0"/>
                            <a:t>25.4902</a:t>
                          </a:r>
                          <a:endParaRPr kumimoji="1" lang="ja-JP" altLang="en-US" sz="2800" dirty="0"/>
                        </a:p>
                      </a:txBody>
                      <a:tcPr anchor="ctr"/>
                    </a:tc>
                    <a:extLst>
                      <a:ext uri="{0D108BD9-81ED-4DB2-BD59-A6C34878D82A}">
                        <a16:rowId xmlns:a16="http://schemas.microsoft.com/office/drawing/2014/main" val="10005"/>
                      </a:ext>
                    </a:extLst>
                  </a:tr>
                  <a:tr h="761114">
                    <a:tc>
                      <a:txBody>
                        <a:bodyPr/>
                        <a:lstStyle/>
                        <a:p>
                          <a:pPr marL="0" algn="ctr" defTabSz="914400" rtl="0" eaLnBrk="1" latinLnBrk="0" hangingPunct="1"/>
                          <a:r>
                            <a:rPr kumimoji="1" lang="ja-JP" altLang="en-US" sz="2400" b="1" kern="1200" dirty="0">
                              <a:solidFill>
                                <a:schemeClr val="dk1"/>
                              </a:solidFill>
                              <a:latin typeface="+mn-lt"/>
                              <a:ea typeface="+mn-ea"/>
                              <a:cs typeface="+mn-cs"/>
                            </a:rPr>
                            <a:t>合計</a:t>
                          </a:r>
                        </a:p>
                      </a:txBody>
                      <a:tcPr anchor="ctr"/>
                    </a:tc>
                    <a:tc>
                      <a:txBody>
                        <a:bodyPr/>
                        <a:lstStyle/>
                        <a:p>
                          <a:pPr algn="ctr"/>
                          <a:endParaRPr kumimoji="1" lang="ja-JP" altLang="en-US" sz="2400" dirty="0"/>
                        </a:p>
                      </a:txBody>
                      <a:tcPr anchor="ctr"/>
                    </a:tc>
                    <a:tc>
                      <a:txBody>
                        <a:bodyPr/>
                        <a:lstStyle/>
                        <a:p>
                          <a:pPr marL="0" algn="ctr" defTabSz="914400" rtl="0" eaLnBrk="1" latinLnBrk="0" hangingPunct="1"/>
                          <a:endParaRPr kumimoji="1" lang="ja-JP" altLang="en-US" sz="2400" b="1" kern="1200" dirty="0">
                            <a:solidFill>
                              <a:schemeClr val="dk1"/>
                            </a:solidFill>
                            <a:latin typeface="+mn-lt"/>
                            <a:ea typeface="+mn-ea"/>
                            <a:cs typeface="+mn-cs"/>
                          </a:endParaRPr>
                        </a:p>
                      </a:txBody>
                      <a:tcPr anchor="ctr"/>
                    </a:tc>
                    <a:tc>
                      <a:txBody>
                        <a:bodyPr/>
                        <a:lstStyle/>
                        <a:p>
                          <a:pPr algn="ctr"/>
                          <a:r>
                            <a:rPr kumimoji="1" lang="en-US" altLang="ja-JP" sz="2800" b="1" i="0" dirty="0"/>
                            <a:t>0.02717</a:t>
                          </a:r>
                          <a:endParaRPr kumimoji="1" lang="ja-JP" altLang="en-US" sz="2800" b="1" i="0" dirty="0"/>
                        </a:p>
                      </a:txBody>
                      <a:tcPr anchor="ctr"/>
                    </a:tc>
                    <a:tc>
                      <a:txBody>
                        <a:bodyPr/>
                        <a:lstStyle/>
                        <a:p>
                          <a:pPr algn="ctr"/>
                          <a:r>
                            <a:rPr kumimoji="1" lang="en-US" altLang="ja-JP" sz="2800" dirty="0"/>
                            <a:t>89.910</a:t>
                          </a:r>
                          <a:endParaRPr kumimoji="1" lang="ja-JP" altLang="en-US" sz="2800" dirty="0"/>
                        </a:p>
                      </a:txBody>
                      <a:tcPr anchor="ctr"/>
                    </a:tc>
                    <a:extLst>
                      <a:ext uri="{0D108BD9-81ED-4DB2-BD59-A6C34878D82A}">
                        <a16:rowId xmlns:a16="http://schemas.microsoft.com/office/drawing/2014/main" val="10006"/>
                      </a:ext>
                    </a:extLst>
                  </a:tr>
                </a:tbl>
              </a:graphicData>
            </a:graphic>
          </p:graphicFrame>
        </mc:Choice>
        <mc:Fallback xmlns="">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833778052"/>
                  </p:ext>
                </p:extLst>
              </p:nvPr>
            </p:nvGraphicFramePr>
            <p:xfrm>
              <a:off x="0" y="1268760"/>
              <a:ext cx="9143999" cy="5649762"/>
            </p:xfrm>
            <a:graphic>
              <a:graphicData uri="http://schemas.openxmlformats.org/drawingml/2006/table">
                <a:tbl>
                  <a:tblPr firstRow="1" bandRow="1">
                    <a:tableStyleId>{16D9F66E-5EB9-4882-86FB-DCBF35E3C3E4}</a:tableStyleId>
                  </a:tblPr>
                  <a:tblGrid>
                    <a:gridCol w="884960">
                      <a:extLst>
                        <a:ext uri="{9D8B030D-6E8A-4147-A177-3AD203B41FA5}">
                          <a16:colId xmlns:a16="http://schemas.microsoft.com/office/drawing/2014/main" val="20000"/>
                        </a:ext>
                      </a:extLst>
                    </a:gridCol>
                    <a:gridCol w="3038968">
                      <a:extLst>
                        <a:ext uri="{9D8B030D-6E8A-4147-A177-3AD203B41FA5}">
                          <a16:colId xmlns:a16="http://schemas.microsoft.com/office/drawing/2014/main" val="20001"/>
                        </a:ext>
                      </a:extLst>
                    </a:gridCol>
                    <a:gridCol w="1737192">
                      <a:extLst>
                        <a:ext uri="{9D8B030D-6E8A-4147-A177-3AD203B41FA5}">
                          <a16:colId xmlns:a16="http://schemas.microsoft.com/office/drawing/2014/main" val="20002"/>
                        </a:ext>
                      </a:extLst>
                    </a:gridCol>
                    <a:gridCol w="2089727">
                      <a:extLst>
                        <a:ext uri="{9D8B030D-6E8A-4147-A177-3AD203B41FA5}">
                          <a16:colId xmlns:a16="http://schemas.microsoft.com/office/drawing/2014/main" val="20003"/>
                        </a:ext>
                      </a:extLst>
                    </a:gridCol>
                    <a:gridCol w="1393152">
                      <a:extLst>
                        <a:ext uri="{9D8B030D-6E8A-4147-A177-3AD203B41FA5}">
                          <a16:colId xmlns:a16="http://schemas.microsoft.com/office/drawing/2014/main" val="20004"/>
                        </a:ext>
                      </a:extLst>
                    </a:gridCol>
                  </a:tblGrid>
                  <a:tr h="761114">
                    <a:tc>
                      <a:txBody>
                        <a:bodyPr/>
                        <a:lstStyle/>
                        <a:p>
                          <a:pPr algn="ctr"/>
                          <a:r>
                            <a:rPr kumimoji="1" lang="ja-JP" altLang="en-US" sz="2400"/>
                            <a:t>等数</a:t>
                          </a:r>
                        </a:p>
                      </a:txBody>
                      <a:tcPr anchor="ctr"/>
                    </a:tc>
                    <a:tc>
                      <a:txBody>
                        <a:bodyPr/>
                        <a:lstStyle/>
                        <a:p>
                          <a:pPr algn="ctr"/>
                          <a:r>
                            <a:rPr kumimoji="1" lang="ja-JP" altLang="en-US" sz="2400"/>
                            <a:t>当選条件</a:t>
                          </a:r>
                        </a:p>
                      </a:txBody>
                      <a:tcPr anchor="ctr"/>
                    </a:tc>
                    <a:tc>
                      <a:txBody>
                        <a:bodyPr/>
                        <a:lstStyle/>
                        <a:p>
                          <a:pPr algn="ctr"/>
                          <a:r>
                            <a:rPr kumimoji="1" lang="ja-JP" altLang="en-US" sz="2400"/>
                            <a:t>賞金額</a:t>
                          </a:r>
                        </a:p>
                      </a:txBody>
                      <a:tcPr anchor="ctr"/>
                    </a:tc>
                    <a:tc>
                      <a:txBody>
                        <a:bodyPr/>
                        <a:lstStyle/>
                        <a:p>
                          <a:pPr algn="ctr"/>
                          <a:r>
                            <a:rPr kumimoji="1" lang="ja-JP" altLang="en-US" sz="2400"/>
                            <a:t>確率</a:t>
                          </a:r>
                        </a:p>
                      </a:txBody>
                      <a:tcPr anchor="ctr"/>
                    </a:tc>
                    <a:tc>
                      <a:txBody>
                        <a:bodyPr/>
                        <a:lstStyle/>
                        <a:p>
                          <a:pPr algn="ctr"/>
                          <a:r>
                            <a:rPr kumimoji="1" lang="ja-JP" altLang="en-US" sz="2400"/>
                            <a:t>期待値</a:t>
                          </a:r>
                        </a:p>
                      </a:txBody>
                      <a:tcPr anchor="ctr"/>
                    </a:tc>
                    <a:extLst>
                      <a:ext uri="{0D108BD9-81ED-4DB2-BD59-A6C34878D82A}">
                        <a16:rowId xmlns:a16="http://schemas.microsoft.com/office/drawing/2014/main" val="10000"/>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1</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6</a:t>
                          </a:r>
                          <a:r>
                            <a:rPr kumimoji="1" lang="en-US" altLang="ja-JP" sz="2400" b="1" baseline="0"/>
                            <a:t> </a:t>
                          </a:r>
                          <a:r>
                            <a:rPr kumimoji="1" lang="ja-JP" altLang="en-US" sz="2400" b="1" baseline="0"/>
                            <a:t>個すべて一致</a:t>
                          </a:r>
                          <a:endParaRPr kumimoji="1" lang="ja-JP" altLang="en-US" sz="2400" b="1"/>
                        </a:p>
                      </a:txBody>
                      <a:tcPr anchor="ctr"/>
                    </a:tc>
                    <a:tc>
                      <a:txBody>
                        <a:bodyPr/>
                        <a:lstStyle/>
                        <a:p>
                          <a:pPr algn="ctr"/>
                          <a:r>
                            <a:rPr kumimoji="1" lang="ja-JP" altLang="en-US" sz="2400" b="1"/>
                            <a:t>約</a:t>
                          </a:r>
                          <a:endParaRPr kumimoji="1" lang="en-US" altLang="ja-JP" sz="2400" b="1"/>
                        </a:p>
                        <a:p>
                          <a:pPr algn="ctr"/>
                          <a:r>
                            <a:rPr kumimoji="1" lang="en-US" altLang="ja-JP" sz="2400" b="1"/>
                            <a:t>200,000,000</a:t>
                          </a:r>
                          <a:endParaRPr kumimoji="1" lang="ja-JP" altLang="en-US" sz="2400" b="1"/>
                        </a:p>
                      </a:txBody>
                      <a:tcPr anchor="ctr"/>
                    </a:tc>
                    <a:tc>
                      <a:txBody>
                        <a:bodyPr/>
                        <a:lstStyle/>
                        <a:p>
                          <a:endParaRPr lang="en-US"/>
                        </a:p>
                      </a:txBody>
                      <a:tcPr anchor="ctr">
                        <a:blipFill>
                          <a:blip r:embed="rId3"/>
                          <a:stretch>
                            <a:fillRect l="-272222" t="-93333" r="-67836" b="-500741"/>
                          </a:stretch>
                        </a:blipFill>
                      </a:tcPr>
                    </a:tc>
                    <a:tc>
                      <a:txBody>
                        <a:bodyPr/>
                        <a:lstStyle/>
                        <a:p>
                          <a:pPr algn="ctr"/>
                          <a:r>
                            <a:rPr kumimoji="1" lang="en-US" altLang="ja-JP" sz="2800"/>
                            <a:t>32.806</a:t>
                          </a:r>
                        </a:p>
                      </a:txBody>
                      <a:tcPr anchor="ctr"/>
                    </a:tc>
                    <a:extLst>
                      <a:ext uri="{0D108BD9-81ED-4DB2-BD59-A6C34878D82A}">
                        <a16:rowId xmlns:a16="http://schemas.microsoft.com/office/drawing/2014/main" val="10001"/>
                      </a:ext>
                    </a:extLst>
                  </a:tr>
                  <a:tr h="833916">
                    <a:tc>
                      <a:txBody>
                        <a:bodyPr/>
                        <a:lstStyle/>
                        <a:p>
                          <a:pPr marL="0" algn="ctr" defTabSz="914400" rtl="0" eaLnBrk="1" latinLnBrk="0" hangingPunct="1"/>
                          <a:r>
                            <a:rPr kumimoji="1" lang="en-US" altLang="ja-JP" sz="2400" b="1" kern="1200">
                              <a:solidFill>
                                <a:schemeClr val="dk1"/>
                              </a:solidFill>
                              <a:latin typeface="+mn-lt"/>
                              <a:ea typeface="+mn-ea"/>
                              <a:cs typeface="+mn-cs"/>
                            </a:rPr>
                            <a:t>2</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5 </a:t>
                          </a:r>
                          <a:r>
                            <a:rPr kumimoji="1" lang="ja-JP" altLang="en-US" sz="2400" b="1"/>
                            <a:t>個一致し、残りはボーナス番号と一致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r>
                            <a:rPr kumimoji="1" lang="en-US" altLang="ja-JP" sz="2400" b="1" kern="1200">
                              <a:solidFill>
                                <a:schemeClr val="dk1"/>
                              </a:solidFill>
                              <a:latin typeface="+mn-lt"/>
                              <a:ea typeface="+mn-ea"/>
                              <a:cs typeface="+mn-cs"/>
                            </a:rPr>
                            <a:t>10,000,000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190511" r="-67836" b="-393431"/>
                          </a:stretch>
                        </a:blipFill>
                      </a:tcPr>
                    </a:tc>
                    <a:tc>
                      <a:txBody>
                        <a:bodyPr/>
                        <a:lstStyle/>
                        <a:p>
                          <a:pPr algn="ctr"/>
                          <a:r>
                            <a:rPr kumimoji="1" lang="en-US" altLang="ja-JP" sz="2800"/>
                            <a:t>9.842</a:t>
                          </a:r>
                          <a:endParaRPr kumimoji="1" lang="ja-JP" altLang="en-US" sz="2800"/>
                        </a:p>
                      </a:txBody>
                      <a:tcPr anchor="ctr"/>
                    </a:tc>
                    <a:extLst>
                      <a:ext uri="{0D108BD9-81ED-4DB2-BD59-A6C34878D82A}">
                        <a16:rowId xmlns:a16="http://schemas.microsoft.com/office/drawing/2014/main" val="10002"/>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3</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5</a:t>
                          </a:r>
                          <a:r>
                            <a:rPr kumimoji="1" lang="ja-JP" altLang="en-US" sz="2400" b="1"/>
                            <a:t> 個一致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endParaRPr kumimoji="1" lang="en-US" altLang="ja-JP" sz="2400" b="1" kern="1200">
                            <a:solidFill>
                              <a:schemeClr val="dk1"/>
                            </a:solidFill>
                            <a:latin typeface="+mn-lt"/>
                            <a:ea typeface="+mn-ea"/>
                            <a:cs typeface="+mn-cs"/>
                          </a:endParaRPr>
                        </a:p>
                        <a:p>
                          <a:pPr marL="0" algn="ctr" defTabSz="914400" rtl="0" eaLnBrk="1" latinLnBrk="0" hangingPunct="1"/>
                          <a:r>
                            <a:rPr kumimoji="1" lang="en-US" altLang="ja-JP" sz="2400" b="1" kern="1200">
                              <a:solidFill>
                                <a:schemeClr val="dk1"/>
                              </a:solidFill>
                              <a:latin typeface="+mn-lt"/>
                              <a:ea typeface="+mn-ea"/>
                              <a:cs typeface="+mn-cs"/>
                            </a:rPr>
                            <a:t>300,000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294815" r="-67836" b="-299259"/>
                          </a:stretch>
                        </a:blipFill>
                      </a:tcPr>
                    </a:tc>
                    <a:tc>
                      <a:txBody>
                        <a:bodyPr/>
                        <a:lstStyle/>
                        <a:p>
                          <a:pPr algn="ctr"/>
                          <a:r>
                            <a:rPr kumimoji="1" lang="en-US" altLang="ja-JP" sz="2800"/>
                            <a:t>10.629</a:t>
                          </a:r>
                          <a:endParaRPr kumimoji="1" lang="ja-JP" altLang="en-US" sz="2800"/>
                        </a:p>
                      </a:txBody>
                      <a:tcPr anchor="ctr"/>
                    </a:tc>
                    <a:extLst>
                      <a:ext uri="{0D108BD9-81ED-4DB2-BD59-A6C34878D82A}">
                        <a16:rowId xmlns:a16="http://schemas.microsoft.com/office/drawing/2014/main" val="10003"/>
                      </a:ext>
                    </a:extLst>
                  </a:tr>
                  <a:tr h="822960">
                    <a:tc>
                      <a:txBody>
                        <a:bodyPr/>
                        <a:lstStyle/>
                        <a:p>
                          <a:pPr marL="0" algn="ctr" defTabSz="914400" rtl="0" eaLnBrk="1" latinLnBrk="0" hangingPunct="1"/>
                          <a:r>
                            <a:rPr kumimoji="1" lang="en-US" altLang="ja-JP" sz="2400" b="1" kern="1200">
                              <a:solidFill>
                                <a:schemeClr val="dk1"/>
                              </a:solidFill>
                              <a:latin typeface="+mn-lt"/>
                              <a:ea typeface="+mn-ea"/>
                              <a:cs typeface="+mn-cs"/>
                            </a:rPr>
                            <a:t>4</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4</a:t>
                          </a:r>
                          <a:r>
                            <a:rPr kumimoji="1" lang="ja-JP" altLang="en-US" sz="2400" b="1"/>
                            <a:t> 個一致</a:t>
                          </a:r>
                        </a:p>
                      </a:txBody>
                      <a:tcPr anchor="ctr"/>
                    </a:tc>
                    <a:tc>
                      <a:txBody>
                        <a:bodyPr/>
                        <a:lstStyle/>
                        <a:p>
                          <a:pPr marL="0" algn="ctr" defTabSz="914400" rtl="0" eaLnBrk="1" latinLnBrk="0" hangingPunct="1"/>
                          <a:r>
                            <a:rPr kumimoji="1" lang="ja-JP" altLang="en-US" sz="2400" b="1" kern="1200">
                              <a:solidFill>
                                <a:schemeClr val="dk1"/>
                              </a:solidFill>
                              <a:latin typeface="+mn-lt"/>
                              <a:ea typeface="+mn-ea"/>
                              <a:cs typeface="+mn-cs"/>
                            </a:rPr>
                            <a:t>約</a:t>
                          </a:r>
                          <a:endParaRPr kumimoji="1" lang="en-US" altLang="ja-JP" sz="2400" b="1" kern="1200">
                            <a:solidFill>
                              <a:schemeClr val="dk1"/>
                            </a:solidFill>
                            <a:latin typeface="+mn-lt"/>
                            <a:ea typeface="+mn-ea"/>
                            <a:cs typeface="+mn-cs"/>
                          </a:endParaRPr>
                        </a:p>
                        <a:p>
                          <a:pPr marL="0" algn="ctr" defTabSz="914400" rtl="0" eaLnBrk="1" latinLnBrk="0" hangingPunct="1"/>
                          <a:r>
                            <a:rPr kumimoji="1" lang="en-US" altLang="ja-JP" sz="2400" b="1" kern="1200">
                              <a:solidFill>
                                <a:schemeClr val="dk1"/>
                              </a:solidFill>
                              <a:latin typeface="+mn-lt"/>
                              <a:ea typeface="+mn-ea"/>
                              <a:cs typeface="+mn-cs"/>
                            </a:rPr>
                            <a:t>6,800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394815" r="-67836" b="-199259"/>
                          </a:stretch>
                        </a:blipFill>
                      </a:tcPr>
                    </a:tc>
                    <a:tc>
                      <a:txBody>
                        <a:bodyPr/>
                        <a:lstStyle/>
                        <a:p>
                          <a:pPr algn="ctr"/>
                          <a:r>
                            <a:rPr kumimoji="1" lang="en-US" altLang="ja-JP" sz="2800"/>
                            <a:t>11.143</a:t>
                          </a:r>
                          <a:endParaRPr kumimoji="1" lang="ja-JP" altLang="en-US" sz="2800"/>
                        </a:p>
                      </a:txBody>
                      <a:tcPr anchor="ctr"/>
                    </a:tc>
                    <a:extLst>
                      <a:ext uri="{0D108BD9-81ED-4DB2-BD59-A6C34878D82A}">
                        <a16:rowId xmlns:a16="http://schemas.microsoft.com/office/drawing/2014/main" val="10004"/>
                      </a:ext>
                    </a:extLst>
                  </a:tr>
                  <a:tr h="824738">
                    <a:tc>
                      <a:txBody>
                        <a:bodyPr/>
                        <a:lstStyle/>
                        <a:p>
                          <a:pPr marL="0" algn="ctr" defTabSz="914400" rtl="0" eaLnBrk="1" latinLnBrk="0" hangingPunct="1"/>
                          <a:r>
                            <a:rPr kumimoji="1" lang="en-US" altLang="ja-JP" sz="2400" b="1" kern="1200">
                              <a:solidFill>
                                <a:schemeClr val="dk1"/>
                              </a:solidFill>
                              <a:latin typeface="+mn-lt"/>
                              <a:ea typeface="+mn-ea"/>
                              <a:cs typeface="+mn-cs"/>
                            </a:rPr>
                            <a:t>5</a:t>
                          </a:r>
                          <a:r>
                            <a:rPr kumimoji="1" lang="ja-JP" altLang="en-US" sz="2400" b="1" kern="1200">
                              <a:solidFill>
                                <a:schemeClr val="dk1"/>
                              </a:solidFill>
                              <a:latin typeface="+mn-lt"/>
                              <a:ea typeface="+mn-ea"/>
                              <a:cs typeface="+mn-cs"/>
                            </a:rPr>
                            <a:t> 等</a:t>
                          </a:r>
                        </a:p>
                      </a:txBody>
                      <a:tcPr anchor="ctr"/>
                    </a:tc>
                    <a:tc>
                      <a:txBody>
                        <a:bodyPr/>
                        <a:lstStyle/>
                        <a:p>
                          <a:pPr algn="ctr"/>
                          <a:r>
                            <a:rPr kumimoji="1" lang="en-US" altLang="ja-JP" sz="2400" b="1"/>
                            <a:t>3</a:t>
                          </a:r>
                          <a:r>
                            <a:rPr kumimoji="1" lang="ja-JP" altLang="en-US" sz="2400" b="1"/>
                            <a:t> 個一致</a:t>
                          </a:r>
                        </a:p>
                      </a:txBody>
                      <a:tcPr anchor="ctr"/>
                    </a:tc>
                    <a:tc>
                      <a:txBody>
                        <a:bodyPr/>
                        <a:lstStyle/>
                        <a:p>
                          <a:pPr marL="0" algn="ctr" defTabSz="914400" rtl="0" eaLnBrk="1" latinLnBrk="0" hangingPunct="1"/>
                          <a:r>
                            <a:rPr kumimoji="1" lang="en-US" altLang="ja-JP" sz="2400" b="1" kern="1200">
                              <a:solidFill>
                                <a:schemeClr val="dk1"/>
                              </a:solidFill>
                              <a:latin typeface="+mn-lt"/>
                              <a:ea typeface="+mn-ea"/>
                              <a:cs typeface="+mn-cs"/>
                            </a:rPr>
                            <a:t>1,000</a:t>
                          </a:r>
                          <a:endParaRPr kumimoji="1" lang="ja-JP" altLang="en-US" sz="2400" b="1" kern="1200">
                            <a:solidFill>
                              <a:schemeClr val="dk1"/>
                            </a:solidFill>
                            <a:latin typeface="+mn-lt"/>
                            <a:ea typeface="+mn-ea"/>
                            <a:cs typeface="+mn-cs"/>
                          </a:endParaRPr>
                        </a:p>
                      </a:txBody>
                      <a:tcPr anchor="ctr"/>
                    </a:tc>
                    <a:tc>
                      <a:txBody>
                        <a:bodyPr/>
                        <a:lstStyle/>
                        <a:p>
                          <a:endParaRPr lang="en-US"/>
                        </a:p>
                      </a:txBody>
                      <a:tcPr anchor="ctr">
                        <a:blipFill>
                          <a:blip r:embed="rId3"/>
                          <a:stretch>
                            <a:fillRect l="-272222" t="-494815" r="-67836" b="-99259"/>
                          </a:stretch>
                        </a:blipFill>
                      </a:tcPr>
                    </a:tc>
                    <a:tc>
                      <a:txBody>
                        <a:bodyPr/>
                        <a:lstStyle/>
                        <a:p>
                          <a:pPr algn="ctr"/>
                          <a:r>
                            <a:rPr kumimoji="1" lang="en-US" altLang="ja-JP" sz="2800"/>
                            <a:t>25.4902</a:t>
                          </a:r>
                          <a:endParaRPr kumimoji="1" lang="ja-JP" altLang="en-US" sz="2800"/>
                        </a:p>
                      </a:txBody>
                      <a:tcPr anchor="ctr"/>
                    </a:tc>
                    <a:extLst>
                      <a:ext uri="{0D108BD9-81ED-4DB2-BD59-A6C34878D82A}">
                        <a16:rowId xmlns:a16="http://schemas.microsoft.com/office/drawing/2014/main" val="10005"/>
                      </a:ext>
                    </a:extLst>
                  </a:tr>
                  <a:tr h="761114">
                    <a:tc>
                      <a:txBody>
                        <a:bodyPr/>
                        <a:lstStyle/>
                        <a:p>
                          <a:pPr marL="0" algn="ctr" defTabSz="914400" rtl="0" eaLnBrk="1" latinLnBrk="0" hangingPunct="1"/>
                          <a:r>
                            <a:rPr kumimoji="1" lang="ja-JP" altLang="en-US" sz="2400" b="1" kern="1200">
                              <a:solidFill>
                                <a:schemeClr val="dk1"/>
                              </a:solidFill>
                              <a:latin typeface="+mn-lt"/>
                              <a:ea typeface="+mn-ea"/>
                              <a:cs typeface="+mn-cs"/>
                            </a:rPr>
                            <a:t>合計</a:t>
                          </a:r>
                        </a:p>
                      </a:txBody>
                      <a:tcPr anchor="ctr"/>
                    </a:tc>
                    <a:tc>
                      <a:txBody>
                        <a:bodyPr/>
                        <a:lstStyle/>
                        <a:p>
                          <a:pPr algn="ctr"/>
                          <a:endParaRPr kumimoji="1" lang="ja-JP" altLang="en-US" sz="2400"/>
                        </a:p>
                      </a:txBody>
                      <a:tcPr anchor="ctr"/>
                    </a:tc>
                    <a:tc>
                      <a:txBody>
                        <a:bodyPr/>
                        <a:lstStyle/>
                        <a:p>
                          <a:pPr marL="0" algn="ctr" defTabSz="914400" rtl="0" eaLnBrk="1" latinLnBrk="0" hangingPunct="1"/>
                          <a:endParaRPr kumimoji="1" lang="ja-JP" altLang="en-US" sz="2400" b="1" kern="1200">
                            <a:solidFill>
                              <a:schemeClr val="dk1"/>
                            </a:solidFill>
                            <a:latin typeface="+mn-lt"/>
                            <a:ea typeface="+mn-ea"/>
                            <a:cs typeface="+mn-cs"/>
                          </a:endParaRPr>
                        </a:p>
                      </a:txBody>
                      <a:tcPr anchor="ctr"/>
                    </a:tc>
                    <a:tc>
                      <a:txBody>
                        <a:bodyPr/>
                        <a:lstStyle/>
                        <a:p>
                          <a:pPr algn="ctr"/>
                          <a:r>
                            <a:rPr kumimoji="1" lang="en-US" altLang="ja-JP" sz="2800" b="1" i="0"/>
                            <a:t>0.02717</a:t>
                          </a:r>
                          <a:endParaRPr kumimoji="1" lang="ja-JP" altLang="en-US" sz="2800" b="1" i="0"/>
                        </a:p>
                      </a:txBody>
                      <a:tcPr anchor="ctr"/>
                    </a:tc>
                    <a:tc>
                      <a:txBody>
                        <a:bodyPr/>
                        <a:lstStyle/>
                        <a:p>
                          <a:pPr algn="ctr"/>
                          <a:r>
                            <a:rPr kumimoji="1" lang="en-US" altLang="ja-JP" sz="2800"/>
                            <a:t>89.910</a:t>
                          </a:r>
                          <a:endParaRPr kumimoji="1" lang="ja-JP" altLang="en-US" sz="2800"/>
                        </a:p>
                      </a:txBody>
                      <a:tcPr anchor="ct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8792746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6413</TotalTime>
  <Words>2644</Words>
  <Application>Microsoft Office PowerPoint</Application>
  <PresentationFormat>画面に合わせる (4:3)</PresentationFormat>
  <Paragraphs>300</Paragraphs>
  <Slides>28</Slides>
  <Notes>26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28</vt:i4>
      </vt:variant>
    </vt:vector>
  </HeadingPairs>
  <TitlesOfParts>
    <vt:vector size="32" baseType="lpstr">
      <vt:lpstr>Arial</vt:lpstr>
      <vt:lpstr>Calibri</vt:lpstr>
      <vt:lpstr>Cambria Math</vt:lpstr>
      <vt:lpstr>Office ​​テーマ</vt:lpstr>
      <vt:lpstr>第６章 後悔しない意思決定方法</vt:lpstr>
      <vt:lpstr>ランダム性を考慮に入れて決断を行う</vt:lpstr>
      <vt:lpstr>極端に起こりにくいものは無視せよ Ignore the extremely Improbable</vt:lpstr>
      <vt:lpstr>極端に起こりにくいものは無視せよ ー宝くじで大金持ちになることー</vt:lpstr>
      <vt:lpstr>さらに、</vt:lpstr>
      <vt:lpstr>さらに、日本のロト６の場合</vt:lpstr>
      <vt:lpstr>期待値を上げる方法 (それでも買うならば)</vt:lpstr>
      <vt:lpstr>旧）ロト６の賞金（ 200円 支払って）</vt:lpstr>
      <vt:lpstr>新)ロト６の賞金（ 200円 支払って）</vt:lpstr>
      <vt:lpstr>キャリーオーバーを狙う ーロト６で考えてみようー</vt:lpstr>
      <vt:lpstr>6 つの数字の選び方</vt:lpstr>
      <vt:lpstr>「われわれが恐るべきはただ一つ、恐れそのものである。」</vt:lpstr>
      <vt:lpstr>内因性死亡率＞外因性死亡率</vt:lpstr>
      <vt:lpstr>リスクがさらに加わることへの恐れを考慮しなければならない（著者への反論）。</vt:lpstr>
      <vt:lpstr>CNタワーのガラスの床の砕け落ちる確率 高さ553メートル</vt:lpstr>
      <vt:lpstr>指数分布に従う例 Haigh, Probability Models,  p. 57</vt:lpstr>
      <vt:lpstr>ランダム性と無関心</vt:lpstr>
      <vt:lpstr>「個人の合理性 vs 集団の合理性」</vt:lpstr>
      <vt:lpstr>幸せの平均値を最大化する</vt:lpstr>
      <vt:lpstr>決断するために「効用関数」を定める。 これはあなたの価値観で決まる。</vt:lpstr>
      <vt:lpstr>効用関数とは</vt:lpstr>
      <vt:lpstr>結婚式場の選択</vt:lpstr>
      <vt:lpstr>電話をかけるかかけないか</vt:lpstr>
      <vt:lpstr>住宅保険に加入すべきか？ </vt:lpstr>
      <vt:lpstr>効用の大小は人それぞれ</vt:lpstr>
      <vt:lpstr>やんちゃな甥っ子の効用関数</vt:lpstr>
      <vt:lpstr>医師の効用関数と患者の効用関数</vt:lpstr>
      <vt:lpstr>結局は個人の効用関数により決断が行われる。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第６章 後悔しない意思決定方法</dc:title>
  <dc:creator>Akihiko</dc:creator>
  <cp:lastModifiedBy>精彦 松尾</cp:lastModifiedBy>
  <cp:revision>93</cp:revision>
  <cp:lastPrinted>2012-11-29T04:13:26Z</cp:lastPrinted>
  <dcterms:created xsi:type="dcterms:W3CDTF">2012-11-06T05:08:15Z</dcterms:created>
  <dcterms:modified xsi:type="dcterms:W3CDTF">2025-12-02T04:37:00Z</dcterms:modified>
</cp:coreProperties>
</file>