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257" r:id="rId2"/>
    <p:sldId id="258" r:id="rId3"/>
    <p:sldId id="259" r:id="rId4"/>
    <p:sldId id="260" r:id="rId5"/>
    <p:sldId id="289" r:id="rId6"/>
    <p:sldId id="290" r:id="rId7"/>
    <p:sldId id="262" r:id="rId8"/>
    <p:sldId id="275" r:id="rId9"/>
    <p:sldId id="293" r:id="rId10"/>
    <p:sldId id="284" r:id="rId11"/>
    <p:sldId id="286" r:id="rId12"/>
    <p:sldId id="291" r:id="rId13"/>
    <p:sldId id="263" r:id="rId14"/>
    <p:sldId id="264" r:id="rId15"/>
    <p:sldId id="276" r:id="rId16"/>
    <p:sldId id="287" r:id="rId17"/>
    <p:sldId id="288" r:id="rId18"/>
    <p:sldId id="265" r:id="rId19"/>
    <p:sldId id="294" r:id="rId20"/>
    <p:sldId id="295" r:id="rId21"/>
    <p:sldId id="266" r:id="rId22"/>
    <p:sldId id="267" r:id="rId23"/>
    <p:sldId id="268" r:id="rId24"/>
    <p:sldId id="269" r:id="rId25"/>
    <p:sldId id="270" r:id="rId26"/>
    <p:sldId id="271" r:id="rId27"/>
    <p:sldId id="272" r:id="rId28"/>
    <p:sldId id="273" r:id="rId29"/>
    <p:sldId id="292" r:id="rId30"/>
    <p:sldId id="296" r:id="rId31"/>
    <p:sldId id="297" r:id="rId32"/>
    <p:sldId id="274" r:id="rId33"/>
    <p:sldId id="277" r:id="rId34"/>
    <p:sldId id="298" r:id="rId35"/>
    <p:sldId id="278" r:id="rId36"/>
    <p:sldId id="279" r:id="rId37"/>
    <p:sldId id="280" r:id="rId38"/>
    <p:sldId id="281" r:id="rId39"/>
    <p:sldId id="282" r:id="rId40"/>
    <p:sldId id="283" r:id="rId4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A51DB0-B803-4F3A-BCBE-937996E52973}" v="171" dt="2025-12-02T04:46:48.7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067" autoAdjust="0"/>
    <p:restoredTop sz="73932" autoAdjust="0"/>
  </p:normalViewPr>
  <p:slideViewPr>
    <p:cSldViewPr>
      <p:cViewPr varScale="1">
        <p:scale>
          <a:sx n="93" d="100"/>
          <a:sy n="93" d="100"/>
        </p:scale>
        <p:origin x="1716" y="96"/>
      </p:cViewPr>
      <p:guideLst>
        <p:guide orient="horz" pos="2160"/>
        <p:guide pos="2880"/>
      </p:guideLst>
    </p:cSldViewPr>
  </p:slideViewPr>
  <p:notesTextViewPr>
    <p:cViewPr>
      <p:scale>
        <a:sx n="3" d="2"/>
        <a:sy n="3" d="2"/>
      </p:scale>
      <p:origin x="0" y="0"/>
    </p:cViewPr>
  </p:notesTextViewPr>
  <p:notesViewPr>
    <p:cSldViewPr>
      <p:cViewPr>
        <p:scale>
          <a:sx n="88" d="100"/>
          <a:sy n="88" d="100"/>
        </p:scale>
        <p:origin x="1900" y="-24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精彦 松尾" userId="079f92e83afe574c" providerId="LiveId" clId="{DDA51DB0-B803-4F3A-BCBE-937996E52973}"/>
    <pc:docChg chg="custSel modSld">
      <pc:chgData name="精彦 松尾" userId="079f92e83afe574c" providerId="LiveId" clId="{DDA51DB0-B803-4F3A-BCBE-937996E52973}" dt="2025-12-02T04:46:48.747" v="182" actId="20577"/>
      <pc:docMkLst>
        <pc:docMk/>
      </pc:docMkLst>
      <pc:sldChg chg="modSp">
        <pc:chgData name="精彦 松尾" userId="079f92e83afe574c" providerId="LiveId" clId="{DDA51DB0-B803-4F3A-BCBE-937996E52973}" dt="2025-12-02T04:46:48.747" v="182" actId="20577"/>
        <pc:sldMkLst>
          <pc:docMk/>
          <pc:sldMk cId="1199207601" sldId="265"/>
        </pc:sldMkLst>
        <pc:spChg chg="mod">
          <ac:chgData name="精彦 松尾" userId="079f92e83afe574c" providerId="LiveId" clId="{DDA51DB0-B803-4F3A-BCBE-937996E52973}" dt="2025-12-02T04:46:48.747" v="182" actId="20577"/>
          <ac:spMkLst>
            <pc:docMk/>
            <pc:sldMk cId="1199207601" sldId="265"/>
            <ac:spMk id="3" creationId="{00000000-0000-0000-0000-000000000000}"/>
          </ac:spMkLst>
        </pc:spChg>
      </pc:sldChg>
      <pc:sldChg chg="modSp mod">
        <pc:chgData name="精彦 松尾" userId="079f92e83afe574c" providerId="LiveId" clId="{DDA51DB0-B803-4F3A-BCBE-937996E52973}" dt="2025-12-02T04:44:30.142" v="1" actId="27636"/>
        <pc:sldMkLst>
          <pc:docMk/>
          <pc:sldMk cId="2383762439" sldId="287"/>
        </pc:sldMkLst>
        <pc:spChg chg="mod">
          <ac:chgData name="精彦 松尾" userId="079f92e83afe574c" providerId="LiveId" clId="{DDA51DB0-B803-4F3A-BCBE-937996E52973}" dt="2025-12-02T04:44:30.142" v="1" actId="27636"/>
          <ac:spMkLst>
            <pc:docMk/>
            <pc:sldMk cId="2383762439" sldId="287"/>
            <ac:spMk id="3" creationId="{00000000-0000-0000-0000-000000000000}"/>
          </ac:spMkLst>
        </pc:spChg>
      </pc:sldChg>
      <pc:sldChg chg="modSp mod modAnim">
        <pc:chgData name="精彦 松尾" userId="079f92e83afe574c" providerId="LiveId" clId="{DDA51DB0-B803-4F3A-BCBE-937996E52973}" dt="2025-12-02T04:46:14.608" v="174" actId="20577"/>
        <pc:sldMkLst>
          <pc:docMk/>
          <pc:sldMk cId="2352057352" sldId="288"/>
        </pc:sldMkLst>
        <pc:spChg chg="mod">
          <ac:chgData name="精彦 松尾" userId="079f92e83afe574c" providerId="LiveId" clId="{DDA51DB0-B803-4F3A-BCBE-937996E52973}" dt="2025-12-02T04:46:14.608" v="174" actId="20577"/>
          <ac:spMkLst>
            <pc:docMk/>
            <pc:sldMk cId="2352057352" sldId="288"/>
            <ac:spMk id="3" creationId="{00000000-0000-0000-0000-000000000000}"/>
          </ac:spMkLst>
        </pc:spChg>
      </pc:sldChg>
    </pc:docChg>
  </pc:docChgLst>
  <pc:docChgLst>
    <pc:chgData name="精彦 松尾" userId="079f92e83afe574c" providerId="LiveId" clId="{77756CEC-88AE-4EAA-8F7B-3447709F0FF5}"/>
    <pc:docChg chg="undo custSel addSld delSld modSld">
      <pc:chgData name="精彦 松尾" userId="079f92e83afe574c" providerId="LiveId" clId="{77756CEC-88AE-4EAA-8F7B-3447709F0FF5}" dt="2024-06-23T02:56:28.486" v="521" actId="20577"/>
      <pc:docMkLst>
        <pc:docMk/>
      </pc:docMkLst>
      <pc:sldChg chg="modSp">
        <pc:chgData name="精彦 松尾" userId="079f92e83afe574c" providerId="LiveId" clId="{77756CEC-88AE-4EAA-8F7B-3447709F0FF5}" dt="2024-06-01T09:37:07.447" v="78" actId="20577"/>
        <pc:sldMkLst>
          <pc:docMk/>
          <pc:sldMk cId="783143467" sldId="257"/>
        </pc:sldMkLst>
      </pc:sldChg>
      <pc:sldChg chg="modSp mod modAnim">
        <pc:chgData name="精彦 松尾" userId="079f92e83afe574c" providerId="LiveId" clId="{77756CEC-88AE-4EAA-8F7B-3447709F0FF5}" dt="2024-05-18T01:28:18.209" v="64" actId="6549"/>
        <pc:sldMkLst>
          <pc:docMk/>
          <pc:sldMk cId="1579448335" sldId="260"/>
        </pc:sldMkLst>
      </pc:sldChg>
      <pc:sldChg chg="del">
        <pc:chgData name="精彦 松尾" userId="079f92e83afe574c" providerId="LiveId" clId="{77756CEC-88AE-4EAA-8F7B-3447709F0FF5}" dt="2024-05-18T01:29:24.430" v="65" actId="2696"/>
        <pc:sldMkLst>
          <pc:docMk/>
          <pc:sldMk cId="2362289059" sldId="261"/>
        </pc:sldMkLst>
      </pc:sldChg>
      <pc:sldChg chg="add del">
        <pc:chgData name="精彦 松尾" userId="079f92e83afe574c" providerId="LiveId" clId="{77756CEC-88AE-4EAA-8F7B-3447709F0FF5}" dt="2024-05-18T01:28:02.202" v="61" actId="2696"/>
        <pc:sldMkLst>
          <pc:docMk/>
          <pc:sldMk cId="1385485488" sldId="262"/>
        </pc:sldMkLst>
      </pc:sldChg>
      <pc:sldChg chg="modSp">
        <pc:chgData name="精彦 松尾" userId="079f92e83afe574c" providerId="LiveId" clId="{77756CEC-88AE-4EAA-8F7B-3447709F0FF5}" dt="2024-06-02T00:49:24.677" v="439" actId="20577"/>
        <pc:sldMkLst>
          <pc:docMk/>
          <pc:sldMk cId="3972271792" sldId="274"/>
        </pc:sldMkLst>
      </pc:sldChg>
      <pc:sldChg chg="modSp modNotesTx">
        <pc:chgData name="精彦 松尾" userId="079f92e83afe574c" providerId="LiveId" clId="{77756CEC-88AE-4EAA-8F7B-3447709F0FF5}" dt="2024-06-22T07:23:18.860" v="518" actId="20577"/>
        <pc:sldMkLst>
          <pc:docMk/>
          <pc:sldMk cId="115059470" sldId="277"/>
        </pc:sldMkLst>
      </pc:sldChg>
      <pc:sldChg chg="modNotesTx">
        <pc:chgData name="精彦 松尾" userId="079f92e83afe574c" providerId="LiveId" clId="{77756CEC-88AE-4EAA-8F7B-3447709F0FF5}" dt="2024-06-23T02:56:28.486" v="521" actId="20577"/>
        <pc:sldMkLst>
          <pc:docMk/>
          <pc:sldMk cId="4261848718" sldId="286"/>
        </pc:sldMkLst>
      </pc:sldChg>
      <pc:sldChg chg="add del">
        <pc:chgData name="精彦 松尾" userId="079f92e83afe574c" providerId="LiveId" clId="{77756CEC-88AE-4EAA-8F7B-3447709F0FF5}" dt="2024-05-18T01:27:30.304" v="59" actId="2696"/>
        <pc:sldMkLst>
          <pc:docMk/>
          <pc:sldMk cId="2383762439" sldId="287"/>
        </pc:sldMkLst>
      </pc:sldChg>
      <pc:sldChg chg="modSp mod modAnim">
        <pc:chgData name="精彦 松尾" userId="079f92e83afe574c" providerId="LiveId" clId="{77756CEC-88AE-4EAA-8F7B-3447709F0FF5}" dt="2024-06-01T09:41:14.869" v="192" actId="27636"/>
        <pc:sldMkLst>
          <pc:docMk/>
          <pc:sldMk cId="1686471040" sldId="290"/>
        </pc:sldMkLst>
      </pc:sldChg>
      <pc:sldChg chg="add del">
        <pc:chgData name="精彦 松尾" userId="079f92e83afe574c" providerId="LiveId" clId="{77756CEC-88AE-4EAA-8F7B-3447709F0FF5}" dt="2024-05-18T01:28:13.851" v="62" actId="2696"/>
        <pc:sldMkLst>
          <pc:docMk/>
          <pc:sldMk cId="925749282" sldId="291"/>
        </pc:sldMkLst>
      </pc:sldChg>
      <pc:sldChg chg="modSp">
        <pc:chgData name="精彦 松尾" userId="079f92e83afe574c" providerId="LiveId" clId="{77756CEC-88AE-4EAA-8F7B-3447709F0FF5}" dt="2024-06-02T01:00:00.956" v="446" actId="20577"/>
        <pc:sldMkLst>
          <pc:docMk/>
          <pc:sldMk cId="1245421622" sldId="298"/>
        </pc:sldMkLst>
      </pc:sldChg>
    </pc:docChg>
  </pc:docChgLst>
  <pc:docChgLst>
    <pc:chgData name="精彦 松尾" userId="079f92e83afe574c" providerId="LiveId" clId="{679DE0FE-3A86-468D-87CD-C5CE8D59EB60}"/>
    <pc:docChg chg="modSld">
      <pc:chgData name="精彦 松尾" userId="079f92e83afe574c" providerId="LiveId" clId="{679DE0FE-3A86-468D-87CD-C5CE8D59EB60}" dt="2024-06-17T03:22:46.865" v="203" actId="20577"/>
      <pc:docMkLst>
        <pc:docMk/>
      </pc:docMkLst>
      <pc:sldChg chg="modSp">
        <pc:chgData name="精彦 松尾" userId="079f92e83afe574c" providerId="LiveId" clId="{679DE0FE-3A86-468D-87CD-C5CE8D59EB60}" dt="2024-06-17T03:22:46.865" v="203" actId="20577"/>
        <pc:sldMkLst>
          <pc:docMk/>
          <pc:sldMk cId="3559970702" sldId="268"/>
        </pc:sldMkLst>
      </pc:sldChg>
      <pc:sldChg chg="modNotesTx">
        <pc:chgData name="精彦 松尾" userId="079f92e83afe574c" providerId="LiveId" clId="{679DE0FE-3A86-468D-87CD-C5CE8D59EB60}" dt="2024-06-17T03:18:38.498" v="199" actId="20577"/>
        <pc:sldMkLst>
          <pc:docMk/>
          <pc:sldMk cId="4261848718" sldId="286"/>
        </pc:sldMkLst>
      </pc:sldChg>
    </pc:docChg>
  </pc:docChgLst>
  <pc:docChgLst>
    <pc:chgData name="精彦 松尾" userId="079f92e83afe574c" providerId="LiveId" clId="{A0310BD7-FFF3-4589-AAA4-C413D52327A2}"/>
    <pc:docChg chg="modSld sldOrd">
      <pc:chgData name="精彦 松尾" userId="079f92e83afe574c" providerId="LiveId" clId="{A0310BD7-FFF3-4589-AAA4-C413D52327A2}" dt="2025-06-10T23:56:44.315" v="1"/>
      <pc:docMkLst>
        <pc:docMk/>
      </pc:docMkLst>
      <pc:sldChg chg="ord">
        <pc:chgData name="精彦 松尾" userId="079f92e83afe574c" providerId="LiveId" clId="{A0310BD7-FFF3-4589-AAA4-C413D52327A2}" dt="2025-06-10T23:56:44.315" v="1"/>
        <pc:sldMkLst>
          <pc:docMk/>
          <pc:sldMk cId="3160445762" sldId="294"/>
        </pc:sldMkLst>
      </pc:sldChg>
    </pc:docChg>
  </pc:docChgLst>
  <pc:docChgLst>
    <pc:chgData name="精彦 松尾" userId="079f92e83afe574c" providerId="LiveId" clId="{B12B7E44-F300-463D-91A4-7FD670AB055F}"/>
    <pc:docChg chg="undo custSel modSld">
      <pc:chgData name="精彦 松尾" userId="079f92e83afe574c" providerId="LiveId" clId="{B12B7E44-F300-463D-91A4-7FD670AB055F}" dt="2024-06-24T04:32:02.396" v="92" actId="6549"/>
      <pc:docMkLst>
        <pc:docMk/>
      </pc:docMkLst>
      <pc:sldChg chg="modSp mod">
        <pc:chgData name="精彦 松尾" userId="079f92e83afe574c" providerId="LiveId" clId="{B12B7E44-F300-463D-91A4-7FD670AB055F}" dt="2024-06-11T04:40:54.386" v="35" actId="20577"/>
        <pc:sldMkLst>
          <pc:docMk/>
          <pc:sldMk cId="783143467" sldId="257"/>
        </pc:sldMkLst>
      </pc:sldChg>
      <pc:sldChg chg="modSp mod">
        <pc:chgData name="精彦 松尾" userId="079f92e83afe574c" providerId="LiveId" clId="{B12B7E44-F300-463D-91A4-7FD670AB055F}" dt="2024-06-11T03:53:18.435" v="12" actId="20577"/>
        <pc:sldMkLst>
          <pc:docMk/>
          <pc:sldMk cId="3777437491" sldId="258"/>
        </pc:sldMkLst>
      </pc:sldChg>
      <pc:sldChg chg="modSp mod modAnim">
        <pc:chgData name="精彦 松尾" userId="079f92e83afe574c" providerId="LiveId" clId="{B12B7E44-F300-463D-91A4-7FD670AB055F}" dt="2024-06-18T06:00:17.471" v="64" actId="20577"/>
        <pc:sldMkLst>
          <pc:docMk/>
          <pc:sldMk cId="1579448335" sldId="260"/>
        </pc:sldMkLst>
      </pc:sldChg>
      <pc:sldChg chg="modSp">
        <pc:chgData name="精彦 松尾" userId="079f92e83afe574c" providerId="LiveId" clId="{B12B7E44-F300-463D-91A4-7FD670AB055F}" dt="2024-06-11T03:31:38.493" v="0" actId="20577"/>
        <pc:sldMkLst>
          <pc:docMk/>
          <pc:sldMk cId="1199207601" sldId="265"/>
        </pc:sldMkLst>
      </pc:sldChg>
      <pc:sldChg chg="modSp">
        <pc:chgData name="精彦 松尾" userId="079f92e83afe574c" providerId="LiveId" clId="{B12B7E44-F300-463D-91A4-7FD670AB055F}" dt="2024-06-11T04:08:32.474" v="23" actId="20577"/>
        <pc:sldMkLst>
          <pc:docMk/>
          <pc:sldMk cId="4074878144" sldId="269"/>
        </pc:sldMkLst>
      </pc:sldChg>
      <pc:sldChg chg="modSp mod">
        <pc:chgData name="精彦 松尾" userId="079f92e83afe574c" providerId="LiveId" clId="{B12B7E44-F300-463D-91A4-7FD670AB055F}" dt="2024-06-24T04:32:02.396" v="92" actId="6549"/>
        <pc:sldMkLst>
          <pc:docMk/>
          <pc:sldMk cId="1359886179" sldId="279"/>
        </pc:sldMkLst>
      </pc:sldChg>
      <pc:sldChg chg="modSp">
        <pc:chgData name="精彦 松尾" userId="079f92e83afe574c" providerId="LiveId" clId="{B12B7E44-F300-463D-91A4-7FD670AB055F}" dt="2024-06-11T04:51:34.580" v="42" actId="20577"/>
        <pc:sldMkLst>
          <pc:docMk/>
          <pc:sldMk cId="2796650146" sldId="28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A195A97-21DD-44D5-ABBD-9955540DA44A}" type="datetimeFigureOut">
              <a:rPr kumimoji="1" lang="ja-JP" altLang="en-US" smtClean="0"/>
              <a:t>2025/12/8</a:t>
            </a:fld>
            <a:endParaRPr kumimoji="1" lang="ja-JP" altLang="en-US" dirty="0"/>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9225C05-3A7F-4501-941B-B120BAC5A249}" type="slidenum">
              <a:rPr kumimoji="1" lang="ja-JP" altLang="en-US" smtClean="0"/>
              <a:t>‹#›</a:t>
            </a:fld>
            <a:endParaRPr kumimoji="1" lang="ja-JP" altLang="en-US" dirty="0"/>
          </a:p>
        </p:txBody>
      </p:sp>
    </p:spTree>
    <p:extLst>
      <p:ext uri="{BB962C8B-B14F-4D97-AF65-F5344CB8AC3E}">
        <p14:creationId xmlns:p14="http://schemas.microsoft.com/office/powerpoint/2010/main" val="963756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4B5D97-F98B-4418-A2B1-F4EF2D8D32F8}" type="datetimeFigureOut">
              <a:rPr kumimoji="1" lang="ja-JP" altLang="en-US" smtClean="0"/>
              <a:t>2025/12/8</a:t>
            </a:fld>
            <a:endParaRPr kumimoji="1" lang="ja-JP" altLang="en-US" dirty="0"/>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785C10-408C-49A2-8B4B-F77CCDFD072F}" type="slidenum">
              <a:rPr kumimoji="1" lang="ja-JP" altLang="en-US" smtClean="0"/>
              <a:t>‹#›</a:t>
            </a:fld>
            <a:endParaRPr kumimoji="1" lang="ja-JP" altLang="en-US" dirty="0"/>
          </a:p>
        </p:txBody>
      </p:sp>
    </p:spTree>
    <p:extLst>
      <p:ext uri="{BB962C8B-B14F-4D97-AF65-F5344CB8AC3E}">
        <p14:creationId xmlns:p14="http://schemas.microsoft.com/office/powerpoint/2010/main" val="32009251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一時期、遺伝子情報を基に処方箋をカスタマイズするんだという話があったが、どうなったのだろう。</a:t>
            </a:r>
            <a:endParaRPr lang="en-US" altLang="ja-JP" dirty="0"/>
          </a:p>
          <a:p>
            <a:r>
              <a:rPr lang="en-US" altLang="ja-JP" dirty="0"/>
              <a:t>Copilot </a:t>
            </a:r>
            <a:r>
              <a:rPr lang="ja-JP" altLang="en-US" dirty="0"/>
              <a:t>によれば、</a:t>
            </a:r>
            <a:endParaRPr lang="en-US" altLang="ja-JP" dirty="0"/>
          </a:p>
          <a:p>
            <a:r>
              <a:rPr lang="ja-JP" altLang="en-US" dirty="0"/>
              <a:t>例えばある</a:t>
            </a:r>
            <a:r>
              <a:rPr lang="en-US" altLang="ja-JP" dirty="0"/>
              <a:t>HIV</a:t>
            </a:r>
            <a:r>
              <a:rPr lang="ja-JP" altLang="en-US" dirty="0"/>
              <a:t>薬剤に副反応を示す可能性の強い遺伝子が特定されている。ある遺伝子が存在すれば、特定の薬剤を使ってはいけないことが分かる。</a:t>
            </a:r>
            <a:endParaRPr lang="en-US" altLang="ja-JP" dirty="0"/>
          </a:p>
          <a:p>
            <a:r>
              <a:rPr lang="ja-JP" altLang="en-US" dirty="0"/>
              <a:t>若年性糖尿病などの遺伝性の病気に対しては、</a:t>
            </a:r>
            <a:r>
              <a:rPr lang="en-US" altLang="ja-JP" dirty="0"/>
              <a:t>mRNA</a:t>
            </a:r>
            <a:r>
              <a:rPr lang="ja-JP" altLang="en-US" dirty="0"/>
              <a:t>医薬やゲノム編集製品を用いた治療の研究が進められているらしい。</a:t>
            </a:r>
            <a:endParaRPr lang="en-US" altLang="ja-JP" dirty="0"/>
          </a:p>
          <a:p>
            <a:r>
              <a:rPr lang="ja-JP" altLang="en-US" dirty="0"/>
              <a:t>でも、</a:t>
            </a:r>
            <a:endParaRPr lang="en-US" altLang="ja-JP" dirty="0"/>
          </a:p>
          <a:p>
            <a:r>
              <a:rPr lang="en-US" altLang="ja-JP" dirty="0"/>
              <a:t>mRNA</a:t>
            </a:r>
            <a:r>
              <a:rPr lang="ja-JP" altLang="en-US" dirty="0"/>
              <a:t>医薬品により体内で作られるスパイクたんぱく質は、</a:t>
            </a:r>
            <a:r>
              <a:rPr lang="en-US" altLang="ja-JP" dirty="0"/>
              <a:t>3</a:t>
            </a:r>
            <a:r>
              <a:rPr lang="ja-JP" altLang="en-US" dirty="0"/>
              <a:t>か月分解されずに体内に残ることがあると言われ、それが健康被害を及ぼすとの訴えがある。スパイクたんぱく質が体内に残るメガニズムは現在研究中らしい。</a:t>
            </a:r>
            <a:endParaRPr lang="en-US" altLang="ja-JP" dirty="0"/>
          </a:p>
          <a:p>
            <a:endParaRPr lang="en-US" altLang="ja-JP" dirty="0"/>
          </a:p>
          <a:p>
            <a:r>
              <a:rPr lang="ja-JP" altLang="en-US" dirty="0"/>
              <a:t>私、松尾は考える、</a:t>
            </a:r>
            <a:endParaRPr lang="en-US" altLang="ja-JP" dirty="0"/>
          </a:p>
          <a:p>
            <a:r>
              <a:rPr lang="ja-JP" altLang="en-US" dirty="0"/>
              <a:t>非常に重篤な疾患については、命に係わる副反応を考える余地もなく、行っていいのだろうが、命にかかわらない病気に対しては、まだ使わないほうがいいだろうと考える。</a:t>
            </a:r>
            <a:endParaRPr lang="en-US" altLang="ja-JP" dirty="0"/>
          </a:p>
          <a:p>
            <a:r>
              <a:rPr lang="ja-JP" altLang="en-US" dirty="0"/>
              <a:t>研究者は少々の疑いがあっても、自分の研究を実現したがる生き物なのである。</a:t>
            </a:r>
            <a:r>
              <a:rPr lang="en-US" altLang="ja-JP" dirty="0"/>
              <a:t>SNS</a:t>
            </a:r>
            <a:r>
              <a:rPr lang="ja-JP" altLang="en-US" dirty="0"/>
              <a:t>で調べてみよう。</a:t>
            </a:r>
            <a:endParaRPr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A2785C10-408C-49A2-8B4B-F77CCDFD072F}" type="slidenum">
              <a:rPr kumimoji="1" lang="ja-JP" altLang="en-US" smtClean="0"/>
              <a:t>1</a:t>
            </a:fld>
            <a:endParaRPr kumimoji="1" lang="ja-JP" altLang="en-US" dirty="0"/>
          </a:p>
        </p:txBody>
      </p:sp>
    </p:spTree>
    <p:extLst>
      <p:ext uri="{BB962C8B-B14F-4D97-AF65-F5344CB8AC3E}">
        <p14:creationId xmlns:p14="http://schemas.microsoft.com/office/powerpoint/2010/main" val="37689496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2785C10-408C-49A2-8B4B-F77CCDFD072F}" type="slidenum">
              <a:rPr kumimoji="1" lang="ja-JP" altLang="en-US" smtClean="0"/>
              <a:t>21</a:t>
            </a:fld>
            <a:endParaRPr kumimoji="1" lang="ja-JP" altLang="en-US" dirty="0"/>
          </a:p>
        </p:txBody>
      </p:sp>
    </p:spTree>
    <p:extLst>
      <p:ext uri="{BB962C8B-B14F-4D97-AF65-F5344CB8AC3E}">
        <p14:creationId xmlns:p14="http://schemas.microsoft.com/office/powerpoint/2010/main" val="9153612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統計を取らなければならないと言いながら、自分の意見を統計も取らず平気で主張すること。ダイエットとエクササイズは自分に合った方法を選択しなければならない。生活習慣、体の状態、趣味嗜好を考慮にいれるとよい。よく歩く人、家事をこなす人、など人ごとに異なる。</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A2785C10-408C-49A2-8B4B-F77CCDFD072F}" type="slidenum">
              <a:rPr kumimoji="1" lang="ja-JP" altLang="en-US" smtClean="0"/>
              <a:t>23</a:t>
            </a:fld>
            <a:endParaRPr kumimoji="1" lang="ja-JP" altLang="en-US" dirty="0"/>
          </a:p>
        </p:txBody>
      </p:sp>
    </p:spTree>
    <p:extLst>
      <p:ext uri="{BB962C8B-B14F-4D97-AF65-F5344CB8AC3E}">
        <p14:creationId xmlns:p14="http://schemas.microsoft.com/office/powerpoint/2010/main" val="29257109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2785C10-408C-49A2-8B4B-F77CCDFD072F}" type="slidenum">
              <a:rPr kumimoji="1" lang="ja-JP" altLang="en-US" smtClean="0"/>
              <a:t>29</a:t>
            </a:fld>
            <a:endParaRPr kumimoji="1" lang="ja-JP" altLang="en-US" dirty="0"/>
          </a:p>
        </p:txBody>
      </p:sp>
    </p:spTree>
    <p:extLst>
      <p:ext uri="{BB962C8B-B14F-4D97-AF65-F5344CB8AC3E}">
        <p14:creationId xmlns:p14="http://schemas.microsoft.com/office/powerpoint/2010/main" val="257387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solidFill>
                  <a:srgbClr val="FF0000"/>
                </a:solidFill>
              </a:rPr>
              <a:t>これはジョークを作る一つの方法。まともな因果関係が期待されるところで、考えも及ばない間違った因果関係を主張するもの。</a:t>
            </a:r>
            <a:endParaRPr kumimoji="1" lang="en-US" altLang="ja-JP" dirty="0">
              <a:solidFill>
                <a:srgbClr val="FF0000"/>
              </a:solidFill>
            </a:endParaRPr>
          </a:p>
          <a:p>
            <a:r>
              <a:rPr kumimoji="1" lang="ja-JP" altLang="en-US" dirty="0">
                <a:solidFill>
                  <a:srgbClr val="FF0000"/>
                </a:solidFill>
              </a:rPr>
              <a:t>例：コントでは、聴衆が考える常識的な期待や展開を裏切ることにより笑いが生まれる。</a:t>
            </a:r>
            <a:endParaRPr kumimoji="1" lang="en-US" altLang="ja-JP" dirty="0">
              <a:solidFill>
                <a:srgbClr val="FF0000"/>
              </a:solidFill>
            </a:endParaRPr>
          </a:p>
          <a:p>
            <a:r>
              <a:rPr kumimoji="1" lang="ja-JP" altLang="en-US" dirty="0">
                <a:solidFill>
                  <a:srgbClr val="FF0000"/>
                </a:solidFill>
              </a:rPr>
              <a:t>例：遠足の終わりの、生徒指導の先生の挨拶。「ここで解散しますが、遠足はまだ終わりではありません」「家に帰るまでが遠足です。寄り道しないでまっすぐ帰りましょう」、生徒は何か楽しいことがあると思うのに、これでは逆効果だろう。</a:t>
            </a:r>
            <a:endParaRPr kumimoji="1" lang="en-US" altLang="ja-JP" dirty="0">
              <a:solidFill>
                <a:srgbClr val="FF0000"/>
              </a:solidFill>
            </a:endParaRPr>
          </a:p>
          <a:p>
            <a:r>
              <a:rPr kumimoji="1" lang="ja-JP" altLang="en-US" dirty="0">
                <a:solidFill>
                  <a:srgbClr val="FF0000"/>
                </a:solidFill>
              </a:rPr>
              <a:t>例：吉本新喜劇を見てほしい。政治の世界で論点をずらすことは、国民の怒りを誘うが、喜劇の世界では笑いを引き起こす。</a:t>
            </a:r>
          </a:p>
        </p:txBody>
      </p:sp>
      <p:sp>
        <p:nvSpPr>
          <p:cNvPr id="4" name="スライド番号プレースホルダー 3"/>
          <p:cNvSpPr>
            <a:spLocks noGrp="1"/>
          </p:cNvSpPr>
          <p:nvPr>
            <p:ph type="sldNum" sz="quarter" idx="5"/>
          </p:nvPr>
        </p:nvSpPr>
        <p:spPr/>
        <p:txBody>
          <a:bodyPr/>
          <a:lstStyle/>
          <a:p>
            <a:fld id="{A2785C10-408C-49A2-8B4B-F77CCDFD072F}" type="slidenum">
              <a:rPr kumimoji="1" lang="ja-JP" altLang="en-US" smtClean="0"/>
              <a:t>31</a:t>
            </a:fld>
            <a:endParaRPr kumimoji="1" lang="ja-JP" altLang="en-US" dirty="0"/>
          </a:p>
        </p:txBody>
      </p:sp>
    </p:spTree>
    <p:extLst>
      <p:ext uri="{BB962C8B-B14F-4D97-AF65-F5344CB8AC3E}">
        <p14:creationId xmlns:p14="http://schemas.microsoft.com/office/powerpoint/2010/main" val="8019262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状態同じ</a:t>
            </a:r>
            <a:r>
              <a:rPr kumimoji="1" lang="ja-JP" altLang="en-US"/>
              <a:t>状態の人々選ぶ。</a:t>
            </a:r>
            <a:endParaRPr kumimoji="1" lang="ja-JP" altLang="en-US" dirty="0"/>
          </a:p>
        </p:txBody>
      </p:sp>
      <p:sp>
        <p:nvSpPr>
          <p:cNvPr id="4" name="スライド番号プレースホルダー 3"/>
          <p:cNvSpPr>
            <a:spLocks noGrp="1"/>
          </p:cNvSpPr>
          <p:nvPr>
            <p:ph type="sldNum" sz="quarter" idx="5"/>
          </p:nvPr>
        </p:nvSpPr>
        <p:spPr/>
        <p:txBody>
          <a:bodyPr/>
          <a:lstStyle/>
          <a:p>
            <a:fld id="{A2785C10-408C-49A2-8B4B-F77CCDFD072F}" type="slidenum">
              <a:rPr kumimoji="1" lang="ja-JP" altLang="en-US" smtClean="0"/>
              <a:t>33</a:t>
            </a:fld>
            <a:endParaRPr kumimoji="1" lang="ja-JP" altLang="en-US" dirty="0"/>
          </a:p>
        </p:txBody>
      </p:sp>
    </p:spTree>
    <p:extLst>
      <p:ext uri="{BB962C8B-B14F-4D97-AF65-F5344CB8AC3E}">
        <p14:creationId xmlns:p14="http://schemas.microsoft.com/office/powerpoint/2010/main" val="41650727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2785C10-408C-49A2-8B4B-F77CCDFD072F}" type="slidenum">
              <a:rPr kumimoji="1" lang="ja-JP" altLang="en-US" smtClean="0"/>
              <a:t>37</a:t>
            </a:fld>
            <a:endParaRPr kumimoji="1" lang="ja-JP" altLang="en-US" dirty="0"/>
          </a:p>
        </p:txBody>
      </p:sp>
    </p:spTree>
    <p:extLst>
      <p:ext uri="{BB962C8B-B14F-4D97-AF65-F5344CB8AC3E}">
        <p14:creationId xmlns:p14="http://schemas.microsoft.com/office/powerpoint/2010/main" val="568086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5"/>
          </p:nvPr>
        </p:nvSpPr>
        <p:spPr/>
        <p:txBody>
          <a:bodyPr/>
          <a:lstStyle/>
          <a:p>
            <a:endParaRPr kumimoji="1" lang="en-US" altLang="ja-JP" dirty="0"/>
          </a:p>
          <a:p>
            <a:fld id="{A2785C10-408C-49A2-8B4B-F77CCDFD072F}" type="slidenum">
              <a:rPr kumimoji="1" lang="ja-JP" altLang="en-US" smtClean="0"/>
              <a:t>2</a:t>
            </a:fld>
            <a:endParaRPr kumimoji="1" lang="ja-JP" altLang="en-US" dirty="0"/>
          </a:p>
        </p:txBody>
      </p:sp>
    </p:spTree>
    <p:extLst>
      <p:ext uri="{BB962C8B-B14F-4D97-AF65-F5344CB8AC3E}">
        <p14:creationId xmlns:p14="http://schemas.microsoft.com/office/powerpoint/2010/main" val="32040636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2785C10-408C-49A2-8B4B-F77CCDFD072F}" type="slidenum">
              <a:rPr kumimoji="1" lang="ja-JP" altLang="en-US" smtClean="0"/>
              <a:t>3</a:t>
            </a:fld>
            <a:endParaRPr kumimoji="1" lang="ja-JP" altLang="en-US" dirty="0"/>
          </a:p>
        </p:txBody>
      </p:sp>
    </p:spTree>
    <p:extLst>
      <p:ext uri="{BB962C8B-B14F-4D97-AF65-F5344CB8AC3E}">
        <p14:creationId xmlns:p14="http://schemas.microsoft.com/office/powerpoint/2010/main" val="35432729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2785C10-408C-49A2-8B4B-F77CCDFD072F}" type="slidenum">
              <a:rPr kumimoji="1" lang="ja-JP" altLang="en-US" smtClean="0"/>
              <a:t>4</a:t>
            </a:fld>
            <a:endParaRPr kumimoji="1" lang="ja-JP" altLang="en-US" dirty="0"/>
          </a:p>
        </p:txBody>
      </p:sp>
    </p:spTree>
    <p:extLst>
      <p:ext uri="{BB962C8B-B14F-4D97-AF65-F5344CB8AC3E}">
        <p14:creationId xmlns:p14="http://schemas.microsoft.com/office/powerpoint/2010/main" val="19142967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2785C10-408C-49A2-8B4B-F77CCDFD072F}" type="slidenum">
              <a:rPr kumimoji="1" lang="ja-JP" altLang="en-US" smtClean="0"/>
              <a:t>7</a:t>
            </a:fld>
            <a:endParaRPr kumimoji="1" lang="ja-JP" altLang="en-US" dirty="0"/>
          </a:p>
        </p:txBody>
      </p:sp>
    </p:spTree>
    <p:extLst>
      <p:ext uri="{BB962C8B-B14F-4D97-AF65-F5344CB8AC3E}">
        <p14:creationId xmlns:p14="http://schemas.microsoft.com/office/powerpoint/2010/main" val="32728622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無罪者が一致</a:t>
            </a:r>
            <a:r>
              <a:rPr kumimoji="1" lang="ja-JP" altLang="en-US" dirty="0"/>
              <a:t>する確率は小さい。一方鑑定が一致するグループの中で無罪になる確率は大きい。</a:t>
            </a:r>
          </a:p>
        </p:txBody>
      </p:sp>
      <p:sp>
        <p:nvSpPr>
          <p:cNvPr id="4" name="スライド番号プレースホルダー 3"/>
          <p:cNvSpPr>
            <a:spLocks noGrp="1"/>
          </p:cNvSpPr>
          <p:nvPr>
            <p:ph type="sldNum" sz="quarter" idx="5"/>
          </p:nvPr>
        </p:nvSpPr>
        <p:spPr/>
        <p:txBody>
          <a:bodyPr/>
          <a:lstStyle/>
          <a:p>
            <a:fld id="{A2785C10-408C-49A2-8B4B-F77CCDFD072F}" type="slidenum">
              <a:rPr kumimoji="1" lang="ja-JP" altLang="en-US" smtClean="0"/>
              <a:t>11</a:t>
            </a:fld>
            <a:endParaRPr kumimoji="1" lang="ja-JP" altLang="en-US" dirty="0"/>
          </a:p>
        </p:txBody>
      </p:sp>
    </p:spTree>
    <p:extLst>
      <p:ext uri="{BB962C8B-B14F-4D97-AF65-F5344CB8AC3E}">
        <p14:creationId xmlns:p14="http://schemas.microsoft.com/office/powerpoint/2010/main" val="33609610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コイン投げと患者の回復を同じように扱うには少々抵抗があるが、結果を表</a:t>
            </a:r>
            <a:r>
              <a:rPr kumimoji="1" lang="en-US" altLang="ja-JP" dirty="0"/>
              <a:t>/</a:t>
            </a:r>
            <a:r>
              <a:rPr kumimoji="1" lang="ja-JP" altLang="en-US" dirty="0"/>
              <a:t>裏、回復</a:t>
            </a:r>
            <a:r>
              <a:rPr kumimoji="1" lang="en-US" altLang="ja-JP" dirty="0"/>
              <a:t>/</a:t>
            </a:r>
            <a:r>
              <a:rPr kumimoji="1" lang="ja-JP" altLang="en-US" dirty="0"/>
              <a:t>死亡と考えればよいのではないか。</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A2785C10-408C-49A2-8B4B-F77CCDFD072F}" type="slidenum">
              <a:rPr kumimoji="1" lang="ja-JP" altLang="en-US" smtClean="0"/>
              <a:t>16</a:t>
            </a:fld>
            <a:endParaRPr kumimoji="1" lang="ja-JP" altLang="en-US" dirty="0"/>
          </a:p>
        </p:txBody>
      </p:sp>
    </p:spTree>
    <p:extLst>
      <p:ext uri="{BB962C8B-B14F-4D97-AF65-F5344CB8AC3E}">
        <p14:creationId xmlns:p14="http://schemas.microsoft.com/office/powerpoint/2010/main" val="1762495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三苫選手が海外で大活躍することがテレビで報じられ、コメンテーターが「三苫選手の活躍は、サッカーをしている子供たちに夢を与える」と報じた。つまり子供が三苫選手のように海外で大活躍することを夢に見るということだ。</a:t>
            </a:r>
            <a:endParaRPr kumimoji="1" lang="en-US" altLang="ja-JP" dirty="0"/>
          </a:p>
          <a:p>
            <a:r>
              <a:rPr kumimoji="1" lang="ja-JP" altLang="en-US" dirty="0"/>
              <a:t>自転車雑誌には、実力以上に高い自転車をたくさん買っている人の存在を強調する。必要のないほど軽いがその分固いサドルの特集を組む。普通の人は乗った翌日、腰が痛くて自転車に乗れない。</a:t>
            </a:r>
          </a:p>
        </p:txBody>
      </p:sp>
      <p:sp>
        <p:nvSpPr>
          <p:cNvPr id="4" name="スライド番号プレースホルダー 3"/>
          <p:cNvSpPr>
            <a:spLocks noGrp="1"/>
          </p:cNvSpPr>
          <p:nvPr>
            <p:ph type="sldNum" sz="quarter" idx="5"/>
          </p:nvPr>
        </p:nvSpPr>
        <p:spPr/>
        <p:txBody>
          <a:bodyPr/>
          <a:lstStyle/>
          <a:p>
            <a:fld id="{A2785C10-408C-49A2-8B4B-F77CCDFD072F}" type="slidenum">
              <a:rPr kumimoji="1" lang="ja-JP" altLang="en-US" smtClean="0"/>
              <a:t>18</a:t>
            </a:fld>
            <a:endParaRPr kumimoji="1" lang="ja-JP" altLang="en-US" dirty="0"/>
          </a:p>
        </p:txBody>
      </p:sp>
    </p:spTree>
    <p:extLst>
      <p:ext uri="{BB962C8B-B14F-4D97-AF65-F5344CB8AC3E}">
        <p14:creationId xmlns:p14="http://schemas.microsoft.com/office/powerpoint/2010/main" val="22881214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2785C10-408C-49A2-8B4B-F77CCDFD072F}" type="slidenum">
              <a:rPr kumimoji="1" lang="ja-JP" altLang="en-US" smtClean="0"/>
              <a:t>19</a:t>
            </a:fld>
            <a:endParaRPr kumimoji="1" lang="ja-JP" altLang="en-US" dirty="0"/>
          </a:p>
        </p:txBody>
      </p:sp>
    </p:spTree>
    <p:extLst>
      <p:ext uri="{BB962C8B-B14F-4D97-AF65-F5344CB8AC3E}">
        <p14:creationId xmlns:p14="http://schemas.microsoft.com/office/powerpoint/2010/main" val="874811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BA127CB-436F-4FE7-84CB-2537E1394316}" type="datetimeFigureOut">
              <a:rPr kumimoji="1" lang="ja-JP" altLang="en-US" smtClean="0"/>
              <a:t>2025/12/8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27AB23AD-B423-4388-9E26-D49FAF97BEDA}" type="slidenum">
              <a:rPr kumimoji="1" lang="ja-JP" altLang="en-US" smtClean="0"/>
              <a:t>‹#›</a:t>
            </a:fld>
            <a:endParaRPr kumimoji="1" lang="ja-JP" altLang="en-US" dirty="0"/>
          </a:p>
        </p:txBody>
      </p:sp>
    </p:spTree>
    <p:extLst>
      <p:ext uri="{BB962C8B-B14F-4D97-AF65-F5344CB8AC3E}">
        <p14:creationId xmlns:p14="http://schemas.microsoft.com/office/powerpoint/2010/main" val="3103619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BA127CB-436F-4FE7-84CB-2537E1394316}" type="datetimeFigureOut">
              <a:rPr kumimoji="1" lang="ja-JP" altLang="en-US" smtClean="0"/>
              <a:t>2025/12/8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27AB23AD-B423-4388-9E26-D49FAF97BEDA}" type="slidenum">
              <a:rPr kumimoji="1" lang="ja-JP" altLang="en-US" smtClean="0"/>
              <a:t>‹#›</a:t>
            </a:fld>
            <a:endParaRPr kumimoji="1" lang="ja-JP" altLang="en-US" dirty="0"/>
          </a:p>
        </p:txBody>
      </p:sp>
    </p:spTree>
    <p:extLst>
      <p:ext uri="{BB962C8B-B14F-4D97-AF65-F5344CB8AC3E}">
        <p14:creationId xmlns:p14="http://schemas.microsoft.com/office/powerpoint/2010/main" val="2976691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BA127CB-436F-4FE7-84CB-2537E1394316}" type="datetimeFigureOut">
              <a:rPr kumimoji="1" lang="ja-JP" altLang="en-US" smtClean="0"/>
              <a:t>2025/12/8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27AB23AD-B423-4388-9E26-D49FAF97BEDA}" type="slidenum">
              <a:rPr kumimoji="1" lang="ja-JP" altLang="en-US" smtClean="0"/>
              <a:t>‹#›</a:t>
            </a:fld>
            <a:endParaRPr kumimoji="1" lang="ja-JP" altLang="en-US" dirty="0"/>
          </a:p>
        </p:txBody>
      </p:sp>
    </p:spTree>
    <p:extLst>
      <p:ext uri="{BB962C8B-B14F-4D97-AF65-F5344CB8AC3E}">
        <p14:creationId xmlns:p14="http://schemas.microsoft.com/office/powerpoint/2010/main" val="619600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BA127CB-436F-4FE7-84CB-2537E1394316}" type="datetimeFigureOut">
              <a:rPr kumimoji="1" lang="ja-JP" altLang="en-US" smtClean="0"/>
              <a:t>2025/12/8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27AB23AD-B423-4388-9E26-D49FAF97BEDA}" type="slidenum">
              <a:rPr kumimoji="1" lang="ja-JP" altLang="en-US" smtClean="0"/>
              <a:t>‹#›</a:t>
            </a:fld>
            <a:endParaRPr kumimoji="1" lang="ja-JP" altLang="en-US" dirty="0"/>
          </a:p>
        </p:txBody>
      </p:sp>
    </p:spTree>
    <p:extLst>
      <p:ext uri="{BB962C8B-B14F-4D97-AF65-F5344CB8AC3E}">
        <p14:creationId xmlns:p14="http://schemas.microsoft.com/office/powerpoint/2010/main" val="1581498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BA127CB-436F-4FE7-84CB-2537E1394316}" type="datetimeFigureOut">
              <a:rPr kumimoji="1" lang="ja-JP" altLang="en-US" smtClean="0"/>
              <a:t>2025/12/8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27AB23AD-B423-4388-9E26-D49FAF97BEDA}" type="slidenum">
              <a:rPr kumimoji="1" lang="ja-JP" altLang="en-US" smtClean="0"/>
              <a:t>‹#›</a:t>
            </a:fld>
            <a:endParaRPr kumimoji="1" lang="ja-JP" altLang="en-US" dirty="0"/>
          </a:p>
        </p:txBody>
      </p:sp>
    </p:spTree>
    <p:extLst>
      <p:ext uri="{BB962C8B-B14F-4D97-AF65-F5344CB8AC3E}">
        <p14:creationId xmlns:p14="http://schemas.microsoft.com/office/powerpoint/2010/main" val="3757935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BA127CB-436F-4FE7-84CB-2537E1394316}" type="datetimeFigureOut">
              <a:rPr kumimoji="1" lang="ja-JP" altLang="en-US" smtClean="0"/>
              <a:t>2025/12/8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27AB23AD-B423-4388-9E26-D49FAF97BEDA}" type="slidenum">
              <a:rPr kumimoji="1" lang="ja-JP" altLang="en-US" smtClean="0"/>
              <a:t>‹#›</a:t>
            </a:fld>
            <a:endParaRPr kumimoji="1" lang="ja-JP" altLang="en-US" dirty="0"/>
          </a:p>
        </p:txBody>
      </p:sp>
    </p:spTree>
    <p:extLst>
      <p:ext uri="{BB962C8B-B14F-4D97-AF65-F5344CB8AC3E}">
        <p14:creationId xmlns:p14="http://schemas.microsoft.com/office/powerpoint/2010/main" val="3229476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BA127CB-436F-4FE7-84CB-2537E1394316}" type="datetimeFigureOut">
              <a:rPr kumimoji="1" lang="ja-JP" altLang="en-US" smtClean="0"/>
              <a:t>2025/12/8</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27AB23AD-B423-4388-9E26-D49FAF97BEDA}" type="slidenum">
              <a:rPr kumimoji="1" lang="ja-JP" altLang="en-US" smtClean="0"/>
              <a:t>‹#›</a:t>
            </a:fld>
            <a:endParaRPr kumimoji="1" lang="ja-JP" altLang="en-US" dirty="0"/>
          </a:p>
        </p:txBody>
      </p:sp>
    </p:spTree>
    <p:extLst>
      <p:ext uri="{BB962C8B-B14F-4D97-AF65-F5344CB8AC3E}">
        <p14:creationId xmlns:p14="http://schemas.microsoft.com/office/powerpoint/2010/main" val="4266040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BA127CB-436F-4FE7-84CB-2537E1394316}" type="datetimeFigureOut">
              <a:rPr kumimoji="1" lang="ja-JP" altLang="en-US" smtClean="0"/>
              <a:t>2025/12/8</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27AB23AD-B423-4388-9E26-D49FAF97BEDA}" type="slidenum">
              <a:rPr kumimoji="1" lang="ja-JP" altLang="en-US" smtClean="0"/>
              <a:t>‹#›</a:t>
            </a:fld>
            <a:endParaRPr kumimoji="1" lang="ja-JP" altLang="en-US" dirty="0"/>
          </a:p>
        </p:txBody>
      </p:sp>
    </p:spTree>
    <p:extLst>
      <p:ext uri="{BB962C8B-B14F-4D97-AF65-F5344CB8AC3E}">
        <p14:creationId xmlns:p14="http://schemas.microsoft.com/office/powerpoint/2010/main" val="1559358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BA127CB-436F-4FE7-84CB-2537E1394316}" type="datetimeFigureOut">
              <a:rPr kumimoji="1" lang="ja-JP" altLang="en-US" smtClean="0"/>
              <a:t>2025/12/8</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27AB23AD-B423-4388-9E26-D49FAF97BEDA}" type="slidenum">
              <a:rPr kumimoji="1" lang="ja-JP" altLang="en-US" smtClean="0"/>
              <a:t>‹#›</a:t>
            </a:fld>
            <a:endParaRPr kumimoji="1" lang="ja-JP" altLang="en-US" dirty="0"/>
          </a:p>
        </p:txBody>
      </p:sp>
    </p:spTree>
    <p:extLst>
      <p:ext uri="{BB962C8B-B14F-4D97-AF65-F5344CB8AC3E}">
        <p14:creationId xmlns:p14="http://schemas.microsoft.com/office/powerpoint/2010/main" val="1719637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BA127CB-436F-4FE7-84CB-2537E1394316}" type="datetimeFigureOut">
              <a:rPr kumimoji="1" lang="ja-JP" altLang="en-US" smtClean="0"/>
              <a:t>2025/12/8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27AB23AD-B423-4388-9E26-D49FAF97BEDA}" type="slidenum">
              <a:rPr kumimoji="1" lang="ja-JP" altLang="en-US" smtClean="0"/>
              <a:t>‹#›</a:t>
            </a:fld>
            <a:endParaRPr kumimoji="1" lang="ja-JP" altLang="en-US" dirty="0"/>
          </a:p>
        </p:txBody>
      </p:sp>
    </p:spTree>
    <p:extLst>
      <p:ext uri="{BB962C8B-B14F-4D97-AF65-F5344CB8AC3E}">
        <p14:creationId xmlns:p14="http://schemas.microsoft.com/office/powerpoint/2010/main" val="2985611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BA127CB-436F-4FE7-84CB-2537E1394316}" type="datetimeFigureOut">
              <a:rPr kumimoji="1" lang="ja-JP" altLang="en-US" smtClean="0"/>
              <a:t>2025/12/8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27AB23AD-B423-4388-9E26-D49FAF97BEDA}" type="slidenum">
              <a:rPr kumimoji="1" lang="ja-JP" altLang="en-US" smtClean="0"/>
              <a:t>‹#›</a:t>
            </a:fld>
            <a:endParaRPr kumimoji="1" lang="ja-JP" altLang="en-US" dirty="0"/>
          </a:p>
        </p:txBody>
      </p:sp>
    </p:spTree>
    <p:extLst>
      <p:ext uri="{BB962C8B-B14F-4D97-AF65-F5344CB8AC3E}">
        <p14:creationId xmlns:p14="http://schemas.microsoft.com/office/powerpoint/2010/main" val="3545604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A127CB-436F-4FE7-84CB-2537E1394316}" type="datetimeFigureOut">
              <a:rPr kumimoji="1" lang="ja-JP" altLang="en-US" smtClean="0"/>
              <a:t>2025/12/8</a:t>
            </a:fld>
            <a:endParaRPr kumimoji="1" lang="ja-JP" altLang="en-US" dirty="0"/>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AB23AD-B423-4388-9E26-D49FAF97BEDA}" type="slidenum">
              <a:rPr kumimoji="1" lang="ja-JP" altLang="en-US" smtClean="0"/>
              <a:t>‹#›</a:t>
            </a:fld>
            <a:endParaRPr kumimoji="1" lang="ja-JP" altLang="en-US" dirty="0"/>
          </a:p>
        </p:txBody>
      </p:sp>
    </p:spTree>
    <p:extLst>
      <p:ext uri="{BB962C8B-B14F-4D97-AF65-F5344CB8AC3E}">
        <p14:creationId xmlns:p14="http://schemas.microsoft.com/office/powerpoint/2010/main" val="2783954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第７章　そのコマーシャルに注意</a:t>
            </a:r>
            <a:br>
              <a:rPr kumimoji="1" lang="en-US" altLang="ja-JP" dirty="0"/>
            </a:br>
            <a:r>
              <a:rPr kumimoji="1" lang="ja-JP" altLang="en-US" dirty="0"/>
              <a:t>ー</a:t>
            </a:r>
            <a:r>
              <a:rPr lang="ja-JP" altLang="en-US" sz="3600" dirty="0"/>
              <a:t>まぐれを見分ける「有意確率」</a:t>
            </a:r>
            <a:r>
              <a:rPr lang="ja-JP" altLang="en-US" sz="4000" dirty="0"/>
              <a:t>ー</a:t>
            </a:r>
            <a:endParaRPr kumimoji="1" lang="ja-JP" altLang="en-US" sz="4000" dirty="0"/>
          </a:p>
        </p:txBody>
      </p:sp>
      <p:sp>
        <p:nvSpPr>
          <p:cNvPr id="3" name="コンテンツ プレースホルダー 2"/>
          <p:cNvSpPr>
            <a:spLocks noGrp="1"/>
          </p:cNvSpPr>
          <p:nvPr>
            <p:ph idx="1"/>
          </p:nvPr>
        </p:nvSpPr>
        <p:spPr>
          <a:xfrm>
            <a:off x="457200" y="1417638"/>
            <a:ext cx="8426325" cy="5184576"/>
          </a:xfrm>
        </p:spPr>
        <p:txBody>
          <a:bodyPr>
            <a:normAutofit/>
          </a:bodyPr>
          <a:lstStyle/>
          <a:p>
            <a:r>
              <a:rPr lang="ja-JP" altLang="en-US" dirty="0"/>
              <a:t>“調査によれば”で前置きされるにはどのような手続きが必要なのか、新薬を例に、説明する。他にも、</a:t>
            </a:r>
            <a:endParaRPr lang="en-US" altLang="ja-JP" dirty="0"/>
          </a:p>
          <a:p>
            <a:r>
              <a:rPr lang="ja-JP" altLang="en-US" dirty="0"/>
              <a:t>前提</a:t>
            </a:r>
            <a:endParaRPr lang="en-US" altLang="ja-JP" dirty="0"/>
          </a:p>
          <a:p>
            <a:pPr lvl="1"/>
            <a:r>
              <a:rPr lang="ja-JP" altLang="en-US" dirty="0"/>
              <a:t>薬効は各々の患者に等しく現れるものではない。患者全体の（生存あるいは治癒）確率を変えるだけである。</a:t>
            </a:r>
            <a:endParaRPr lang="en-US" altLang="ja-JP" dirty="0"/>
          </a:p>
          <a:p>
            <a:pPr lvl="1"/>
            <a:r>
              <a:rPr lang="ja-JP" altLang="en-US" dirty="0"/>
              <a:t>薬効の実験は、患者（人間）を対象にするため、様々な制約がある。</a:t>
            </a:r>
            <a:endParaRPr lang="en-US" altLang="ja-JP" dirty="0"/>
          </a:p>
          <a:p>
            <a:endParaRPr lang="en-US" altLang="ja-JP" dirty="0"/>
          </a:p>
          <a:p>
            <a:pPr lvl="1"/>
            <a:endParaRPr lang="en-US" altLang="ja-JP" dirty="0"/>
          </a:p>
          <a:p>
            <a:pPr lvl="1"/>
            <a:endParaRPr lang="en-US" altLang="ja-JP" dirty="0"/>
          </a:p>
          <a:p>
            <a:pPr lvl="1"/>
            <a:endParaRPr lang="en-US" altLang="ja-JP" dirty="0"/>
          </a:p>
          <a:p>
            <a:pPr lvl="1"/>
            <a:endParaRPr lang="en-US" altLang="ja-JP" dirty="0"/>
          </a:p>
          <a:p>
            <a:pPr lvl="1"/>
            <a:endParaRPr lang="en-US" altLang="ja-JP" dirty="0"/>
          </a:p>
          <a:p>
            <a:pPr lvl="1"/>
            <a:endParaRPr lang="en-US" altLang="ja-JP" dirty="0"/>
          </a:p>
          <a:p>
            <a:endParaRPr lang="en-US" altLang="ja-JP" dirty="0"/>
          </a:p>
        </p:txBody>
      </p:sp>
    </p:spTree>
    <p:extLst>
      <p:ext uri="{BB962C8B-B14F-4D97-AF65-F5344CB8AC3E}">
        <p14:creationId xmlns:p14="http://schemas.microsoft.com/office/powerpoint/2010/main" val="783143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地下鉄の不審者</a:t>
            </a:r>
            <a:br>
              <a:rPr lang="en-US" altLang="ja-JP" dirty="0"/>
            </a:br>
            <a:r>
              <a:rPr lang="ja-JP" altLang="en-US" dirty="0"/>
              <a:t>確率の計算は間違えやすい</a:t>
            </a:r>
            <a:endParaRPr kumimoji="1" lang="ja-JP" altLang="en-US" dirty="0"/>
          </a:p>
        </p:txBody>
      </p:sp>
      <p:sp>
        <p:nvSpPr>
          <p:cNvPr id="3" name="コンテンツ プレースホルダー 2"/>
          <p:cNvSpPr>
            <a:spLocks noGrp="1"/>
          </p:cNvSpPr>
          <p:nvPr>
            <p:ph idx="1"/>
          </p:nvPr>
        </p:nvSpPr>
        <p:spPr>
          <a:xfrm>
            <a:off x="457200" y="1600200"/>
            <a:ext cx="8291264" cy="4925144"/>
          </a:xfrm>
        </p:spPr>
        <p:txBody>
          <a:bodyPr>
            <a:normAutofit fontScale="92500" lnSpcReduction="20000"/>
          </a:bodyPr>
          <a:lstStyle/>
          <a:p>
            <a:r>
              <a:rPr lang="ja-JP" altLang="en-US" dirty="0"/>
              <a:t>確かにあなたが出会った人は、</a:t>
            </a:r>
            <a:r>
              <a:rPr lang="en-US" altLang="ja-JP" dirty="0"/>
              <a:t>10</a:t>
            </a:r>
            <a:r>
              <a:rPr lang="ja-JP" altLang="en-US" dirty="0"/>
              <a:t>万人に一人いるかいないかの、</a:t>
            </a:r>
            <a:r>
              <a:rPr lang="en-US" altLang="ja-JP" dirty="0"/>
              <a:t>KGB</a:t>
            </a:r>
            <a:r>
              <a:rPr lang="ja-JP" altLang="en-US" dirty="0"/>
              <a:t>のスパイの典型的な特徴を持つ人だったとしてみよう。</a:t>
            </a:r>
            <a:endParaRPr lang="en-US" altLang="ja-JP" dirty="0"/>
          </a:p>
          <a:p>
            <a:pPr lvl="1"/>
            <a:r>
              <a:rPr lang="ja-JP" altLang="en-US" dirty="0"/>
              <a:t>もしも</a:t>
            </a:r>
            <a:r>
              <a:rPr lang="en-US" altLang="ja-JP" dirty="0"/>
              <a:t>KGB</a:t>
            </a:r>
            <a:r>
              <a:rPr lang="ja-JP" altLang="en-US" dirty="0"/>
              <a:t>のスパイでないとすれば、そのような特徴を持つ確率は</a:t>
            </a:r>
            <a:r>
              <a:rPr lang="en-US" altLang="ja-JP" dirty="0"/>
              <a:t>10</a:t>
            </a:r>
            <a:r>
              <a:rPr lang="ja-JP" altLang="en-US" dirty="0"/>
              <a:t>万分の</a:t>
            </a:r>
            <a:r>
              <a:rPr lang="en-US" altLang="ja-JP" dirty="0"/>
              <a:t>1</a:t>
            </a:r>
            <a:r>
              <a:rPr lang="ja-JP" altLang="en-US" dirty="0"/>
              <a:t>であるとしよう。</a:t>
            </a:r>
            <a:endParaRPr lang="en-US" altLang="ja-JP" dirty="0"/>
          </a:p>
          <a:p>
            <a:pPr lvl="2"/>
            <a:r>
              <a:rPr lang="ja-JP" altLang="en-US" sz="2600" dirty="0"/>
              <a:t>とすれば、そのような特徴を持つ人が、</a:t>
            </a:r>
            <a:r>
              <a:rPr lang="en-US" altLang="ja-JP" sz="2600" dirty="0"/>
              <a:t>KGB</a:t>
            </a:r>
            <a:r>
              <a:rPr lang="ja-JP" altLang="en-US" sz="2600" dirty="0"/>
              <a:t>のスパイではない確率も</a:t>
            </a:r>
            <a:r>
              <a:rPr lang="en-US" altLang="ja-JP" sz="2600" dirty="0"/>
              <a:t>10</a:t>
            </a:r>
            <a:r>
              <a:rPr lang="ja-JP" altLang="en-US" sz="2600" dirty="0"/>
              <a:t>万分の１であると言ってもよいのだろうか？</a:t>
            </a:r>
            <a:endParaRPr lang="en-US" altLang="ja-JP" sz="2600" dirty="0"/>
          </a:p>
          <a:p>
            <a:pPr lvl="1"/>
            <a:r>
              <a:rPr lang="ja-JP" altLang="en-US" dirty="0"/>
              <a:t>青年男性の人口が</a:t>
            </a:r>
            <a:r>
              <a:rPr lang="en-US" altLang="ja-JP" dirty="0"/>
              <a:t>1000</a:t>
            </a:r>
            <a:r>
              <a:rPr lang="ja-JP" altLang="en-US" dirty="0"/>
              <a:t>万人の国では、同等かそれ以上</a:t>
            </a:r>
            <a:r>
              <a:rPr lang="en-US" altLang="ja-JP" dirty="0"/>
              <a:t>KGB</a:t>
            </a:r>
            <a:r>
              <a:rPr lang="ja-JP" altLang="en-US" dirty="0"/>
              <a:t>のスパイの特徴を持つ一般人が</a:t>
            </a:r>
            <a:r>
              <a:rPr lang="en-US" altLang="ja-JP" dirty="0"/>
              <a:t>100</a:t>
            </a:r>
            <a:r>
              <a:rPr lang="ja-JP" altLang="en-US" dirty="0"/>
              <a:t>人はいる。確率が小さければ済む問題ではない。</a:t>
            </a:r>
            <a:endParaRPr lang="en-US" altLang="ja-JP" dirty="0"/>
          </a:p>
          <a:p>
            <a:pPr lvl="1"/>
            <a:r>
              <a:rPr lang="ja-JP" altLang="en-US" dirty="0"/>
              <a:t>もともと、本当のスパイはそれらしい恰好はしない。一般人に溶け込んだ格好をしている。</a:t>
            </a:r>
            <a:endParaRPr lang="en-US" altLang="ja-JP" dirty="0"/>
          </a:p>
          <a:p>
            <a:pPr lvl="1"/>
            <a:endParaRPr lang="en-US" altLang="ja-JP" dirty="0"/>
          </a:p>
          <a:p>
            <a:pPr lvl="1"/>
            <a:endParaRPr lang="en-US" altLang="ja-JP" dirty="0"/>
          </a:p>
          <a:p>
            <a:pPr lvl="1"/>
            <a:endParaRPr lang="en-US" altLang="ja-JP" dirty="0"/>
          </a:p>
          <a:p>
            <a:pPr lvl="1"/>
            <a:endParaRPr kumimoji="1" lang="en-US" altLang="ja-JP" dirty="0"/>
          </a:p>
        </p:txBody>
      </p:sp>
    </p:spTree>
    <p:extLst>
      <p:ext uri="{BB962C8B-B14F-4D97-AF65-F5344CB8AC3E}">
        <p14:creationId xmlns:p14="http://schemas.microsoft.com/office/powerpoint/2010/main" val="2261812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検察の誤謬との関連</a:t>
            </a:r>
            <a:br>
              <a:rPr kumimoji="1" lang="en-US" altLang="ja-JP" dirty="0"/>
            </a:br>
            <a:r>
              <a:rPr lang="en-US" altLang="ja-JP" dirty="0"/>
              <a:t>Prosecutor’s Fallacy</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検察の誤謬とは、下の２つの確率を混同して同じと考えることである。</a:t>
            </a:r>
            <a:endParaRPr lang="en-US" altLang="ja-JP" dirty="0"/>
          </a:p>
          <a:p>
            <a:pPr marL="971550" lvl="1" indent="-514350">
              <a:buFont typeface="+mj-lt"/>
              <a:buAutoNum type="arabicPeriod"/>
            </a:pPr>
            <a:r>
              <a:rPr lang="ja-JP" altLang="en-US" sz="2400" dirty="0"/>
              <a:t>もしも被告が無罪として、</a:t>
            </a:r>
            <a:r>
              <a:rPr lang="en-US" altLang="ja-JP" sz="2400" dirty="0"/>
              <a:t>DNA</a:t>
            </a:r>
            <a:r>
              <a:rPr lang="ja-JP" altLang="en-US" sz="2400" dirty="0"/>
              <a:t>鑑定の結果が一致する確率。</a:t>
            </a:r>
            <a:endParaRPr lang="en-US" altLang="ja-JP" sz="2400" dirty="0"/>
          </a:p>
          <a:p>
            <a:pPr marL="971550" lvl="1" indent="-514350">
              <a:buFont typeface="+mj-lt"/>
              <a:buAutoNum type="arabicPeriod"/>
            </a:pPr>
            <a:r>
              <a:rPr lang="en-US" altLang="ja-JP" sz="2400" dirty="0"/>
              <a:t>DNA</a:t>
            </a:r>
            <a:r>
              <a:rPr lang="ja-JP" altLang="en-US" sz="2400" dirty="0"/>
              <a:t>鑑定が一致するとき、被告が無罪である確率。</a:t>
            </a:r>
            <a:endParaRPr lang="en-US" altLang="ja-JP" sz="2400" dirty="0"/>
          </a:p>
        </p:txBody>
      </p:sp>
      <p:grpSp>
        <p:nvGrpSpPr>
          <p:cNvPr id="4" name="グループ化 3"/>
          <p:cNvGrpSpPr/>
          <p:nvPr/>
        </p:nvGrpSpPr>
        <p:grpSpPr>
          <a:xfrm>
            <a:off x="2051720" y="4077072"/>
            <a:ext cx="5184576" cy="2744557"/>
            <a:chOff x="1511660" y="2097446"/>
            <a:chExt cx="6768752" cy="3960440"/>
          </a:xfrm>
        </p:grpSpPr>
        <p:sp>
          <p:nvSpPr>
            <p:cNvPr id="5" name="正方形/長方形 4"/>
            <p:cNvSpPr/>
            <p:nvPr/>
          </p:nvSpPr>
          <p:spPr>
            <a:xfrm>
              <a:off x="1511660" y="2097446"/>
              <a:ext cx="6768752" cy="396044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6" name="円/楕円 5"/>
            <p:cNvSpPr/>
            <p:nvPr/>
          </p:nvSpPr>
          <p:spPr>
            <a:xfrm>
              <a:off x="3419872" y="2996951"/>
              <a:ext cx="388072" cy="41706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3200" dirty="0"/>
            </a:p>
          </p:txBody>
        </p:sp>
        <p:sp>
          <p:nvSpPr>
            <p:cNvPr id="7" name="円/楕円 6"/>
            <p:cNvSpPr/>
            <p:nvPr/>
          </p:nvSpPr>
          <p:spPr>
            <a:xfrm>
              <a:off x="3131840" y="2780928"/>
              <a:ext cx="792088" cy="732264"/>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8" name="正方形/長方形 7"/>
            <p:cNvSpPr/>
            <p:nvPr/>
          </p:nvSpPr>
          <p:spPr>
            <a:xfrm>
              <a:off x="5868142" y="3314849"/>
              <a:ext cx="1944216" cy="516880"/>
            </a:xfrm>
            <a:prstGeom prst="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2000" dirty="0">
                  <a:solidFill>
                    <a:srgbClr val="FF0000"/>
                  </a:solidFill>
                </a:rPr>
                <a:t>DNA</a:t>
              </a:r>
              <a:r>
                <a:rPr lang="ja-JP" altLang="en-US" sz="2000" dirty="0">
                  <a:solidFill>
                    <a:srgbClr val="FF0000"/>
                  </a:solidFill>
                </a:rPr>
                <a:t>が一致</a:t>
              </a:r>
              <a:endParaRPr kumimoji="1" lang="ja-JP" altLang="en-US" sz="2000" dirty="0">
                <a:solidFill>
                  <a:srgbClr val="FF0000"/>
                </a:solidFill>
              </a:endParaRPr>
            </a:p>
          </p:txBody>
        </p:sp>
        <p:sp>
          <p:nvSpPr>
            <p:cNvPr id="9" name="正方形/長方形 8"/>
            <p:cNvSpPr/>
            <p:nvPr/>
          </p:nvSpPr>
          <p:spPr>
            <a:xfrm>
              <a:off x="1835696" y="3978494"/>
              <a:ext cx="1080120" cy="516879"/>
            </a:xfrm>
            <a:prstGeom prst="rect">
              <a:avLst/>
            </a:prstGeom>
            <a:noFill/>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2400" b="1" dirty="0">
                  <a:solidFill>
                    <a:srgbClr val="7030A0"/>
                  </a:solidFill>
                </a:rPr>
                <a:t>有</a:t>
              </a:r>
              <a:r>
                <a:rPr kumimoji="1" lang="ja-JP" altLang="en-US" sz="2400" b="1" dirty="0">
                  <a:solidFill>
                    <a:srgbClr val="7030A0"/>
                  </a:solidFill>
                </a:rPr>
                <a:t>罪</a:t>
              </a:r>
              <a:endParaRPr kumimoji="1" lang="en-US" altLang="ja-JP" sz="2400" b="1" dirty="0">
                <a:solidFill>
                  <a:srgbClr val="7030A0"/>
                </a:solidFill>
              </a:endParaRPr>
            </a:p>
          </p:txBody>
        </p:sp>
        <p:cxnSp>
          <p:nvCxnSpPr>
            <p:cNvPr id="10" name="直線矢印コネクタ 9"/>
            <p:cNvCxnSpPr>
              <a:endCxn id="7" idx="6"/>
            </p:cNvCxnSpPr>
            <p:nvPr/>
          </p:nvCxnSpPr>
          <p:spPr>
            <a:xfrm flipH="1" flipV="1">
              <a:off x="3923928" y="3147060"/>
              <a:ext cx="1944216" cy="42623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endCxn id="6" idx="2"/>
            </p:cNvCxnSpPr>
            <p:nvPr/>
          </p:nvCxnSpPr>
          <p:spPr>
            <a:xfrm flipV="1">
              <a:off x="2630671" y="3205486"/>
              <a:ext cx="789201" cy="87218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618487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5A7358-0759-31B8-ABB1-405B7EA110CD}"/>
              </a:ext>
            </a:extLst>
          </p:cNvPr>
          <p:cNvSpPr>
            <a:spLocks noGrp="1"/>
          </p:cNvSpPr>
          <p:nvPr>
            <p:ph type="title"/>
          </p:nvPr>
        </p:nvSpPr>
        <p:spPr/>
        <p:txBody>
          <a:bodyPr/>
          <a:lstStyle/>
          <a:p>
            <a:r>
              <a:rPr lang="ja-JP" altLang="en-US" dirty="0"/>
              <a:t>挿話「地下鉄の不審者」</a:t>
            </a:r>
            <a:endParaRPr kumimoji="1" lang="ja-JP" altLang="en-US" dirty="0"/>
          </a:p>
        </p:txBody>
      </p:sp>
      <p:sp>
        <p:nvSpPr>
          <p:cNvPr id="3" name="コンテンツ プレースホルダー 2">
            <a:extLst>
              <a:ext uri="{FF2B5EF4-FFF2-40B4-BE49-F238E27FC236}">
                <a16:creationId xmlns:a16="http://schemas.microsoft.com/office/drawing/2014/main" id="{25B35C4E-16AB-8FD0-CA45-84AC44F204B2}"/>
              </a:ext>
            </a:extLst>
          </p:cNvPr>
          <p:cNvSpPr>
            <a:spLocks noGrp="1"/>
          </p:cNvSpPr>
          <p:nvPr>
            <p:ph idx="1"/>
          </p:nvPr>
        </p:nvSpPr>
        <p:spPr>
          <a:xfrm>
            <a:off x="457200" y="1628800"/>
            <a:ext cx="8229600" cy="4525963"/>
          </a:xfrm>
        </p:spPr>
        <p:txBody>
          <a:bodyPr/>
          <a:lstStyle/>
          <a:p>
            <a:r>
              <a:rPr kumimoji="1" lang="ja-JP" altLang="en-US" dirty="0"/>
              <a:t>この挿話は、冤罪が起こるメカニズムをも含むものです。</a:t>
            </a:r>
            <a:endParaRPr kumimoji="1" lang="en-US" altLang="ja-JP" dirty="0"/>
          </a:p>
          <a:p>
            <a:r>
              <a:rPr lang="ja-JP" altLang="en-US" dirty="0"/>
              <a:t>結末は、警官が現地に到着、男はサスカチュワンの実直な農夫で、すぐに開放され、</a:t>
            </a:r>
            <a:endParaRPr lang="en-US" altLang="ja-JP" dirty="0"/>
          </a:p>
          <a:p>
            <a:r>
              <a:rPr kumimoji="1" lang="ja-JP" altLang="en-US" dirty="0"/>
              <a:t>一方、農夫を襲った男は、暴行犯として拘束されたというものだ。</a:t>
            </a:r>
          </a:p>
        </p:txBody>
      </p:sp>
    </p:spTree>
    <p:extLst>
      <p:ext uri="{BB962C8B-B14F-4D97-AF65-F5344CB8AC3E}">
        <p14:creationId xmlns:p14="http://schemas.microsoft.com/office/powerpoint/2010/main" val="925749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タイトル 1"/>
              <p:cNvSpPr>
                <a:spLocks noGrp="1"/>
              </p:cNvSpPr>
              <p:nvPr>
                <p:ph type="title"/>
              </p:nvPr>
            </p:nvSpPr>
            <p:spPr/>
            <p:txBody>
              <a:bodyPr>
                <a:normAutofit fontScale="90000"/>
              </a:bodyPr>
              <a:lstStyle/>
              <a:p>
                <a14:m>
                  <m:oMath xmlns:m="http://schemas.openxmlformats.org/officeDocument/2006/math">
                    <m:r>
                      <a:rPr lang="ja-JP" altLang="en-US" i="1" dirty="0" smtClean="0">
                        <a:latin typeface="Cambria Math"/>
                      </a:rPr>
                      <m:t> </m:t>
                    </m:r>
                    <m:r>
                      <a:rPr lang="en-US" altLang="ja-JP" i="1" dirty="0" smtClean="0">
                        <a:latin typeface="Cambria Math"/>
                      </a:rPr>
                      <m:t>𝑝</m:t>
                    </m:r>
                  </m:oMath>
                </a14:m>
                <a:r>
                  <a:rPr lang="en-US" altLang="ja-JP" dirty="0"/>
                  <a:t> </a:t>
                </a:r>
                <a:r>
                  <a:rPr lang="ja-JP" altLang="en-US" dirty="0"/>
                  <a:t>値がどれだけ低ければマグレでないと考えてよいか？</a:t>
                </a:r>
                <a:endParaRPr kumimoji="1" lang="ja-JP" altLang="en-US" dirty="0"/>
              </a:p>
            </p:txBody>
          </p:sp>
        </mc:Choice>
        <mc:Fallback xmlns="">
          <p:sp>
            <p:nvSpPr>
              <p:cNvPr id="2" name="タイトル 1"/>
              <p:cNvSpPr>
                <a:spLocks noGrp="1" noRot="1" noChangeAspect="1" noMove="1" noResize="1" noEditPoints="1" noAdjustHandles="1" noChangeArrowheads="1" noChangeShapeType="1" noTextEdit="1"/>
              </p:cNvSpPr>
              <p:nvPr>
                <p:ph type="title"/>
              </p:nvPr>
            </p:nvSpPr>
            <p:spPr>
              <a:blipFill>
                <a:blip r:embed="rId2"/>
                <a:stretch>
                  <a:fillRect t="-20213" r="-519" b="-2659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lnSpcReduction="10000"/>
              </a:bodyPr>
              <a:lstStyle/>
              <a:p>
                <a:r>
                  <a:rPr kumimoji="1" lang="ja-JP" altLang="en-US" dirty="0"/>
                  <a:t>医学や心理学の試験（検定）では、歴史的に</a:t>
                </a:r>
                <a:r>
                  <a:rPr kumimoji="1" lang="en-US" altLang="ja-JP" dirty="0"/>
                  <a:t>5% </a:t>
                </a:r>
                <a:r>
                  <a:rPr kumimoji="1" lang="ja-JP" altLang="en-US" dirty="0"/>
                  <a:t>が基準とされ、有意水準 </a:t>
                </a:r>
                <a:r>
                  <a:rPr kumimoji="1" lang="en-US" altLang="ja-JP" dirty="0"/>
                  <a:t>5% </a:t>
                </a:r>
                <a:r>
                  <a:rPr kumimoji="1" lang="ja-JP" altLang="en-US" dirty="0"/>
                  <a:t>ともいわれる。</a:t>
                </a:r>
                <a:endParaRPr kumimoji="1" lang="en-US" altLang="ja-JP" dirty="0"/>
              </a:p>
              <a:p>
                <a:r>
                  <a:rPr lang="ja-JP" altLang="en-US" dirty="0"/>
                  <a:t>有意確率が </a:t>
                </a:r>
                <a:r>
                  <a:rPr lang="en-US" altLang="ja-JP" dirty="0"/>
                  <a:t>5%</a:t>
                </a:r>
                <a:r>
                  <a:rPr lang="ja-JP" altLang="en-US" dirty="0"/>
                  <a:t>以下ならば、マグレではなく、効果があると判断する。</a:t>
                </a:r>
                <a:endParaRPr kumimoji="1" lang="en-US" altLang="ja-JP" dirty="0"/>
              </a:p>
              <a:p>
                <a:r>
                  <a:rPr lang="ja-JP" altLang="en-US" dirty="0"/>
                  <a:t>プロバリタスの試験（検定）で、５人を対象としすべて生き残ったとしたら  </a:t>
                </a:r>
                <a14:m>
                  <m:oMath xmlns:m="http://schemas.openxmlformats.org/officeDocument/2006/math">
                    <m:r>
                      <a:rPr lang="en-US" altLang="ja-JP" i="1" dirty="0" smtClean="0">
                        <a:latin typeface="Cambria Math"/>
                      </a:rPr>
                      <m:t>𝑝</m:t>
                    </m:r>
                  </m:oMath>
                </a14:m>
                <a:r>
                  <a:rPr lang="ja-JP" altLang="en-US" dirty="0"/>
                  <a:t>値は </a:t>
                </a:r>
                <a:r>
                  <a:rPr lang="en-US" altLang="ja-JP" dirty="0"/>
                  <a:t>0.5 </a:t>
                </a:r>
                <a:r>
                  <a:rPr lang="ja-JP" altLang="en-US" dirty="0"/>
                  <a:t>の </a:t>
                </a:r>
                <a:r>
                  <a:rPr lang="en-US" altLang="ja-JP" dirty="0"/>
                  <a:t>5</a:t>
                </a:r>
                <a:r>
                  <a:rPr lang="ja-JP" altLang="en-US" dirty="0"/>
                  <a:t> 乗で </a:t>
                </a:r>
                <a:r>
                  <a:rPr lang="en-US" altLang="ja-JP" dirty="0"/>
                  <a:t>3.125% </a:t>
                </a:r>
                <a:r>
                  <a:rPr lang="ja-JP" altLang="en-US" dirty="0"/>
                  <a:t>になり、新薬の効果は従来の薬に比べて効果が高いと、有意水準 </a:t>
                </a:r>
                <a:r>
                  <a:rPr lang="en-US" altLang="ja-JP" dirty="0"/>
                  <a:t>5% </a:t>
                </a:r>
                <a:r>
                  <a:rPr lang="ja-JP" altLang="en-US" dirty="0"/>
                  <a:t>で、判定される。</a:t>
                </a:r>
                <a:endParaRPr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l="-1704" t="-2830" r="-3852"/>
                </a:stretch>
              </a:blipFill>
            </p:spPr>
            <p:txBody>
              <a:bodyPr/>
              <a:lstStyle/>
              <a:p>
                <a:r>
                  <a:rPr lang="en-US">
                    <a:noFill/>
                  </a:rPr>
                  <a:t> </a:t>
                </a:r>
              </a:p>
            </p:txBody>
          </p:sp>
        </mc:Fallback>
      </mc:AlternateContent>
    </p:spTree>
    <p:extLst>
      <p:ext uri="{BB962C8B-B14F-4D97-AF65-F5344CB8AC3E}">
        <p14:creationId xmlns:p14="http://schemas.microsoft.com/office/powerpoint/2010/main" val="791303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有意水準について</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291264" cy="5257800"/>
              </a:xfrm>
            </p:spPr>
            <p:txBody>
              <a:bodyPr>
                <a:normAutofit lnSpcReduction="10000"/>
              </a:bodyPr>
              <a:lstStyle/>
              <a:p>
                <a:r>
                  <a:rPr lang="ja-JP" altLang="en-US" dirty="0"/>
                  <a:t>有意確率が</a:t>
                </a:r>
                <a:r>
                  <a:rPr lang="en-US" altLang="ja-JP" dirty="0"/>
                  <a:t>5</a:t>
                </a:r>
                <a:r>
                  <a:rPr lang="ja-JP" altLang="en-US" dirty="0"/>
                  <a:t>％を基準に区別するのは、歴史的経験的なものであって、深い根拠はない。</a:t>
                </a:r>
                <a:endParaRPr lang="en-US" altLang="ja-JP" dirty="0"/>
              </a:p>
              <a:p>
                <a:pPr lvl="1"/>
                <a:r>
                  <a:rPr lang="en-US" altLang="ja-JP" dirty="0"/>
                  <a:t>1% </a:t>
                </a:r>
                <a:r>
                  <a:rPr lang="ja-JP" altLang="en-US" dirty="0"/>
                  <a:t>でもよい。逆に</a:t>
                </a:r>
                <a:r>
                  <a:rPr lang="en-US" altLang="ja-JP" dirty="0"/>
                  <a:t>10</a:t>
                </a:r>
                <a:r>
                  <a:rPr lang="ja-JP" altLang="en-US" dirty="0"/>
                  <a:t>％でもよい。</a:t>
                </a:r>
                <a:endParaRPr lang="en-US" altLang="ja-JP" dirty="0"/>
              </a:p>
              <a:p>
                <a:r>
                  <a:rPr kumimoji="1" lang="ja-JP" altLang="en-US" dirty="0"/>
                  <a:t>全く効果が無くても、</a:t>
                </a:r>
                <a:r>
                  <a:rPr kumimoji="1" lang="en-US" altLang="ja-JP" dirty="0"/>
                  <a:t>20</a:t>
                </a:r>
                <a:r>
                  <a:rPr kumimoji="1" lang="ja-JP" altLang="en-US" dirty="0"/>
                  <a:t>分の</a:t>
                </a:r>
                <a:r>
                  <a:rPr kumimoji="1" lang="en-US" altLang="ja-JP" dirty="0"/>
                  <a:t>1</a:t>
                </a:r>
                <a:r>
                  <a:rPr kumimoji="1" lang="ja-JP" altLang="en-US" dirty="0"/>
                  <a:t>の確率で新薬が認可されるのである。</a:t>
                </a:r>
                <a:endParaRPr kumimoji="1" lang="en-US" altLang="ja-JP" dirty="0"/>
              </a:p>
              <a:p>
                <a:r>
                  <a:rPr lang="ja-JP" altLang="en-US" dirty="0"/>
                  <a:t>しかし、有意水準をあまり小さくし過ぎると、本当に効果のある新薬が、認可されない確率を大きくしてしまう。</a:t>
                </a:r>
                <a:endParaRPr lang="en-US" altLang="ja-JP" dirty="0"/>
              </a:p>
              <a:p>
                <a:r>
                  <a:rPr lang="ja-JP" altLang="en-US" dirty="0"/>
                  <a:t>逆にマグレで有意になり、認可された薬品もある。このような場合は </a:t>
                </a:r>
                <a14:m>
                  <m:oMath xmlns:m="http://schemas.openxmlformats.org/officeDocument/2006/math">
                    <m:r>
                      <a:rPr lang="en-US" altLang="ja-JP" i="1" dirty="0" smtClean="0">
                        <a:latin typeface="Cambria Math"/>
                      </a:rPr>
                      <m:t>𝑝</m:t>
                    </m:r>
                  </m:oMath>
                </a14:m>
                <a:r>
                  <a:rPr lang="ja-JP" altLang="en-US" dirty="0"/>
                  <a:t>値を教えてもらおう。</a:t>
                </a:r>
                <a:endParaRPr lang="en-US" altLang="ja-JP" dirty="0"/>
              </a:p>
              <a:p>
                <a:pPr marL="0" indent="0">
                  <a:buNone/>
                </a:pPr>
                <a:endParaRPr lang="en-US" altLang="ja-JP" dirty="0"/>
              </a:p>
              <a:p>
                <a:endParaRPr lang="en-US" altLang="ja-JP" dirty="0"/>
              </a:p>
              <a:p>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291264" cy="5257800"/>
              </a:xfrm>
              <a:blipFill>
                <a:blip r:embed="rId2"/>
                <a:stretch>
                  <a:fillRect l="-1691" t="-3016" r="-5074"/>
                </a:stretch>
              </a:blipFill>
            </p:spPr>
            <p:txBody>
              <a:bodyPr/>
              <a:lstStyle/>
              <a:p>
                <a:r>
                  <a:rPr lang="en-US">
                    <a:noFill/>
                  </a:rPr>
                  <a:t> </a:t>
                </a:r>
              </a:p>
            </p:txBody>
          </p:sp>
        </mc:Fallback>
      </mc:AlternateContent>
    </p:spTree>
    <p:extLst>
      <p:ext uri="{BB962C8B-B14F-4D97-AF65-F5344CB8AC3E}">
        <p14:creationId xmlns:p14="http://schemas.microsoft.com/office/powerpoint/2010/main" val="3795655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test </a:t>
            </a:r>
            <a:r>
              <a:rPr lang="ja-JP" altLang="en-US" dirty="0"/>
              <a:t>は試験と訳すか？それとも、検定と訳すか？</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dirty="0"/>
                  <a:t>日本の統計用語では、</a:t>
                </a:r>
                <a:r>
                  <a:rPr lang="en-US" altLang="ja-JP" dirty="0"/>
                  <a:t>test </a:t>
                </a:r>
                <a:r>
                  <a:rPr lang="ja-JP" altLang="en-US" dirty="0"/>
                  <a:t>は検定と訳される。</a:t>
                </a:r>
                <a:endParaRPr lang="en-US" altLang="ja-JP" dirty="0"/>
              </a:p>
              <a:p>
                <a:r>
                  <a:rPr lang="ja-JP" altLang="en-US" dirty="0"/>
                  <a:t>検定を行うには、確率をともなう下のような実験を考案する。</a:t>
                </a:r>
                <a:endParaRPr lang="en-US" altLang="ja-JP" dirty="0"/>
              </a:p>
              <a:p>
                <a:pPr lvl="1"/>
                <a:r>
                  <a:rPr lang="ja-JP" altLang="en-US" dirty="0"/>
                  <a:t>効果がなくても、有意確率（</a:t>
                </a:r>
                <a14:m>
                  <m:oMath xmlns:m="http://schemas.openxmlformats.org/officeDocument/2006/math">
                    <m:r>
                      <a:rPr lang="en-US" altLang="ja-JP" i="1" dirty="0" smtClean="0">
                        <a:latin typeface="Cambria Math"/>
                      </a:rPr>
                      <m:t>𝑝</m:t>
                    </m:r>
                  </m:oMath>
                </a14:m>
                <a:r>
                  <a:rPr lang="ja-JP" altLang="en-US" dirty="0"/>
                  <a:t>値）が </a:t>
                </a:r>
                <a:r>
                  <a:rPr lang="en-US" altLang="ja-JP" dirty="0"/>
                  <a:t>5% </a:t>
                </a:r>
                <a:r>
                  <a:rPr lang="ja-JP" altLang="en-US" dirty="0"/>
                  <a:t>以下のとき合格する。</a:t>
                </a:r>
                <a:endParaRPr lang="en-US" altLang="ja-JP" dirty="0"/>
              </a:p>
              <a:p>
                <a:pPr lvl="1"/>
                <a:r>
                  <a:rPr lang="ja-JP" altLang="en-US" dirty="0"/>
                  <a:t>主張する実力があれば、高い（たとえば </a:t>
                </a:r>
                <a:r>
                  <a:rPr lang="en-US" altLang="ja-JP" dirty="0"/>
                  <a:t>90</a:t>
                </a:r>
                <a:r>
                  <a:rPr lang="ja-JP" altLang="en-US" dirty="0"/>
                  <a:t>％）合格率になるように実験を設定する（単純に言えば、処方する患者の数を増やす）。</a:t>
                </a:r>
                <a:endParaRPr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2"/>
                <a:stretch>
                  <a:fillRect l="-1704" t="-2426" r="-3926"/>
                </a:stretch>
              </a:blipFill>
            </p:spPr>
            <p:txBody>
              <a:bodyPr/>
              <a:lstStyle/>
              <a:p>
                <a:r>
                  <a:rPr lang="en-US">
                    <a:noFill/>
                  </a:rPr>
                  <a:t> </a:t>
                </a:r>
              </a:p>
            </p:txBody>
          </p:sp>
        </mc:Fallback>
      </mc:AlternateContent>
    </p:spTree>
    <p:extLst>
      <p:ext uri="{BB962C8B-B14F-4D97-AF65-F5344CB8AC3E}">
        <p14:creationId xmlns:p14="http://schemas.microsoft.com/office/powerpoint/2010/main" val="1376056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コイン投げとの類似点</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229600" cy="4983162"/>
              </a:xfrm>
            </p:spPr>
            <p:txBody>
              <a:bodyPr>
                <a:normAutofit/>
              </a:bodyPr>
              <a:lstStyle/>
              <a:p>
                <a:r>
                  <a:rPr kumimoji="1" lang="ja-JP" altLang="en-US" dirty="0"/>
                  <a:t>プロバリタス患者５人に投与したら、５人とも回復した。この場合は </a:t>
                </a:r>
                <a14:m>
                  <m:oMath xmlns:m="http://schemas.openxmlformats.org/officeDocument/2006/math">
                    <m:r>
                      <a:rPr kumimoji="1" lang="en-US" altLang="ja-JP" i="1" dirty="0" smtClean="0">
                        <a:latin typeface="Cambria Math"/>
                      </a:rPr>
                      <m:t>𝑝</m:t>
                    </m:r>
                  </m:oMath>
                </a14:m>
                <a:r>
                  <a:rPr kumimoji="1" lang="en-US" altLang="ja-JP" dirty="0"/>
                  <a:t> </a:t>
                </a:r>
                <a:r>
                  <a:rPr kumimoji="1" lang="ja-JP" altLang="en-US" dirty="0"/>
                  <a:t>値が</a:t>
                </a:r>
                <a:r>
                  <a:rPr kumimoji="1" lang="en-US" altLang="ja-JP" dirty="0"/>
                  <a:t>0.03125 </a:t>
                </a:r>
                <a:r>
                  <a:rPr kumimoji="1" lang="ja-JP" altLang="en-US" dirty="0"/>
                  <a:t>となり、有意水準５％を下回り、プロバリタスの効果が認められる。</a:t>
                </a:r>
                <a:endParaRPr kumimoji="1" lang="en-US" altLang="ja-JP" dirty="0"/>
              </a:p>
              <a:p>
                <a:r>
                  <a:rPr lang="ja-JP" altLang="en-US" dirty="0"/>
                  <a:t>友人がコインを投げ、表が出たら彼の勝ち、裏が出たら私の勝ちの勝負で、彼は５回連続表を出した。この場合も </a:t>
                </a:r>
                <a14:m>
                  <m:oMath xmlns:m="http://schemas.openxmlformats.org/officeDocument/2006/math">
                    <m:r>
                      <a:rPr lang="en-US" altLang="ja-JP" i="1" dirty="0" smtClean="0">
                        <a:latin typeface="Cambria Math"/>
                      </a:rPr>
                      <m:t>𝑝</m:t>
                    </m:r>
                  </m:oMath>
                </a14:m>
                <a:r>
                  <a:rPr lang="en-US" altLang="ja-JP" dirty="0"/>
                  <a:t> </a:t>
                </a:r>
                <a:r>
                  <a:rPr lang="ja-JP" altLang="en-US" dirty="0"/>
                  <a:t>値が</a:t>
                </a:r>
                <a:r>
                  <a:rPr lang="en-US" altLang="ja-JP" dirty="0"/>
                  <a:t>0.03125 </a:t>
                </a:r>
                <a:r>
                  <a:rPr lang="ja-JP" altLang="en-US" dirty="0"/>
                  <a:t>となり、有意水準５％を下回り、コインをチェックする必要がある。</a:t>
                </a:r>
                <a:endParaRPr lang="en-US" altLang="ja-JP" dirty="0"/>
              </a:p>
              <a:p>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229600" cy="4983162"/>
              </a:xfrm>
              <a:blipFill>
                <a:blip r:embed="rId3"/>
                <a:stretch>
                  <a:fillRect l="-1704" t="-1591" r="-5111"/>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383762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注意点</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124744"/>
                <a:ext cx="8229600" cy="5616624"/>
              </a:xfrm>
            </p:spPr>
            <p:txBody>
              <a:bodyPr>
                <a:normAutofit fontScale="92500" lnSpcReduction="10000"/>
              </a:bodyPr>
              <a:lstStyle/>
              <a:p>
                <a:r>
                  <a:rPr kumimoji="1" lang="ja-JP" altLang="en-US" dirty="0"/>
                  <a:t>確かに</a:t>
                </a:r>
                <a:r>
                  <a:rPr kumimoji="1" lang="en-US" altLang="ja-JP" dirty="0"/>
                  <a:t>5</a:t>
                </a:r>
                <a:r>
                  <a:rPr kumimoji="1" lang="ja-JP" altLang="en-US" dirty="0"/>
                  <a:t>人連続治癒したら、</a:t>
                </a:r>
                <a14:m>
                  <m:oMath xmlns:m="http://schemas.openxmlformats.org/officeDocument/2006/math">
                    <m:r>
                      <a:rPr kumimoji="1" lang="en-US" altLang="ja-JP" i="1" dirty="0" smtClean="0">
                        <a:latin typeface="Cambria Math"/>
                      </a:rPr>
                      <m:t>𝑝</m:t>
                    </m:r>
                  </m:oMath>
                </a14:m>
                <a:r>
                  <a:rPr kumimoji="1" lang="en-US" altLang="ja-JP" dirty="0"/>
                  <a:t> </a:t>
                </a:r>
                <a:r>
                  <a:rPr kumimoji="1" lang="ja-JP" altLang="en-US" dirty="0"/>
                  <a:t>値</a:t>
                </a:r>
                <a:r>
                  <a:rPr kumimoji="1" lang="en-US" altLang="ja-JP" dirty="0"/>
                  <a:t>0.03125</a:t>
                </a:r>
                <a:r>
                  <a:rPr lang="ja-JP" altLang="en-US" dirty="0"/>
                  <a:t>となり</a:t>
                </a:r>
                <a:r>
                  <a:rPr kumimoji="1" lang="ja-JP" altLang="en-US" dirty="0"/>
                  <a:t>有意水準</a:t>
                </a:r>
                <a:r>
                  <a:rPr kumimoji="1" lang="en-US" altLang="ja-JP" dirty="0"/>
                  <a:t>5%</a:t>
                </a:r>
                <a:r>
                  <a:rPr kumimoji="1" lang="ja-JP" altLang="en-US" dirty="0"/>
                  <a:t>で、プロバリタスの効き目が立証される。</a:t>
                </a:r>
                <a:endParaRPr kumimoji="1" lang="en-US" altLang="ja-JP" dirty="0"/>
              </a:p>
              <a:p>
                <a:r>
                  <a:rPr lang="ja-JP" altLang="en-US" dirty="0"/>
                  <a:t>しかし、非常に重篤な患者がいて、その患者だけが死んだ場合 </a:t>
                </a:r>
                <a14:m>
                  <m:oMath xmlns:m="http://schemas.openxmlformats.org/officeDocument/2006/math">
                    <m:r>
                      <a:rPr lang="en-US" altLang="ja-JP" i="1" dirty="0" smtClean="0">
                        <a:latin typeface="Cambria Math"/>
                      </a:rPr>
                      <m:t>𝑝</m:t>
                    </m:r>
                  </m:oMath>
                </a14:m>
                <a:r>
                  <a:rPr lang="en-US" altLang="ja-JP" dirty="0"/>
                  <a:t> </a:t>
                </a:r>
                <a:r>
                  <a:rPr lang="ja-JP" altLang="en-US" dirty="0"/>
                  <a:t>値は、</a:t>
                </a:r>
                <a:r>
                  <a:rPr lang="en-US" altLang="ja-JP" dirty="0">
                    <a:solidFill>
                      <a:srgbClr val="7030A0"/>
                    </a:solidFill>
                  </a:rPr>
                  <a:t>0.1875</a:t>
                </a:r>
                <a:r>
                  <a:rPr lang="en-US" altLang="ja-JP" dirty="0"/>
                  <a:t> </a:t>
                </a:r>
                <a:r>
                  <a:rPr lang="ja-JP" altLang="en-US" dirty="0"/>
                  <a:t>となり、仮にプロバリタスの効果があったとしても、試験（検定）に落ちてしまい、開発費が無駄になってしまう。</a:t>
                </a:r>
                <a:endParaRPr lang="en-US" altLang="ja-JP" dirty="0"/>
              </a:p>
              <a:p>
                <a:r>
                  <a:rPr lang="ja-JP" altLang="en-US" dirty="0"/>
                  <a:t>実験計画法に従い、適切な実験を遂行しなければならない（専門家に任せる）。</a:t>
                </a:r>
                <a:endParaRPr lang="en-US" altLang="ja-JP" dirty="0"/>
              </a:p>
              <a:p>
                <a:r>
                  <a:rPr lang="ja-JP" altLang="en-US" dirty="0"/>
                  <a:t>病気の治癒とコイン投げを同列に扱うことには抵抗があるかもしれないが、確率現象としては同じなのである。</a:t>
                </a:r>
                <a:endParaRPr lang="en-US" altLang="ja-JP" dirty="0"/>
              </a:p>
              <a:p>
                <a:endParaRPr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124744"/>
                <a:ext cx="8229600" cy="5616624"/>
              </a:xfrm>
              <a:blipFill>
                <a:blip r:embed="rId2"/>
                <a:stretch>
                  <a:fillRect l="-1481" t="-2714" r="-1481"/>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352057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偏りにはご用心</a:t>
            </a:r>
            <a:br>
              <a:rPr lang="en-US" altLang="ja-JP" dirty="0"/>
            </a:br>
            <a:r>
              <a:rPr lang="ja-JP" altLang="en-US" sz="3600" dirty="0"/>
              <a:t>サンプリング・バイアス</a:t>
            </a:r>
            <a:endParaRPr kumimoji="1" lang="ja-JP" altLang="en-US" sz="3600" dirty="0"/>
          </a:p>
        </p:txBody>
      </p:sp>
      <p:sp>
        <p:nvSpPr>
          <p:cNvPr id="3" name="コンテンツ プレースホルダー 2"/>
          <p:cNvSpPr>
            <a:spLocks noGrp="1"/>
          </p:cNvSpPr>
          <p:nvPr>
            <p:ph idx="1"/>
          </p:nvPr>
        </p:nvSpPr>
        <p:spPr>
          <a:xfrm>
            <a:off x="457200" y="1412776"/>
            <a:ext cx="8435280" cy="5256584"/>
          </a:xfrm>
        </p:spPr>
        <p:txBody>
          <a:bodyPr>
            <a:normAutofit fontScale="77500" lnSpcReduction="20000"/>
          </a:bodyPr>
          <a:lstStyle/>
          <a:p>
            <a:r>
              <a:rPr kumimoji="1" lang="ja-JP" altLang="en-US" dirty="0">
                <a:solidFill>
                  <a:srgbClr val="7030A0"/>
                </a:solidFill>
              </a:rPr>
              <a:t>大佐による</a:t>
            </a:r>
            <a:r>
              <a:rPr kumimoji="1" lang="ja-JP" altLang="en-US" dirty="0"/>
              <a:t>軍の視察：軍曹は自分に都合の良い意見を述べそうな兵士にのみ答えさせる。</a:t>
            </a:r>
            <a:endParaRPr kumimoji="1" lang="en-US" altLang="ja-JP" dirty="0"/>
          </a:p>
          <a:p>
            <a:r>
              <a:rPr lang="ja-JP" altLang="en-US" dirty="0"/>
              <a:t>抗プロバリタス薬のメーカーが、回復しそうな患者だけに薬を投与するかもしれない。</a:t>
            </a:r>
            <a:endParaRPr lang="en-US" altLang="ja-JP" dirty="0"/>
          </a:p>
          <a:p>
            <a:r>
              <a:rPr lang="ja-JP" altLang="en-US" dirty="0"/>
              <a:t>俳優やミュージシャンのサクセス・ストーリーは、夢がかなった一部のスターについての話である。</a:t>
            </a:r>
            <a:endParaRPr lang="en-US" altLang="ja-JP" dirty="0"/>
          </a:p>
          <a:p>
            <a:pPr lvl="1"/>
            <a:r>
              <a:rPr lang="ja-JP" altLang="en-US" dirty="0"/>
              <a:t>「努力さえすれば誰でも成功する」（才能があっただけ）</a:t>
            </a:r>
            <a:endParaRPr lang="en-US" altLang="ja-JP" dirty="0"/>
          </a:p>
          <a:p>
            <a:pPr lvl="1"/>
            <a:r>
              <a:rPr lang="ja-JP" altLang="en-US" dirty="0"/>
              <a:t>長寿の秘訣は？という質問に</a:t>
            </a:r>
            <a:r>
              <a:rPr lang="ja-JP" altLang="en-US"/>
              <a:t>対する答え</a:t>
            </a:r>
            <a:endParaRPr lang="en-US" altLang="ja-JP" dirty="0"/>
          </a:p>
          <a:p>
            <a:pPr lvl="1"/>
            <a:r>
              <a:rPr lang="ja-JP" altLang="en-US" dirty="0"/>
              <a:t>「夢を持て」は成功者のセリフ？</a:t>
            </a:r>
            <a:endParaRPr lang="en-US" altLang="ja-JP" dirty="0"/>
          </a:p>
          <a:p>
            <a:r>
              <a:rPr lang="ja-JP" altLang="en-US" dirty="0"/>
              <a:t>新聞や雑誌の記事は両極端の人々について扱う。よって、ひどく偏ったものとなっている。</a:t>
            </a:r>
            <a:endParaRPr lang="en-US" altLang="ja-JP" dirty="0"/>
          </a:p>
          <a:p>
            <a:r>
              <a:rPr kumimoji="1" lang="ja-JP" altLang="en-US" dirty="0"/>
              <a:t>これらを「サンプリング・バイアス（標本抽出の偏り）」と呼ぶ</a:t>
            </a:r>
            <a:r>
              <a:rPr lang="ja-JP" altLang="en-US" dirty="0"/>
              <a:t>。</a:t>
            </a:r>
            <a:endParaRPr kumimoji="1" lang="en-US" altLang="ja-JP" dirty="0"/>
          </a:p>
          <a:p>
            <a:r>
              <a:rPr kumimoji="1" lang="ja-JP" altLang="en-US" dirty="0"/>
              <a:t>こういった偏りを避けるには、調査に協力を申し出た患者に対し、新薬を投与するかしないかをコイン投げにより決めればよい。</a:t>
            </a:r>
            <a:endParaRPr kumimoji="1" lang="en-US" altLang="ja-JP" dirty="0"/>
          </a:p>
          <a:p>
            <a:endParaRPr kumimoji="1" lang="ja-JP" altLang="en-US" dirty="0"/>
          </a:p>
        </p:txBody>
      </p:sp>
    </p:spTree>
    <p:extLst>
      <p:ext uri="{BB962C8B-B14F-4D97-AF65-F5344CB8AC3E}">
        <p14:creationId xmlns:p14="http://schemas.microsoft.com/office/powerpoint/2010/main" val="1199207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500"/>
                                        <p:tgtEl>
                                          <p:spTgt spid="3">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fade">
                                      <p:cBhvr>
                                        <p:cTn id="4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B7B7F7-0B3A-5BA0-82A1-1418C897BEE4}"/>
              </a:ext>
            </a:extLst>
          </p:cNvPr>
          <p:cNvSpPr>
            <a:spLocks noGrp="1"/>
          </p:cNvSpPr>
          <p:nvPr>
            <p:ph type="title"/>
          </p:nvPr>
        </p:nvSpPr>
        <p:spPr/>
        <p:txBody>
          <a:bodyPr/>
          <a:lstStyle/>
          <a:p>
            <a:r>
              <a:rPr lang="ja-JP" altLang="en-US" dirty="0"/>
              <a:t>軍の視察</a:t>
            </a:r>
            <a:endParaRPr kumimoji="1" lang="ja-JP" altLang="en-US" dirty="0"/>
          </a:p>
        </p:txBody>
      </p:sp>
      <p:sp>
        <p:nvSpPr>
          <p:cNvPr id="3" name="コンテンツ プレースホルダー 2">
            <a:extLst>
              <a:ext uri="{FF2B5EF4-FFF2-40B4-BE49-F238E27FC236}">
                <a16:creationId xmlns:a16="http://schemas.microsoft.com/office/drawing/2014/main" id="{059934BE-6C7C-6571-2669-DED7696D98C6}"/>
              </a:ext>
            </a:extLst>
          </p:cNvPr>
          <p:cNvSpPr>
            <a:spLocks noGrp="1"/>
          </p:cNvSpPr>
          <p:nvPr>
            <p:ph idx="1"/>
          </p:nvPr>
        </p:nvSpPr>
        <p:spPr>
          <a:xfrm>
            <a:off x="457200" y="1628800"/>
            <a:ext cx="8229600" cy="4525963"/>
          </a:xfrm>
        </p:spPr>
        <p:txBody>
          <a:bodyPr>
            <a:normAutofit fontScale="77500" lnSpcReduction="20000"/>
          </a:bodyPr>
          <a:lstStyle/>
          <a:p>
            <a:r>
              <a:rPr kumimoji="1" lang="ja-JP" altLang="en-US" dirty="0"/>
              <a:t>練兵係の軍曹は、笑顔と握手で迎えてくれた。「よくおいでくださいました、大佐。うちの兵隊はみな、私の指導を認めてくれています。ご案内しますので、話をお聞きになって下さい」</a:t>
            </a:r>
            <a:endParaRPr kumimoji="1" lang="en-US" altLang="ja-JP" dirty="0"/>
          </a:p>
          <a:p>
            <a:r>
              <a:rPr lang="ja-JP" altLang="en-US" dirty="0"/>
              <a:t>軍曹の案内で兵舎に入ると、兵士が集合していた。「ベンダー」と軍曹が一人の兵士に声をかける。「私の指導をどう思うか？」</a:t>
            </a:r>
            <a:endParaRPr lang="en-US" altLang="ja-JP" dirty="0"/>
          </a:p>
          <a:p>
            <a:r>
              <a:rPr kumimoji="1" lang="ja-JP" altLang="en-US" dirty="0"/>
              <a:t>ベンダーは一瞬ためらい、「あの・・・、その・・・」と用心しながら話し始める。「軍曹殿はいつでも・・・」</a:t>
            </a:r>
            <a:endParaRPr kumimoji="1" lang="en-US" altLang="ja-JP" dirty="0"/>
          </a:p>
          <a:p>
            <a:r>
              <a:rPr kumimoji="1" lang="ja-JP" altLang="en-US" dirty="0"/>
              <a:t>「黙れ、ベンダー」と軍曹は叫ぶ。「コールダー！私の指導力をどうおもうか？」</a:t>
            </a:r>
            <a:endParaRPr kumimoji="1" lang="en-US" altLang="ja-JP" dirty="0"/>
          </a:p>
          <a:p>
            <a:r>
              <a:rPr lang="ja-JP" altLang="en-US" dirty="0"/>
              <a:t>コールダーは立ち上がり、小声で始める。「率直に言わせていただきますと、私が思うに・・・・・・・」</a:t>
            </a:r>
            <a:endParaRPr lang="en-US" altLang="ja-JP" dirty="0"/>
          </a:p>
        </p:txBody>
      </p:sp>
      <p:sp>
        <p:nvSpPr>
          <p:cNvPr id="4" name="日付プレースホルダー 3">
            <a:extLst>
              <a:ext uri="{FF2B5EF4-FFF2-40B4-BE49-F238E27FC236}">
                <a16:creationId xmlns:a16="http://schemas.microsoft.com/office/drawing/2014/main" id="{72221B6F-F53A-76F9-6661-989F2DE9A005}"/>
              </a:ext>
            </a:extLst>
          </p:cNvPr>
          <p:cNvSpPr>
            <a:spLocks noGrp="1"/>
          </p:cNvSpPr>
          <p:nvPr>
            <p:ph type="dt" sz="half" idx="10"/>
          </p:nvPr>
        </p:nvSpPr>
        <p:spPr/>
        <p:txBody>
          <a:bodyPr/>
          <a:lstStyle/>
          <a:p>
            <a:fld id="{6DEA4848-ECEE-4F89-BEEA-8C5B4B7F842B}" type="datetime1">
              <a:rPr kumimoji="1" lang="ja-JP" altLang="en-US" smtClean="0"/>
              <a:t>2025/12/8</a:t>
            </a:fld>
            <a:endParaRPr kumimoji="1" lang="ja-JP" altLang="en-US" dirty="0"/>
          </a:p>
        </p:txBody>
      </p:sp>
      <p:sp>
        <p:nvSpPr>
          <p:cNvPr id="5" name="スライド番号プレースホルダー 4">
            <a:extLst>
              <a:ext uri="{FF2B5EF4-FFF2-40B4-BE49-F238E27FC236}">
                <a16:creationId xmlns:a16="http://schemas.microsoft.com/office/drawing/2014/main" id="{15689D08-2AC5-6898-EFC7-2FFEB70E4838}"/>
              </a:ext>
            </a:extLst>
          </p:cNvPr>
          <p:cNvSpPr>
            <a:spLocks noGrp="1"/>
          </p:cNvSpPr>
          <p:nvPr>
            <p:ph type="sldNum" sz="quarter" idx="12"/>
          </p:nvPr>
        </p:nvSpPr>
        <p:spPr/>
        <p:txBody>
          <a:bodyPr/>
          <a:lstStyle/>
          <a:p>
            <a:fld id="{27AB23AD-B423-4388-9E26-D49FAF97BEDA}" type="slidenum">
              <a:rPr kumimoji="1" lang="ja-JP" altLang="en-US" smtClean="0"/>
              <a:t>19</a:t>
            </a:fld>
            <a:endParaRPr kumimoji="1" lang="ja-JP" altLang="en-US" dirty="0"/>
          </a:p>
        </p:txBody>
      </p:sp>
    </p:spTree>
    <p:extLst>
      <p:ext uri="{BB962C8B-B14F-4D97-AF65-F5344CB8AC3E}">
        <p14:creationId xmlns:p14="http://schemas.microsoft.com/office/powerpoint/2010/main" val="3160445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奇跡的な新薬か？ただのまぐれか？</a:t>
            </a:r>
          </a:p>
        </p:txBody>
      </p:sp>
      <p:sp>
        <p:nvSpPr>
          <p:cNvPr id="3" name="コンテンツ プレースホルダー 2"/>
          <p:cNvSpPr>
            <a:spLocks noGrp="1"/>
          </p:cNvSpPr>
          <p:nvPr>
            <p:ph idx="1"/>
          </p:nvPr>
        </p:nvSpPr>
        <p:spPr/>
        <p:txBody>
          <a:bodyPr>
            <a:normAutofit fontScale="92500"/>
          </a:bodyPr>
          <a:lstStyle/>
          <a:p>
            <a:r>
              <a:rPr kumimoji="1" lang="en-US" altLang="ja-JP" dirty="0"/>
              <a:t>50</a:t>
            </a:r>
            <a:r>
              <a:rPr kumimoji="1" lang="ja-JP" altLang="en-US" dirty="0"/>
              <a:t>％の確率で死に至る病気があるとする（仮にそれを「確率性疾患（プロバリタス）」と呼ぼう）</a:t>
            </a:r>
            <a:r>
              <a:rPr lang="ja-JP" altLang="en-US" dirty="0"/>
              <a:t>。</a:t>
            </a:r>
            <a:endParaRPr lang="en-US" altLang="ja-JP" dirty="0"/>
          </a:p>
          <a:p>
            <a:r>
              <a:rPr lang="ja-JP" altLang="en-US" dirty="0"/>
              <a:t>ある製薬会社が新薬を開発し、プロバリタスの致死率を引き下げられると主張した。</a:t>
            </a:r>
            <a:endParaRPr lang="en-US" altLang="ja-JP" dirty="0"/>
          </a:p>
          <a:p>
            <a:r>
              <a:rPr kumimoji="1" lang="ja-JP" altLang="en-US" dirty="0"/>
              <a:t>この主張を検証するために、臨床実験が行われる。</a:t>
            </a:r>
            <a:endParaRPr kumimoji="1" lang="en-US" altLang="ja-JP" dirty="0"/>
          </a:p>
          <a:p>
            <a:r>
              <a:rPr kumimoji="1" lang="ja-JP" altLang="en-US" dirty="0"/>
              <a:t>大雑把に言えば、プロバリタスの患者を大勢集め、薬を投与し死亡者の比率を調べることだ。</a:t>
            </a:r>
            <a:endParaRPr kumimoji="1" lang="en-US" altLang="ja-JP" dirty="0"/>
          </a:p>
        </p:txBody>
      </p:sp>
    </p:spTree>
    <p:extLst>
      <p:ext uri="{BB962C8B-B14F-4D97-AF65-F5344CB8AC3E}">
        <p14:creationId xmlns:p14="http://schemas.microsoft.com/office/powerpoint/2010/main" val="3777437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2E61FC-DC59-B8B0-1964-70F642D70C82}"/>
              </a:ext>
            </a:extLst>
          </p:cNvPr>
          <p:cNvSpPr>
            <a:spLocks noGrp="1"/>
          </p:cNvSpPr>
          <p:nvPr>
            <p:ph type="title"/>
          </p:nvPr>
        </p:nvSpPr>
        <p:spPr/>
        <p:txBody>
          <a:bodyPr/>
          <a:lstStyle/>
          <a:p>
            <a:r>
              <a:rPr kumimoji="1" lang="ja-JP" altLang="en-US" dirty="0"/>
              <a:t>軍の視察（続き）</a:t>
            </a:r>
          </a:p>
        </p:txBody>
      </p:sp>
      <p:sp>
        <p:nvSpPr>
          <p:cNvPr id="3" name="コンテンツ プレースホルダー 2">
            <a:extLst>
              <a:ext uri="{FF2B5EF4-FFF2-40B4-BE49-F238E27FC236}">
                <a16:creationId xmlns:a16="http://schemas.microsoft.com/office/drawing/2014/main" id="{1F161A57-6A4E-B86C-DF1C-A0E67DA0D5AB}"/>
              </a:ext>
            </a:extLst>
          </p:cNvPr>
          <p:cNvSpPr>
            <a:spLocks noGrp="1"/>
          </p:cNvSpPr>
          <p:nvPr>
            <p:ph idx="1"/>
          </p:nvPr>
        </p:nvSpPr>
        <p:spPr/>
        <p:txBody>
          <a:bodyPr>
            <a:normAutofit fontScale="85000" lnSpcReduction="20000"/>
          </a:bodyPr>
          <a:lstStyle/>
          <a:p>
            <a:r>
              <a:rPr kumimoji="1" lang="ja-JP" altLang="en-US" dirty="0"/>
              <a:t>「もういいコールダー！」と軍曹が唸る」</a:t>
            </a:r>
            <a:endParaRPr lang="en-US" altLang="ja-JP" dirty="0"/>
          </a:p>
          <a:p>
            <a:r>
              <a:rPr kumimoji="1" lang="ja-JP" altLang="en-US" dirty="0"/>
              <a:t>「ファウラー！私の指導力をどう思うか？」</a:t>
            </a:r>
            <a:endParaRPr kumimoji="1" lang="en-US" altLang="ja-JP" dirty="0"/>
          </a:p>
          <a:p>
            <a:r>
              <a:rPr lang="ja-JP" altLang="en-US" dirty="0"/>
              <a:t>ファウラーが腰を上げる。「もちろん最高であります。われわれには軍曹殿の厳しい訓練が必要であります」</a:t>
            </a:r>
            <a:endParaRPr lang="en-US" altLang="ja-JP" dirty="0"/>
          </a:p>
          <a:p>
            <a:r>
              <a:rPr kumimoji="1" lang="ja-JP" altLang="en-US" dirty="0"/>
              <a:t>「ありがとう、ファウラー」と軍曹が答える。</a:t>
            </a:r>
            <a:endParaRPr kumimoji="1" lang="en-US" altLang="ja-JP" dirty="0"/>
          </a:p>
          <a:p>
            <a:r>
              <a:rPr lang="ja-JP" altLang="en-US" dirty="0"/>
              <a:t>そしてあなたを振り返り、こう続ける。「ご覧ください、大佐、私が申し上げたとおりでしょう！全員が私の指導力を認めております。</a:t>
            </a:r>
            <a:endParaRPr lang="en-US" altLang="ja-JP" dirty="0"/>
          </a:p>
          <a:p>
            <a:r>
              <a:rPr kumimoji="1" lang="ja-JP" altLang="en-US" dirty="0">
                <a:solidFill>
                  <a:srgbClr val="FF0000"/>
                </a:solidFill>
              </a:rPr>
              <a:t>と、見事にサンプリングバイアスを悪用して自分の評価をあげた。</a:t>
            </a:r>
          </a:p>
          <a:p>
            <a:endParaRPr kumimoji="1" lang="ja-JP" altLang="en-US" dirty="0"/>
          </a:p>
        </p:txBody>
      </p:sp>
    </p:spTree>
    <p:extLst>
      <p:ext uri="{BB962C8B-B14F-4D97-AF65-F5344CB8AC3E}">
        <p14:creationId xmlns:p14="http://schemas.microsoft.com/office/powerpoint/2010/main" val="2869577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偏りにはご用心</a:t>
            </a:r>
            <a:br>
              <a:rPr kumimoji="1" lang="en-US" altLang="ja-JP" dirty="0"/>
            </a:br>
            <a:r>
              <a:rPr lang="ja-JP" altLang="en-US" dirty="0"/>
              <a:t>レポーティング・バイアス</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a:t>首尾よく偏りのないサンプルが選ばれたとして、次には、結果が正しく報告されないために起こる偏りを考えなければならない。</a:t>
            </a:r>
            <a:endParaRPr lang="en-US" altLang="ja-JP" dirty="0"/>
          </a:p>
          <a:p>
            <a:pPr lvl="1"/>
            <a:r>
              <a:rPr kumimoji="1" lang="ja-JP" altLang="en-US" dirty="0"/>
              <a:t>製薬会社が調査を行うと、都合の悪い結果をわざと外してしまうかもしれない。</a:t>
            </a:r>
            <a:endParaRPr kumimoji="1" lang="en-US" altLang="ja-JP" dirty="0"/>
          </a:p>
          <a:p>
            <a:r>
              <a:rPr lang="ja-JP" altLang="en-US" dirty="0"/>
              <a:t>独立した専門組織が、誰に肩入れすることなく、公平かつ客観的な立場で調査を行い、結果を報告すべきである。</a:t>
            </a:r>
            <a:endParaRPr lang="en-US" altLang="ja-JP" dirty="0"/>
          </a:p>
          <a:p>
            <a:pPr lvl="1"/>
            <a:r>
              <a:rPr kumimoji="1" lang="ja-JP" altLang="en-US" dirty="0"/>
              <a:t>日本では、製薬大手ノバルティスの新薬ディオバン</a:t>
            </a:r>
            <a:r>
              <a:rPr kumimoji="1" lang="en-US" altLang="ja-JP" dirty="0"/>
              <a:t>(</a:t>
            </a:r>
            <a:r>
              <a:rPr kumimoji="1" lang="ja-JP" altLang="en-US" dirty="0"/>
              <a:t>高血圧の治療薬）の臨床試験において、ノバルティスの会社員が分析に深く関与していたことが判明した（</a:t>
            </a:r>
            <a:r>
              <a:rPr kumimoji="1" lang="en-US" altLang="ja-JP" dirty="0"/>
              <a:t>2013</a:t>
            </a:r>
            <a:r>
              <a:rPr kumimoji="1" lang="ja-JP" altLang="en-US" dirty="0"/>
              <a:t>）</a:t>
            </a:r>
            <a:endParaRPr kumimoji="1" lang="en-US" altLang="ja-JP" dirty="0"/>
          </a:p>
          <a:p>
            <a:pPr lvl="1"/>
            <a:r>
              <a:rPr kumimoji="1" lang="ja-JP" altLang="en-US" dirty="0"/>
              <a:t>日本の大学で執筆された、ディオバンに関する</a:t>
            </a:r>
            <a:r>
              <a:rPr kumimoji="1" lang="en-US" altLang="ja-JP" dirty="0"/>
              <a:t>5</a:t>
            </a:r>
            <a:r>
              <a:rPr kumimoji="1" lang="ja-JP" altLang="en-US" dirty="0"/>
              <a:t>編の論文は、全て撤回された。</a:t>
            </a:r>
            <a:endParaRPr kumimoji="1" lang="en-US" altLang="ja-JP" dirty="0"/>
          </a:p>
          <a:p>
            <a:pPr lvl="1"/>
            <a:endParaRPr kumimoji="1" lang="ja-JP" altLang="en-US" dirty="0"/>
          </a:p>
        </p:txBody>
      </p:sp>
    </p:spTree>
    <p:extLst>
      <p:ext uri="{BB962C8B-B14F-4D97-AF65-F5344CB8AC3E}">
        <p14:creationId xmlns:p14="http://schemas.microsoft.com/office/powerpoint/2010/main" val="505964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その他の偏りの例</a:t>
            </a:r>
          </a:p>
        </p:txBody>
      </p:sp>
      <p:sp>
        <p:nvSpPr>
          <p:cNvPr id="3" name="コンテンツ プレースホルダー 2"/>
          <p:cNvSpPr>
            <a:spLocks noGrp="1"/>
          </p:cNvSpPr>
          <p:nvPr>
            <p:ph idx="1"/>
          </p:nvPr>
        </p:nvSpPr>
        <p:spPr>
          <a:xfrm>
            <a:off x="539552" y="1628800"/>
            <a:ext cx="8435280" cy="5069160"/>
          </a:xfrm>
        </p:spPr>
        <p:txBody>
          <a:bodyPr>
            <a:normAutofit fontScale="92500" lnSpcReduction="20000"/>
          </a:bodyPr>
          <a:lstStyle/>
          <a:p>
            <a:r>
              <a:rPr kumimoji="1" lang="ja-JP" altLang="en-US" dirty="0"/>
              <a:t>陪審員を選ぶ際：サンプリング・バイアスが起こらないような選択制度になっている。</a:t>
            </a:r>
            <a:endParaRPr kumimoji="1" lang="en-US" altLang="ja-JP" dirty="0"/>
          </a:p>
          <a:p>
            <a:pPr lvl="1"/>
            <a:r>
              <a:rPr lang="ja-JP" altLang="en-US" dirty="0"/>
              <a:t>陪審員は、その時々で、すべての市民からランダムに選ばれる。</a:t>
            </a:r>
            <a:endParaRPr lang="en-US" altLang="ja-JP" dirty="0"/>
          </a:p>
          <a:p>
            <a:pPr lvl="1"/>
            <a:r>
              <a:rPr kumimoji="1" lang="ja-JP" altLang="en-US" dirty="0"/>
              <a:t>つまり、過去</a:t>
            </a:r>
            <a:r>
              <a:rPr lang="ja-JP" altLang="en-US" dirty="0"/>
              <a:t>に陪審員になっていても、サンプリングの過程で除外されない。</a:t>
            </a:r>
            <a:endParaRPr lang="en-US" altLang="ja-JP" dirty="0"/>
          </a:p>
          <a:p>
            <a:pPr lvl="1"/>
            <a:r>
              <a:rPr kumimoji="1" lang="ja-JP" altLang="en-US" dirty="0"/>
              <a:t>すると、何度も選ばれる人もいれば、全く選ばれない人もいること</a:t>
            </a:r>
            <a:r>
              <a:rPr lang="ja-JP" altLang="en-US" dirty="0"/>
              <a:t>もあるが、それは結果論であり、サンプリングは常にランダムである</a:t>
            </a:r>
            <a:r>
              <a:rPr kumimoji="1" lang="ja-JP" altLang="en-US" dirty="0"/>
              <a:t>。</a:t>
            </a:r>
            <a:endParaRPr kumimoji="1" lang="en-US" altLang="ja-JP" dirty="0"/>
          </a:p>
          <a:p>
            <a:r>
              <a:rPr lang="ja-JP" altLang="en-US" dirty="0"/>
              <a:t>仮に、一巡するまで経験者を選ばないとすれば、陪審員に偏りが起こる可能性があるのだ。</a:t>
            </a:r>
            <a:endParaRPr lang="en-US" altLang="ja-JP" dirty="0"/>
          </a:p>
          <a:p>
            <a:pPr lvl="1"/>
            <a:r>
              <a:rPr lang="ja-JP" altLang="en-US" sz="2600" dirty="0"/>
              <a:t>最後は、若い人や転居間もない人ばかり選ばれる可能性が大きくなり、市民からサンプリングする際のランダム性が失われる。</a:t>
            </a:r>
            <a:endParaRPr kumimoji="1" lang="en-US" altLang="ja-JP" sz="2600" dirty="0"/>
          </a:p>
          <a:p>
            <a:endParaRPr kumimoji="1" lang="en-US" altLang="ja-JP" dirty="0"/>
          </a:p>
          <a:p>
            <a:endParaRPr kumimoji="1" lang="en-US" altLang="ja-JP" dirty="0"/>
          </a:p>
          <a:p>
            <a:endParaRPr kumimoji="1" lang="en-US" altLang="ja-JP" dirty="0"/>
          </a:p>
          <a:p>
            <a:endParaRPr kumimoji="1" lang="ja-JP" altLang="en-US" dirty="0"/>
          </a:p>
        </p:txBody>
      </p:sp>
    </p:spTree>
    <p:extLst>
      <p:ext uri="{BB962C8B-B14F-4D97-AF65-F5344CB8AC3E}">
        <p14:creationId xmlns:p14="http://schemas.microsoft.com/office/powerpoint/2010/main" val="2938574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痩せられないダイエット</a:t>
            </a:r>
            <a:endParaRPr kumimoji="1" lang="ja-JP" altLang="en-US" dirty="0"/>
          </a:p>
        </p:txBody>
      </p:sp>
      <p:sp>
        <p:nvSpPr>
          <p:cNvPr id="3" name="コンテンツ プレースホルダー 2"/>
          <p:cNvSpPr>
            <a:spLocks noGrp="1"/>
          </p:cNvSpPr>
          <p:nvPr>
            <p:ph idx="1"/>
          </p:nvPr>
        </p:nvSpPr>
        <p:spPr>
          <a:xfrm>
            <a:off x="457200" y="1600200"/>
            <a:ext cx="8229600" cy="4853136"/>
          </a:xfrm>
        </p:spPr>
        <p:txBody>
          <a:bodyPr>
            <a:normAutofit fontScale="92500" lnSpcReduction="20000"/>
          </a:bodyPr>
          <a:lstStyle/>
          <a:p>
            <a:r>
              <a:rPr lang="ja-JP" altLang="en-US" dirty="0"/>
              <a:t>現在のダイエット法は、いずれも、栄養のバランスを考えて作られているとする。</a:t>
            </a:r>
            <a:endParaRPr lang="en-US" altLang="ja-JP" dirty="0"/>
          </a:p>
          <a:p>
            <a:r>
              <a:rPr lang="ja-JP" altLang="en-US" dirty="0"/>
              <a:t>朝食には低炭水化物ダイエット、昼には低脂肪ダイエット、夜には高食物繊維ダイエットなど、その時に食べたいものを食べる口実として、都合の良いダイエット法を採用すると、結局自分の好物ばかりを食べることになり、ダイエットに失敗してしまう。</a:t>
            </a:r>
            <a:endParaRPr lang="en-US" altLang="ja-JP" dirty="0"/>
          </a:p>
          <a:p>
            <a:r>
              <a:rPr lang="ja-JP" altLang="en-US" dirty="0"/>
              <a:t>私たちは、上記のような人を物笑いの種にすることはできない。</a:t>
            </a:r>
            <a:endParaRPr lang="en-US" altLang="ja-JP" dirty="0"/>
          </a:p>
          <a:p>
            <a:r>
              <a:rPr lang="ja-JP" altLang="en-US" dirty="0"/>
              <a:t>ダイエットに限らず、物の考え方に一貫性のない人は多い。</a:t>
            </a:r>
            <a:endParaRPr lang="en-US" altLang="ja-JP" dirty="0"/>
          </a:p>
        </p:txBody>
      </p:sp>
    </p:spTree>
    <p:extLst>
      <p:ext uri="{BB962C8B-B14F-4D97-AF65-F5344CB8AC3E}">
        <p14:creationId xmlns:p14="http://schemas.microsoft.com/office/powerpoint/2010/main" val="3559970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映画評論家も固定したほうが良い</a:t>
            </a:r>
          </a:p>
        </p:txBody>
      </p:sp>
      <p:sp>
        <p:nvSpPr>
          <p:cNvPr id="3" name="コンテンツ プレースホルダー 2"/>
          <p:cNvSpPr>
            <a:spLocks noGrp="1"/>
          </p:cNvSpPr>
          <p:nvPr>
            <p:ph idx="1"/>
          </p:nvPr>
        </p:nvSpPr>
        <p:spPr/>
        <p:txBody>
          <a:bodyPr>
            <a:normAutofit lnSpcReduction="10000"/>
          </a:bodyPr>
          <a:lstStyle/>
          <a:p>
            <a:r>
              <a:rPr lang="ja-JP" altLang="en-US" dirty="0"/>
              <a:t>どの映画を鑑賞するか決める場合も同じことだ。</a:t>
            </a:r>
            <a:endParaRPr lang="en-US" altLang="ja-JP" dirty="0"/>
          </a:p>
          <a:p>
            <a:pPr lvl="1"/>
            <a:r>
              <a:rPr lang="ja-JP" altLang="en-US" dirty="0"/>
              <a:t>食べ物と同様、観る映画も自分の判断だけでは偏りがちになる。</a:t>
            </a:r>
            <a:endParaRPr lang="en-US" altLang="ja-JP" dirty="0"/>
          </a:p>
          <a:p>
            <a:pPr lvl="1"/>
            <a:r>
              <a:rPr kumimoji="1" lang="ja-JP" altLang="en-US" dirty="0"/>
              <a:t>どのような映画であっても、その映画を褒める評論家が存在する。それを口実に</a:t>
            </a:r>
            <a:r>
              <a:rPr lang="ja-JP" altLang="en-US" dirty="0"/>
              <a:t>観る映画を選んでしまえば</a:t>
            </a:r>
            <a:r>
              <a:rPr kumimoji="1" lang="ja-JP" altLang="en-US" dirty="0"/>
              <a:t>、結局自分の好みだけで映画を選んでしまうことになる</a:t>
            </a:r>
            <a:r>
              <a:rPr lang="ja-JP" altLang="en-US" dirty="0"/>
              <a:t>。</a:t>
            </a:r>
            <a:endParaRPr lang="en-US" altLang="ja-JP" dirty="0"/>
          </a:p>
          <a:p>
            <a:r>
              <a:rPr lang="ja-JP" altLang="en-US" dirty="0">
                <a:solidFill>
                  <a:srgbClr val="7030A0"/>
                </a:solidFill>
              </a:rPr>
              <a:t>誰か信用のおける評論家を選び、その意見に従い、映画を選ぶとよい。</a:t>
            </a:r>
            <a:endParaRPr lang="en-US" altLang="ja-JP" dirty="0">
              <a:solidFill>
                <a:srgbClr val="7030A0"/>
              </a:solidFill>
            </a:endParaRPr>
          </a:p>
          <a:p>
            <a:pPr marL="514350" indent="-457200"/>
            <a:endParaRPr kumimoji="1" lang="en-US" altLang="ja-JP" dirty="0"/>
          </a:p>
        </p:txBody>
      </p:sp>
    </p:spTree>
    <p:extLst>
      <p:ext uri="{BB962C8B-B14F-4D97-AF65-F5344CB8AC3E}">
        <p14:creationId xmlns:p14="http://schemas.microsoft.com/office/powerpoint/2010/main" val="4074878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パブリケーション・バイアス</a:t>
            </a:r>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たくさんの調査を依頼し、そのなかから自社に都合のよい結果だけを報告し、残りは伏せておくという手口だ。</a:t>
            </a:r>
            <a:endParaRPr kumimoji="1" lang="en-US" altLang="ja-JP" dirty="0"/>
          </a:p>
          <a:p>
            <a:r>
              <a:rPr lang="ja-JP" altLang="en-US" dirty="0"/>
              <a:t>「ハッピー・ハット社の帽子を被ると幸せになること」を示すために、調査のエキスパートが用いる方法は、以下のようなものである。</a:t>
            </a:r>
            <a:endParaRPr lang="en-US" altLang="ja-JP" dirty="0"/>
          </a:p>
          <a:p>
            <a:pPr lvl="1"/>
            <a:r>
              <a:rPr kumimoji="1" lang="ja-JP" altLang="en-US" dirty="0"/>
              <a:t>数百人の被験者を集め、ランダムに２グループに分ける。</a:t>
            </a:r>
            <a:endParaRPr kumimoji="1" lang="en-US" altLang="ja-JP" dirty="0"/>
          </a:p>
          <a:p>
            <a:pPr lvl="1"/>
            <a:r>
              <a:rPr lang="ja-JP" altLang="en-US" dirty="0"/>
              <a:t>一方にはハッピー・ハットの帽子を、もう一方には他社の帽子を被らせる。</a:t>
            </a:r>
            <a:endParaRPr lang="en-US" altLang="ja-JP" dirty="0"/>
          </a:p>
          <a:p>
            <a:pPr lvl="1"/>
            <a:r>
              <a:rPr kumimoji="1" lang="ja-JP" altLang="en-US" dirty="0"/>
              <a:t>一か月後、両グループの幸福度を比較する。</a:t>
            </a:r>
            <a:endParaRPr kumimoji="1" lang="en-US" altLang="ja-JP" dirty="0"/>
          </a:p>
          <a:p>
            <a:endParaRPr kumimoji="1" lang="ja-JP" altLang="en-US" dirty="0"/>
          </a:p>
        </p:txBody>
      </p:sp>
    </p:spTree>
    <p:extLst>
      <p:ext uri="{BB962C8B-B14F-4D97-AF65-F5344CB8AC3E}">
        <p14:creationId xmlns:p14="http://schemas.microsoft.com/office/powerpoint/2010/main" val="1276410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116632"/>
            <a:ext cx="8147248" cy="1301006"/>
          </a:xfrm>
        </p:spPr>
        <p:txBody>
          <a:bodyPr>
            <a:normAutofit/>
          </a:bodyPr>
          <a:lstStyle/>
          <a:p>
            <a:r>
              <a:rPr kumimoji="1" lang="ja-JP" altLang="en-US" sz="3600" dirty="0"/>
              <a:t>一回目の調査では、</a:t>
            </a:r>
            <a:br>
              <a:rPr kumimoji="1" lang="en-US" altLang="ja-JP" sz="3600" dirty="0"/>
            </a:br>
            <a:r>
              <a:rPr kumimoji="1" lang="ja-JP" altLang="en-US" sz="3600" dirty="0"/>
              <a:t>他社と変わりなかった</a:t>
            </a:r>
          </a:p>
        </p:txBody>
      </p:sp>
      <p:sp>
        <p:nvSpPr>
          <p:cNvPr id="3" name="コンテンツ プレースホルダー 2"/>
          <p:cNvSpPr>
            <a:spLocks noGrp="1"/>
          </p:cNvSpPr>
          <p:nvPr>
            <p:ph idx="1"/>
          </p:nvPr>
        </p:nvSpPr>
        <p:spPr>
          <a:xfrm>
            <a:off x="457200" y="1600200"/>
            <a:ext cx="8229600" cy="5141168"/>
          </a:xfrm>
        </p:spPr>
        <p:txBody>
          <a:bodyPr>
            <a:normAutofit fontScale="92500" lnSpcReduction="10000"/>
          </a:bodyPr>
          <a:lstStyle/>
          <a:p>
            <a:r>
              <a:rPr kumimoji="1" lang="ja-JP" altLang="en-US" dirty="0"/>
              <a:t>そこで、</a:t>
            </a:r>
            <a:r>
              <a:rPr kumimoji="1" lang="en-US" altLang="ja-JP" dirty="0"/>
              <a:t>100</a:t>
            </a:r>
            <a:r>
              <a:rPr kumimoji="1" lang="ja-JP" altLang="en-US" dirty="0"/>
              <a:t>人のエキスパートを、別個に雇って調査料を払い、新たな調査をしてもらうことにした。</a:t>
            </a:r>
            <a:endParaRPr kumimoji="1" lang="en-US" altLang="ja-JP" dirty="0"/>
          </a:p>
          <a:p>
            <a:r>
              <a:rPr lang="ja-JP" altLang="en-US" dirty="0"/>
              <a:t>さらに、</a:t>
            </a:r>
            <a:r>
              <a:rPr lang="ja-JP" altLang="en-US" dirty="0">
                <a:solidFill>
                  <a:srgbClr val="FF0000"/>
                </a:solidFill>
              </a:rPr>
              <a:t>“乙（調査のエキスパート）は調査の最終結果を甲（つまり、あなた）にのみ報告し、甲以外の誰にも開示しないこと”</a:t>
            </a:r>
            <a:r>
              <a:rPr lang="ja-JP" altLang="en-US" dirty="0"/>
              <a:t>という条項を契約書に付け加えた。 </a:t>
            </a:r>
            <a:endParaRPr lang="en-US" altLang="ja-JP" dirty="0"/>
          </a:p>
          <a:p>
            <a:r>
              <a:rPr kumimoji="1" lang="ja-JP" altLang="en-US" dirty="0"/>
              <a:t>報告書のうちの一つが有意な結論を示していたので、それだけを公表した。</a:t>
            </a:r>
            <a:endParaRPr kumimoji="1" lang="en-US" altLang="ja-JP" dirty="0"/>
          </a:p>
          <a:p>
            <a:pPr lvl="1"/>
            <a:r>
              <a:rPr lang="ja-JP" altLang="en-US" dirty="0"/>
              <a:t>その有意になった調査のエキスパートは、全く誤りのない方法で結果を求めたので、胸をはって効果があることを証言できる。</a:t>
            </a:r>
            <a:endParaRPr kumimoji="1" lang="en-US" altLang="ja-JP" dirty="0"/>
          </a:p>
          <a:p>
            <a:endParaRPr kumimoji="1" lang="ja-JP" altLang="en-US" dirty="0"/>
          </a:p>
        </p:txBody>
      </p:sp>
    </p:spTree>
    <p:extLst>
      <p:ext uri="{BB962C8B-B14F-4D97-AF65-F5344CB8AC3E}">
        <p14:creationId xmlns:p14="http://schemas.microsoft.com/office/powerpoint/2010/main" val="2752648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lang="ja-JP" altLang="en-US" sz="3600" dirty="0"/>
              <a:t>製薬会社による</a:t>
            </a:r>
            <a:br>
              <a:rPr lang="en-US" altLang="ja-JP" sz="3600" dirty="0"/>
            </a:br>
            <a:r>
              <a:rPr lang="ja-JP" altLang="en-US" sz="3600" dirty="0"/>
              <a:t>パブリケーション・バイアス</a:t>
            </a:r>
            <a:endParaRPr kumimoji="1" lang="ja-JP" altLang="en-US" sz="3600" dirty="0"/>
          </a:p>
        </p:txBody>
      </p:sp>
      <p:sp>
        <p:nvSpPr>
          <p:cNvPr id="3" name="コンテンツ プレースホルダー 2"/>
          <p:cNvSpPr>
            <a:spLocks noGrp="1"/>
          </p:cNvSpPr>
          <p:nvPr>
            <p:ph idx="1"/>
          </p:nvPr>
        </p:nvSpPr>
        <p:spPr/>
        <p:txBody>
          <a:bodyPr>
            <a:normAutofit/>
          </a:bodyPr>
          <a:lstStyle/>
          <a:p>
            <a:r>
              <a:rPr kumimoji="1" lang="ja-JP" altLang="en-US" dirty="0"/>
              <a:t>調査会社は、依頼主の許可を得ずにデータを公表してはならない旨の契約を結んだ。</a:t>
            </a:r>
            <a:endParaRPr kumimoji="1" lang="en-US" altLang="ja-JP" dirty="0"/>
          </a:p>
          <a:p>
            <a:pPr lvl="1"/>
            <a:r>
              <a:rPr kumimoji="1" lang="ja-JP" altLang="en-US" dirty="0"/>
              <a:t>アポテックス社のデフェリプロン（地中海貧血）の副作用で、肝線維症を引き起こすこと。</a:t>
            </a:r>
            <a:endParaRPr lang="en-US" altLang="ja-JP" dirty="0"/>
          </a:p>
          <a:p>
            <a:pPr lvl="1"/>
            <a:r>
              <a:rPr kumimoji="1" lang="ja-JP" altLang="en-US" dirty="0"/>
              <a:t>ブーツ社のシンスロイド（甲状腺機能低下の治療薬）が安価な代替品と同程度の効き目しかなかった</a:t>
            </a:r>
            <a:r>
              <a:rPr lang="ja-JP" altLang="en-US" dirty="0"/>
              <a:t>という結果。</a:t>
            </a:r>
            <a:endParaRPr lang="en-US" altLang="ja-JP" dirty="0"/>
          </a:p>
          <a:p>
            <a:pPr lvl="1"/>
            <a:r>
              <a:rPr kumimoji="1" lang="ja-JP" altLang="en-US" dirty="0"/>
              <a:t>メルク社の抗炎症剤ヴァイオックスが心臓発作の危険性を著しく高めるという証拠。</a:t>
            </a:r>
            <a:endParaRPr kumimoji="1" lang="en-US" altLang="ja-JP" dirty="0"/>
          </a:p>
        </p:txBody>
      </p:sp>
    </p:spTree>
    <p:extLst>
      <p:ext uri="{BB962C8B-B14F-4D97-AF65-F5344CB8AC3E}">
        <p14:creationId xmlns:p14="http://schemas.microsoft.com/office/powerpoint/2010/main" val="2983031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論争の結果</a:t>
            </a:r>
          </a:p>
        </p:txBody>
      </p:sp>
      <p:sp>
        <p:nvSpPr>
          <p:cNvPr id="3" name="コンテンツ プレースホルダー 2"/>
          <p:cNvSpPr>
            <a:spLocks noGrp="1"/>
          </p:cNvSpPr>
          <p:nvPr>
            <p:ph idx="1"/>
          </p:nvPr>
        </p:nvSpPr>
        <p:spPr/>
        <p:txBody>
          <a:bodyPr/>
          <a:lstStyle/>
          <a:p>
            <a:r>
              <a:rPr lang="ja-JP" altLang="en-US" dirty="0"/>
              <a:t>医学研究誌編集者国際委員会は</a:t>
            </a:r>
            <a:r>
              <a:rPr lang="en-US" altLang="ja-JP" dirty="0"/>
              <a:t>2001</a:t>
            </a:r>
            <a:r>
              <a:rPr lang="ja-JP" altLang="en-US" dirty="0"/>
              <a:t>年、以後誌面で発表する全調査について、</a:t>
            </a:r>
            <a:r>
              <a:rPr lang="ja-JP" altLang="en-US" dirty="0">
                <a:solidFill>
                  <a:srgbClr val="FF0000"/>
                </a:solidFill>
              </a:rPr>
              <a:t>「スポンサーは、製品に不利益をもたらすと考えられるデータを含めたすべての研究結果の発表に対して、直接であれ間接であれ、妨害を一切行ってはならない」</a:t>
            </a:r>
            <a:r>
              <a:rPr lang="ja-JP" altLang="en-US" dirty="0"/>
              <a:t>と宣言した。</a:t>
            </a:r>
            <a:endParaRPr kumimoji="1" lang="ja-JP" altLang="en-US" dirty="0"/>
          </a:p>
        </p:txBody>
      </p:sp>
    </p:spTree>
    <p:extLst>
      <p:ext uri="{BB962C8B-B14F-4D97-AF65-F5344CB8AC3E}">
        <p14:creationId xmlns:p14="http://schemas.microsoft.com/office/powerpoint/2010/main" val="431266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47B415-478A-006D-1281-323446C098B7}"/>
              </a:ext>
            </a:extLst>
          </p:cNvPr>
          <p:cNvSpPr>
            <a:spLocks noGrp="1"/>
          </p:cNvSpPr>
          <p:nvPr>
            <p:ph type="title"/>
          </p:nvPr>
        </p:nvSpPr>
        <p:spPr/>
        <p:txBody>
          <a:bodyPr>
            <a:normAutofit fontScale="90000"/>
          </a:bodyPr>
          <a:lstStyle/>
          <a:p>
            <a:r>
              <a:rPr kumimoji="1" lang="ja-JP" altLang="en-US" dirty="0"/>
              <a:t>ジャンプするカエル</a:t>
            </a:r>
            <a:br>
              <a:rPr kumimoji="1" lang="en-US" altLang="ja-JP" dirty="0"/>
            </a:br>
            <a:r>
              <a:rPr kumimoji="1" lang="ja-JP" altLang="en-US" dirty="0"/>
              <a:t>古いジョーク</a:t>
            </a:r>
          </a:p>
        </p:txBody>
      </p:sp>
      <p:sp>
        <p:nvSpPr>
          <p:cNvPr id="3" name="コンテンツ プレースホルダー 2">
            <a:extLst>
              <a:ext uri="{FF2B5EF4-FFF2-40B4-BE49-F238E27FC236}">
                <a16:creationId xmlns:a16="http://schemas.microsoft.com/office/drawing/2014/main" id="{7F5A96FE-8BA3-30C6-A682-AD8058040DAC}"/>
              </a:ext>
            </a:extLst>
          </p:cNvPr>
          <p:cNvSpPr>
            <a:spLocks noGrp="1"/>
          </p:cNvSpPr>
          <p:nvPr>
            <p:ph idx="1"/>
          </p:nvPr>
        </p:nvSpPr>
        <p:spPr/>
        <p:txBody>
          <a:bodyPr>
            <a:normAutofit fontScale="85000" lnSpcReduction="10000"/>
          </a:bodyPr>
          <a:lstStyle/>
          <a:p>
            <a:r>
              <a:rPr kumimoji="1" lang="ja-JP" altLang="en-US" dirty="0"/>
              <a:t>あなたは、カエルの足の数とジャンプ力との関係を明らかにしたいと考えている。そこでカエルを捕まえてきて物差しを準備すると、その端にカエルを置いて号令をかけた。「ジャンプ」</a:t>
            </a:r>
            <a:endParaRPr kumimoji="1" lang="en-US" altLang="ja-JP" dirty="0"/>
          </a:p>
          <a:p>
            <a:r>
              <a:rPr lang="ja-JP" altLang="en-US" dirty="0"/>
              <a:t>協力的なカエルは、律儀にも空中に飛び上がると、</a:t>
            </a:r>
            <a:r>
              <a:rPr lang="en-US" altLang="ja-JP" dirty="0"/>
              <a:t>82cm</a:t>
            </a:r>
            <a:r>
              <a:rPr lang="ja-JP" altLang="en-US" dirty="0"/>
              <a:t>の目盛りのところに着地した。</a:t>
            </a:r>
            <a:endParaRPr lang="en-US" altLang="ja-JP" dirty="0"/>
          </a:p>
          <a:p>
            <a:r>
              <a:rPr kumimoji="1" lang="ja-JP" altLang="en-US" dirty="0"/>
              <a:t>「なるほど」とあなた。「足が全部あるカエルは</a:t>
            </a:r>
            <a:r>
              <a:rPr kumimoji="1" lang="en-US" altLang="ja-JP" dirty="0"/>
              <a:t>82cm</a:t>
            </a:r>
            <a:r>
              <a:rPr kumimoji="1" lang="ja-JP" altLang="en-US" dirty="0"/>
              <a:t>跳べるのか」</a:t>
            </a:r>
            <a:endParaRPr kumimoji="1" lang="en-US" altLang="ja-JP" dirty="0"/>
          </a:p>
          <a:p>
            <a:r>
              <a:rPr lang="ja-JP" altLang="en-US" dirty="0"/>
              <a:t>調査を進めよう。あなたは鋭いメスを取り出し、左前足を切り取った。（科学の新領域を開拓しようとつねづね思っていたカエルは、ここでもストイックだった）。</a:t>
            </a:r>
            <a:endParaRPr kumimoji="1" lang="ja-JP" altLang="en-US" dirty="0"/>
          </a:p>
        </p:txBody>
      </p:sp>
    </p:spTree>
    <p:extLst>
      <p:ext uri="{BB962C8B-B14F-4D97-AF65-F5344CB8AC3E}">
        <p14:creationId xmlns:p14="http://schemas.microsoft.com/office/powerpoint/2010/main" val="927415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致死率</a:t>
            </a:r>
            <a:r>
              <a:rPr kumimoji="1" lang="ja-JP" altLang="en-US" dirty="0"/>
              <a:t>が</a:t>
            </a:r>
            <a:r>
              <a:rPr kumimoji="1" lang="en-US" altLang="ja-JP" dirty="0"/>
              <a:t>50</a:t>
            </a:r>
            <a:r>
              <a:rPr kumimoji="1" lang="ja-JP" altLang="en-US" dirty="0"/>
              <a:t>％を上回ったら、</a:t>
            </a:r>
          </a:p>
        </p:txBody>
      </p:sp>
      <p:sp>
        <p:nvSpPr>
          <p:cNvPr id="3" name="コンテンツ プレースホルダー 2"/>
          <p:cNvSpPr>
            <a:spLocks noGrp="1"/>
          </p:cNvSpPr>
          <p:nvPr>
            <p:ph idx="1"/>
          </p:nvPr>
        </p:nvSpPr>
        <p:spPr/>
        <p:txBody>
          <a:bodyPr>
            <a:normAutofit/>
          </a:bodyPr>
          <a:lstStyle/>
          <a:p>
            <a:r>
              <a:rPr kumimoji="1" lang="ja-JP" altLang="en-US" dirty="0"/>
              <a:t>せっかく開発した新薬であっても、製品化をあきらめて一からやり直すしかない。</a:t>
            </a:r>
            <a:endParaRPr kumimoji="1" lang="en-US" altLang="ja-JP" dirty="0"/>
          </a:p>
          <a:p>
            <a:r>
              <a:rPr lang="ja-JP" altLang="en-US" dirty="0"/>
              <a:t>しかし、</a:t>
            </a:r>
            <a:r>
              <a:rPr lang="en-US" altLang="ja-JP" dirty="0"/>
              <a:t>50</a:t>
            </a:r>
            <a:r>
              <a:rPr lang="ja-JP" altLang="en-US" dirty="0"/>
              <a:t>％を下回ったら、例えば </a:t>
            </a:r>
            <a:r>
              <a:rPr lang="en-US" altLang="ja-JP" dirty="0"/>
              <a:t>40% </a:t>
            </a:r>
            <a:r>
              <a:rPr lang="ja-JP" altLang="en-US" dirty="0"/>
              <a:t>ならば有望かもしれない。</a:t>
            </a:r>
            <a:endParaRPr lang="en-US" altLang="ja-JP" dirty="0"/>
          </a:p>
          <a:p>
            <a:pPr lvl="1"/>
            <a:r>
              <a:rPr lang="ja-JP" altLang="en-US" dirty="0"/>
              <a:t>致死率は新薬を使っても従来の薬を使っても </a:t>
            </a:r>
            <a:r>
              <a:rPr lang="en-US" altLang="ja-JP" dirty="0"/>
              <a:t>50% </a:t>
            </a:r>
            <a:r>
              <a:rPr lang="ja-JP" altLang="en-US" dirty="0"/>
              <a:t>なのに、投与した患者に恵まれて</a:t>
            </a:r>
            <a:r>
              <a:rPr lang="en-US" altLang="ja-JP" dirty="0"/>
              <a:t>40%</a:t>
            </a:r>
            <a:r>
              <a:rPr lang="ja-JP" altLang="en-US" dirty="0"/>
              <a:t>になったのか、それとも実際に致死率を下げる効果があって </a:t>
            </a:r>
            <a:r>
              <a:rPr lang="en-US" altLang="ja-JP" dirty="0"/>
              <a:t>40% </a:t>
            </a:r>
            <a:r>
              <a:rPr lang="ja-JP" altLang="en-US" dirty="0"/>
              <a:t>になったのかの判定をしなければならない。</a:t>
            </a:r>
            <a:endParaRPr kumimoji="1" lang="ja-JP" altLang="en-US" dirty="0"/>
          </a:p>
        </p:txBody>
      </p:sp>
    </p:spTree>
    <p:extLst>
      <p:ext uri="{BB962C8B-B14F-4D97-AF65-F5344CB8AC3E}">
        <p14:creationId xmlns:p14="http://schemas.microsoft.com/office/powerpoint/2010/main" val="3605761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BC1907-EF00-D6E2-6AE2-311E92779326}"/>
              </a:ext>
            </a:extLst>
          </p:cNvPr>
          <p:cNvSpPr>
            <a:spLocks noGrp="1"/>
          </p:cNvSpPr>
          <p:nvPr>
            <p:ph type="title"/>
          </p:nvPr>
        </p:nvSpPr>
        <p:spPr/>
        <p:txBody>
          <a:bodyPr/>
          <a:lstStyle/>
          <a:p>
            <a:r>
              <a:rPr kumimoji="1" lang="ja-JP" altLang="en-US" dirty="0"/>
              <a:t>ジャンプするカエル（続き）</a:t>
            </a:r>
          </a:p>
        </p:txBody>
      </p:sp>
      <p:sp>
        <p:nvSpPr>
          <p:cNvPr id="3" name="コンテンツ プレースホルダー 2">
            <a:extLst>
              <a:ext uri="{FF2B5EF4-FFF2-40B4-BE49-F238E27FC236}">
                <a16:creationId xmlns:a16="http://schemas.microsoft.com/office/drawing/2014/main" id="{B7C6C2E7-2AE1-68FC-F2E3-613742370148}"/>
              </a:ext>
            </a:extLst>
          </p:cNvPr>
          <p:cNvSpPr>
            <a:spLocks noGrp="1"/>
          </p:cNvSpPr>
          <p:nvPr>
            <p:ph idx="1"/>
          </p:nvPr>
        </p:nvSpPr>
        <p:spPr>
          <a:xfrm>
            <a:off x="463853" y="1628800"/>
            <a:ext cx="8229600" cy="4525963"/>
          </a:xfrm>
        </p:spPr>
        <p:txBody>
          <a:bodyPr>
            <a:normAutofit fontScale="77500" lnSpcReduction="20000"/>
          </a:bodyPr>
          <a:lstStyle/>
          <a:p>
            <a:r>
              <a:rPr kumimoji="1" lang="ja-JP" altLang="en-US" dirty="0"/>
              <a:t>かえるをスタート地点に戻して、再び「ジャンプ！」と声をかける。</a:t>
            </a:r>
            <a:endParaRPr kumimoji="1" lang="en-US" altLang="ja-JP" dirty="0"/>
          </a:p>
          <a:p>
            <a:r>
              <a:rPr lang="ja-JP" altLang="en-US" dirty="0"/>
              <a:t>カエルは跳び上がった。今度の記録は</a:t>
            </a:r>
            <a:r>
              <a:rPr lang="en-US" altLang="ja-JP" dirty="0"/>
              <a:t>47cm</a:t>
            </a:r>
            <a:r>
              <a:rPr lang="ja-JP" altLang="en-US" dirty="0"/>
              <a:t>だ。「そうか」、とあなたはわくわくしながら言う。「三本足のカエルは</a:t>
            </a:r>
            <a:r>
              <a:rPr lang="en-US" altLang="ja-JP" dirty="0"/>
              <a:t>47cm</a:t>
            </a:r>
            <a:r>
              <a:rPr lang="ja-JP" altLang="en-US" dirty="0"/>
              <a:t>跳べるのか」</a:t>
            </a:r>
            <a:endParaRPr lang="en-US" altLang="ja-JP" dirty="0"/>
          </a:p>
          <a:p>
            <a:r>
              <a:rPr kumimoji="1" lang="ja-JP" altLang="en-US" dirty="0"/>
              <a:t>カエルの右前足を切り取ったら、実験再開だ。記録は</a:t>
            </a:r>
            <a:r>
              <a:rPr kumimoji="1" lang="en-US" altLang="ja-JP" dirty="0"/>
              <a:t>18cm</a:t>
            </a:r>
            <a:r>
              <a:rPr kumimoji="1" lang="ja-JP" altLang="en-US" dirty="0"/>
              <a:t>。「ほう」と驚くあなた。「二本足のカエルは</a:t>
            </a:r>
            <a:r>
              <a:rPr kumimoji="1" lang="en-US" altLang="ja-JP" dirty="0"/>
              <a:t>18cm</a:t>
            </a:r>
            <a:r>
              <a:rPr kumimoji="1" lang="ja-JP" altLang="en-US" dirty="0"/>
              <a:t>しか跳べないのか？</a:t>
            </a:r>
            <a:endParaRPr kumimoji="1" lang="en-US" altLang="ja-JP" dirty="0"/>
          </a:p>
          <a:p>
            <a:r>
              <a:rPr lang="ja-JP" altLang="en-US" dirty="0"/>
              <a:t>あなたが次に切り落としたのは左の後ろ足だった。ぶざまに這いつくばったカエルは</a:t>
            </a:r>
            <a:r>
              <a:rPr lang="en-US" altLang="ja-JP" dirty="0"/>
              <a:t>5</a:t>
            </a:r>
            <a:r>
              <a:rPr lang="ja-JP" altLang="en-US" dirty="0"/>
              <a:t>ｃｍの目盛りまでたどりついた。</a:t>
            </a:r>
            <a:endParaRPr lang="en-US" altLang="ja-JP" dirty="0"/>
          </a:p>
          <a:p>
            <a:r>
              <a:rPr kumimoji="1" lang="ja-JP" altLang="en-US" dirty="0"/>
              <a:t>「うわ！」とあなたは叫ぶ。「カエルは一本足でも</a:t>
            </a:r>
            <a:r>
              <a:rPr kumimoji="1" lang="en-US" altLang="ja-JP" dirty="0"/>
              <a:t>5cm</a:t>
            </a:r>
            <a:r>
              <a:rPr kumimoji="1" lang="ja-JP" altLang="en-US" dirty="0"/>
              <a:t>跳べるのか」</a:t>
            </a:r>
          </a:p>
        </p:txBody>
      </p:sp>
    </p:spTree>
    <p:extLst>
      <p:ext uri="{BB962C8B-B14F-4D97-AF65-F5344CB8AC3E}">
        <p14:creationId xmlns:p14="http://schemas.microsoft.com/office/powerpoint/2010/main" val="4277560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733705-2B66-4282-70EE-114979E0608B}"/>
              </a:ext>
            </a:extLst>
          </p:cNvPr>
          <p:cNvSpPr>
            <a:spLocks noGrp="1"/>
          </p:cNvSpPr>
          <p:nvPr>
            <p:ph type="title"/>
          </p:nvPr>
        </p:nvSpPr>
        <p:spPr/>
        <p:txBody>
          <a:bodyPr/>
          <a:lstStyle/>
          <a:p>
            <a:r>
              <a:rPr kumimoji="1" lang="ja-JP" altLang="en-US" dirty="0"/>
              <a:t>ジャンプするカエル（最後）</a:t>
            </a:r>
          </a:p>
        </p:txBody>
      </p:sp>
      <p:sp>
        <p:nvSpPr>
          <p:cNvPr id="3" name="コンテンツ プレースホルダー 2">
            <a:extLst>
              <a:ext uri="{FF2B5EF4-FFF2-40B4-BE49-F238E27FC236}">
                <a16:creationId xmlns:a16="http://schemas.microsoft.com/office/drawing/2014/main" id="{1A770DF0-EAA7-4C3B-D3D3-16BAA484EC44}"/>
              </a:ext>
            </a:extLst>
          </p:cNvPr>
          <p:cNvSpPr>
            <a:spLocks noGrp="1"/>
          </p:cNvSpPr>
          <p:nvPr>
            <p:ph idx="1"/>
          </p:nvPr>
        </p:nvSpPr>
        <p:spPr/>
        <p:txBody>
          <a:bodyPr>
            <a:normAutofit fontScale="92500" lnSpcReduction="20000"/>
          </a:bodyPr>
          <a:lstStyle/>
          <a:p>
            <a:r>
              <a:rPr kumimoji="1" lang="ja-JP" altLang="en-US" dirty="0"/>
              <a:t>あなたは最後に残りの足を切り取った。「ジャンプ！」と号令をかけたが動かない。」</a:t>
            </a:r>
            <a:endParaRPr kumimoji="1" lang="en-US" altLang="ja-JP" dirty="0"/>
          </a:p>
          <a:p>
            <a:r>
              <a:rPr lang="ja-JP" altLang="en-US" dirty="0"/>
              <a:t>あなたはいらいらして繰り返す。「ジャンプ！」やはり反応はない。「ジャンプ！」と号令をかけても、じっとしたままだ。</a:t>
            </a:r>
            <a:endParaRPr lang="en-US" altLang="ja-JP" dirty="0"/>
          </a:p>
          <a:p>
            <a:r>
              <a:rPr kumimoji="1" lang="ja-JP" altLang="en-US" dirty="0"/>
              <a:t>「これは面白い」とあなたは口走る。「なんと興味深い結果だ」</a:t>
            </a:r>
            <a:endParaRPr kumimoji="1" lang="en-US" altLang="ja-JP" dirty="0"/>
          </a:p>
          <a:p>
            <a:r>
              <a:rPr lang="ja-JP" altLang="en-US" dirty="0"/>
              <a:t>翌年のノーベル賞を受賞する自分の姿を思い浮かべながら、あなたは驚くべき発見を公表する予行演習をおこなう。</a:t>
            </a:r>
            <a:endParaRPr lang="en-US" altLang="ja-JP" dirty="0"/>
          </a:p>
          <a:p>
            <a:r>
              <a:rPr kumimoji="1" lang="ja-JP" altLang="en-US" dirty="0"/>
              <a:t>「足のないカエルは耳が聞こえないのです！」</a:t>
            </a:r>
            <a:endParaRPr kumimoji="1" lang="en-US" altLang="ja-JP" dirty="0"/>
          </a:p>
          <a:p>
            <a:endParaRPr kumimoji="1" lang="ja-JP" altLang="en-US" dirty="0"/>
          </a:p>
        </p:txBody>
      </p:sp>
    </p:spTree>
    <p:extLst>
      <p:ext uri="{BB962C8B-B14F-4D97-AF65-F5344CB8AC3E}">
        <p14:creationId xmlns:p14="http://schemas.microsoft.com/office/powerpoint/2010/main" val="3831199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因果関係と相関関係</a:t>
            </a:r>
            <a:endParaRPr kumimoji="1" lang="ja-JP" altLang="en-US" dirty="0"/>
          </a:p>
        </p:txBody>
      </p:sp>
      <p:sp>
        <p:nvSpPr>
          <p:cNvPr id="3" name="コンテンツ プレースホルダー 2"/>
          <p:cNvSpPr>
            <a:spLocks noGrp="1"/>
          </p:cNvSpPr>
          <p:nvPr>
            <p:ph idx="1"/>
          </p:nvPr>
        </p:nvSpPr>
        <p:spPr>
          <a:xfrm>
            <a:off x="457200" y="1600200"/>
            <a:ext cx="8435280" cy="4997152"/>
          </a:xfrm>
        </p:spPr>
        <p:txBody>
          <a:bodyPr>
            <a:normAutofit fontScale="85000" lnSpcReduction="10000"/>
          </a:bodyPr>
          <a:lstStyle/>
          <a:p>
            <a:r>
              <a:rPr kumimoji="1" lang="ja-JP" altLang="en-US" dirty="0"/>
              <a:t>ジャンプするカエル：</a:t>
            </a:r>
            <a:endParaRPr kumimoji="1" lang="en-US" altLang="ja-JP" dirty="0"/>
          </a:p>
          <a:p>
            <a:pPr lvl="1"/>
            <a:r>
              <a:rPr lang="ja-JP" altLang="en-US" dirty="0"/>
              <a:t>「足のないカエルは耳が聞こえない」という、考えもしない誤った因果関係を主張している。</a:t>
            </a:r>
            <a:endParaRPr kumimoji="1" lang="en-US" altLang="ja-JP" dirty="0"/>
          </a:p>
          <a:p>
            <a:pPr lvl="1"/>
            <a:r>
              <a:rPr lang="ja-JP" altLang="en-US" dirty="0"/>
              <a:t>カエルがジャンプするまでに、”命令を聴いて実行に移す“という過程が必要だが、そこを言うか？というジョークである。</a:t>
            </a:r>
            <a:endParaRPr lang="en-US" altLang="ja-JP" dirty="0"/>
          </a:p>
          <a:p>
            <a:r>
              <a:rPr lang="ja-JP" altLang="en-US" dirty="0"/>
              <a:t>喫煙が指の黄色い染みと肺癌を同時に引き起こすが、黄色い染みが肺癌の原因ではない。</a:t>
            </a:r>
            <a:endParaRPr lang="en-US" altLang="ja-JP" dirty="0"/>
          </a:p>
          <a:p>
            <a:pPr lvl="1"/>
            <a:r>
              <a:rPr lang="ja-JP" altLang="en-US" dirty="0"/>
              <a:t>相関関係があってもそれは因果関係とは限らない。</a:t>
            </a:r>
            <a:endParaRPr lang="en-US" altLang="ja-JP" dirty="0"/>
          </a:p>
          <a:p>
            <a:pPr lvl="1"/>
            <a:r>
              <a:rPr lang="ja-JP" altLang="en-US" dirty="0"/>
              <a:t>統計的因果関係とは、一方の事象が原因で他方の事象を起こす可能性が増加（減少）する</a:t>
            </a:r>
            <a:r>
              <a:rPr lang="ja-JP" altLang="en-US" dirty="0">
                <a:solidFill>
                  <a:srgbClr val="FF0000"/>
                </a:solidFill>
              </a:rPr>
              <a:t>傾向</a:t>
            </a:r>
            <a:r>
              <a:rPr lang="ja-JP" altLang="en-US" dirty="0"/>
              <a:t>があることを言う。</a:t>
            </a:r>
            <a:endParaRPr lang="en-US" altLang="ja-JP" dirty="0"/>
          </a:p>
          <a:p>
            <a:pPr lvl="1"/>
            <a:r>
              <a:rPr lang="ja-JP" altLang="en-US" dirty="0">
                <a:solidFill>
                  <a:srgbClr val="FF0000"/>
                </a:solidFill>
              </a:rPr>
              <a:t>ここで言う因果関係は、「一方が起こったら他方が必ず起こらなければならない」、というものではない。</a:t>
            </a:r>
            <a:endParaRPr lang="en-US" altLang="ja-JP" dirty="0">
              <a:solidFill>
                <a:srgbClr val="FF0000"/>
              </a:solidFill>
            </a:endParaRPr>
          </a:p>
          <a:p>
            <a:endParaRPr kumimoji="1" lang="ja-JP" altLang="en-US" dirty="0"/>
          </a:p>
        </p:txBody>
      </p:sp>
    </p:spTree>
    <p:extLst>
      <p:ext uri="{BB962C8B-B14F-4D97-AF65-F5344CB8AC3E}">
        <p14:creationId xmlns:p14="http://schemas.microsoft.com/office/powerpoint/2010/main" val="3972271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奇跡の瞑想法？</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ja-JP" altLang="en-US" dirty="0"/>
              <a:t>年間わずか</a:t>
            </a:r>
            <a:r>
              <a:rPr kumimoji="1" lang="en-US" altLang="ja-JP" dirty="0"/>
              <a:t>1</a:t>
            </a:r>
            <a:r>
              <a:rPr kumimoji="1" lang="ja-JP" altLang="en-US" dirty="0"/>
              <a:t>万ドルの料金を支払えば、参加者は練達の瞑想家ワイリー・ウォーリーの指導のもと、日に２時間をかけて深い瞑想に入り、精神の覚醒を行うことができる（</a:t>
            </a:r>
            <a:r>
              <a:rPr kumimoji="1" lang="en-US" altLang="ja-JP" dirty="0"/>
              <a:t>MMM)</a:t>
            </a:r>
            <a:r>
              <a:rPr kumimoji="1" lang="ja-JP" altLang="en-US" dirty="0"/>
              <a:t>プログラム。</a:t>
            </a:r>
            <a:endParaRPr kumimoji="1" lang="en-US" altLang="ja-JP" dirty="0"/>
          </a:p>
          <a:p>
            <a:r>
              <a:rPr lang="ja-JP" altLang="en-US" dirty="0"/>
              <a:t>詳しい健康診断の結果、プログラムの参加者は一般の人に比べ、血圧が低く、体脂肪が少なく、筋力が強く、コレステロール、肺活量・・</a:t>
            </a:r>
            <a:endParaRPr lang="en-US" altLang="ja-JP" dirty="0"/>
          </a:p>
          <a:p>
            <a:r>
              <a:rPr lang="ja-JP" altLang="en-US" dirty="0"/>
              <a:t>瞑想法の効果か？それともそういった人が瞑想を行うのか？</a:t>
            </a:r>
            <a:endParaRPr lang="en-US" altLang="ja-JP" dirty="0"/>
          </a:p>
          <a:p>
            <a:pPr lvl="1"/>
            <a:r>
              <a:rPr lang="ja-JP" altLang="en-US" dirty="0"/>
              <a:t>プログラムに参加するグループと、そしてそのグループと同等でプログラムに参加してないグループとの比較が必要になる。</a:t>
            </a:r>
            <a:endParaRPr lang="en-US" altLang="ja-JP" dirty="0"/>
          </a:p>
          <a:p>
            <a:pPr marL="0" indent="0">
              <a:buNone/>
            </a:pPr>
            <a:endParaRPr kumimoji="1" lang="ja-JP" altLang="en-US" dirty="0"/>
          </a:p>
        </p:txBody>
      </p:sp>
    </p:spTree>
    <p:extLst>
      <p:ext uri="{BB962C8B-B14F-4D97-AF65-F5344CB8AC3E}">
        <p14:creationId xmlns:p14="http://schemas.microsoft.com/office/powerpoint/2010/main" val="115059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02A26F-E7CE-056B-416B-E1F0CBC5BD06}"/>
              </a:ext>
            </a:extLst>
          </p:cNvPr>
          <p:cNvSpPr>
            <a:spLocks noGrp="1"/>
          </p:cNvSpPr>
          <p:nvPr>
            <p:ph type="title"/>
          </p:nvPr>
        </p:nvSpPr>
        <p:spPr/>
        <p:txBody>
          <a:bodyPr>
            <a:normAutofit fontScale="90000"/>
          </a:bodyPr>
          <a:lstStyle/>
          <a:p>
            <a:r>
              <a:rPr kumimoji="1" lang="ja-JP" altLang="en-US" dirty="0"/>
              <a:t>因果関係、相関関係、無関係</a:t>
            </a:r>
            <a:br>
              <a:rPr kumimoji="1" lang="en-US" altLang="ja-JP" dirty="0"/>
            </a:br>
            <a:r>
              <a:rPr kumimoji="1" lang="ja-JP" altLang="en-US" dirty="0"/>
              <a:t>（松尾）</a:t>
            </a:r>
          </a:p>
        </p:txBody>
      </p:sp>
      <p:sp>
        <p:nvSpPr>
          <p:cNvPr id="3" name="コンテンツ プレースホルダー 2">
            <a:extLst>
              <a:ext uri="{FF2B5EF4-FFF2-40B4-BE49-F238E27FC236}">
                <a16:creationId xmlns:a16="http://schemas.microsoft.com/office/drawing/2014/main" id="{6F434EB1-8D72-61C0-5788-F3F8DA30F54F}"/>
              </a:ext>
            </a:extLst>
          </p:cNvPr>
          <p:cNvSpPr>
            <a:spLocks noGrp="1"/>
          </p:cNvSpPr>
          <p:nvPr>
            <p:ph idx="1"/>
          </p:nvPr>
        </p:nvSpPr>
        <p:spPr/>
        <p:txBody>
          <a:bodyPr>
            <a:normAutofit fontScale="85000" lnSpcReduction="20000"/>
          </a:bodyPr>
          <a:lstStyle/>
          <a:p>
            <a:r>
              <a:rPr kumimoji="1" lang="ja-JP" altLang="en-US" dirty="0"/>
              <a:t>世の中には、成立するかどうか不明の因果関係にあふれている。</a:t>
            </a:r>
            <a:endParaRPr kumimoji="1" lang="en-US" altLang="ja-JP" dirty="0"/>
          </a:p>
          <a:p>
            <a:pPr lvl="1"/>
            <a:r>
              <a:rPr lang="ja-JP" altLang="en-US" dirty="0"/>
              <a:t>ダイエット法：自分に合った方法を選ぶことである。誰にでも有効な方法などないのではないか。</a:t>
            </a:r>
            <a:endParaRPr lang="en-US" altLang="ja-JP" dirty="0"/>
          </a:p>
          <a:p>
            <a:pPr lvl="1"/>
            <a:r>
              <a:rPr lang="ja-JP" altLang="en-US" dirty="0"/>
              <a:t>エクササイズ法：テレビではよく、正しい歩き方についての説明がある。その方法は、ひょっとしたら自分に合った歩き方で、万人に合う歩き方ではないのかもしれない。</a:t>
            </a:r>
            <a:endParaRPr lang="en-US" altLang="ja-JP" dirty="0"/>
          </a:p>
          <a:p>
            <a:pPr lvl="1"/>
            <a:r>
              <a:rPr kumimoji="1" lang="ja-JP" altLang="en-US" dirty="0"/>
              <a:t>株で儲ける法則：日本中、世界中で起こる事件・事故や思惑が絡み合って株価は変動する。法則などない。</a:t>
            </a:r>
            <a:endParaRPr kumimoji="1" lang="en-US" altLang="ja-JP" dirty="0"/>
          </a:p>
          <a:p>
            <a:pPr lvl="1"/>
            <a:r>
              <a:rPr kumimoji="1" lang="ja-JP" altLang="en-US" dirty="0"/>
              <a:t>成功の法則：これも万人に当てはめることはできない。</a:t>
            </a:r>
            <a:endParaRPr kumimoji="1" lang="en-US" altLang="ja-JP" dirty="0"/>
          </a:p>
          <a:p>
            <a:r>
              <a:rPr kumimoji="1" lang="ja-JP" altLang="en-US" dirty="0"/>
              <a:t>性格、能力、体質、ライフスタイル、趣味、嗜好が人毎に異なるので、誰にでも成り立つ方法</a:t>
            </a:r>
            <a:r>
              <a:rPr kumimoji="1" lang="ja-JP" altLang="en-US"/>
              <a:t>はない。しかし、自分なりの成功法を見つけるのは面白いことだ。</a:t>
            </a:r>
            <a:endParaRPr kumimoji="1" lang="en-US" altLang="ja-JP" dirty="0"/>
          </a:p>
          <a:p>
            <a:pPr lvl="1"/>
            <a:endParaRPr kumimoji="1" lang="ja-JP" altLang="en-US" dirty="0"/>
          </a:p>
        </p:txBody>
      </p:sp>
    </p:spTree>
    <p:extLst>
      <p:ext uri="{BB962C8B-B14F-4D97-AF65-F5344CB8AC3E}">
        <p14:creationId xmlns:p14="http://schemas.microsoft.com/office/powerpoint/2010/main" val="1245421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医学部の総代は平均して</a:t>
            </a:r>
            <a:br>
              <a:rPr kumimoji="1" lang="en-US" altLang="ja-JP" dirty="0"/>
            </a:br>
            <a:r>
              <a:rPr kumimoji="1" lang="en-US" altLang="ja-JP" dirty="0"/>
              <a:t>2.4</a:t>
            </a:r>
            <a:r>
              <a:rPr kumimoji="1" lang="ja-JP" altLang="en-US" dirty="0"/>
              <a:t>歳寿命が短い</a:t>
            </a:r>
          </a:p>
        </p:txBody>
      </p:sp>
      <p:sp>
        <p:nvSpPr>
          <p:cNvPr id="3" name="コンテンツ プレースホルダー 2"/>
          <p:cNvSpPr>
            <a:spLocks noGrp="1"/>
          </p:cNvSpPr>
          <p:nvPr>
            <p:ph idx="1"/>
          </p:nvPr>
        </p:nvSpPr>
        <p:spPr>
          <a:xfrm>
            <a:off x="457200" y="1600200"/>
            <a:ext cx="8229600" cy="5141168"/>
          </a:xfrm>
        </p:spPr>
        <p:txBody>
          <a:bodyPr>
            <a:normAutofit lnSpcReduction="10000"/>
          </a:bodyPr>
          <a:lstStyle/>
          <a:p>
            <a:r>
              <a:rPr kumimoji="1" lang="ja-JP" altLang="en-US" dirty="0"/>
              <a:t>総代を務めたことが原因で、寿命が短くなったのか？</a:t>
            </a:r>
            <a:endParaRPr kumimoji="1" lang="en-US" altLang="ja-JP" dirty="0"/>
          </a:p>
          <a:p>
            <a:r>
              <a:rPr lang="ja-JP" altLang="en-US" dirty="0"/>
              <a:t>真面目で野心家であることが、双方を引き起こしたとも考えられる。</a:t>
            </a:r>
            <a:endParaRPr lang="en-US" altLang="ja-JP" dirty="0"/>
          </a:p>
          <a:p>
            <a:r>
              <a:rPr kumimoji="1" lang="ja-JP" altLang="en-US" dirty="0"/>
              <a:t>寿命の短い家系であることから、頑張ったのかもしれない。</a:t>
            </a:r>
            <a:endParaRPr lang="en-US" altLang="ja-JP" dirty="0"/>
          </a:p>
          <a:p>
            <a:r>
              <a:rPr kumimoji="1" lang="ja-JP" altLang="en-US" dirty="0"/>
              <a:t>総代になったことが寿命を縮めるのか、それとも</a:t>
            </a:r>
            <a:r>
              <a:rPr lang="ja-JP" altLang="en-US" dirty="0"/>
              <a:t>寿命の短い人が総代になるのか区別できない。</a:t>
            </a:r>
            <a:endParaRPr lang="en-US" altLang="ja-JP" dirty="0"/>
          </a:p>
          <a:p>
            <a:r>
              <a:rPr lang="ja-JP" altLang="en-US" dirty="0"/>
              <a:t>結局、分からない。</a:t>
            </a:r>
            <a:endParaRPr lang="en-US" altLang="ja-JP" dirty="0"/>
          </a:p>
          <a:p>
            <a:endParaRPr kumimoji="1" lang="en-US" altLang="ja-JP" dirty="0"/>
          </a:p>
          <a:p>
            <a:endParaRPr kumimoji="1" lang="ja-JP" altLang="en-US" dirty="0"/>
          </a:p>
        </p:txBody>
      </p:sp>
    </p:spTree>
    <p:extLst>
      <p:ext uri="{BB962C8B-B14F-4D97-AF65-F5344CB8AC3E}">
        <p14:creationId xmlns:p14="http://schemas.microsoft.com/office/powerpoint/2010/main" val="1926763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子供の頃テレビ</a:t>
            </a:r>
            <a:r>
              <a:rPr kumimoji="1" lang="ja-JP" altLang="en-US" dirty="0"/>
              <a:t>を見る時間</a:t>
            </a:r>
            <a:r>
              <a:rPr kumimoji="1" lang="ja-JP" altLang="en-US"/>
              <a:t>が長いほど、暴力</a:t>
            </a:r>
            <a:r>
              <a:rPr kumimoji="1" lang="ja-JP" altLang="en-US" dirty="0"/>
              <a:t>犯罪を引き起こしやすい</a:t>
            </a:r>
          </a:p>
        </p:txBody>
      </p:sp>
      <p:sp>
        <p:nvSpPr>
          <p:cNvPr id="3" name="コンテンツ プレースホルダー 2"/>
          <p:cNvSpPr>
            <a:spLocks noGrp="1"/>
          </p:cNvSpPr>
          <p:nvPr>
            <p:ph idx="1"/>
          </p:nvPr>
        </p:nvSpPr>
        <p:spPr/>
        <p:txBody>
          <a:bodyPr>
            <a:normAutofit fontScale="92500" lnSpcReduction="20000"/>
          </a:bodyPr>
          <a:lstStyle/>
          <a:p>
            <a:r>
              <a:rPr lang="ja-JP" altLang="en-US" dirty="0"/>
              <a:t>「テレビを長時間見ることにより、暴力シーンに接し神経が麻痺して、暴力犯罪を起こす」という因果関係があるのか？</a:t>
            </a:r>
            <a:endParaRPr lang="en-US" altLang="ja-JP" dirty="0"/>
          </a:p>
          <a:p>
            <a:r>
              <a:rPr lang="ja-JP" altLang="en-US" dirty="0">
                <a:solidFill>
                  <a:srgbClr val="FF0000"/>
                </a:solidFill>
              </a:rPr>
              <a:t>不幸な生い立ちや問題のある家庭で育ったことが</a:t>
            </a:r>
            <a:r>
              <a:rPr lang="ja-JP" altLang="en-US" dirty="0"/>
              <a:t>、“テレビ視聴時間が長いこと”と”暴力犯罪を起こすこと”の共通の原因になっているのではないか？</a:t>
            </a:r>
            <a:endParaRPr lang="en-US" altLang="ja-JP" dirty="0"/>
          </a:p>
          <a:p>
            <a:r>
              <a:rPr lang="ja-JP" altLang="en-US" dirty="0"/>
              <a:t>このような可能性がある限り、表題の因果関係を主張することはできない。</a:t>
            </a:r>
            <a:endParaRPr lang="en-US" altLang="ja-JP" dirty="0"/>
          </a:p>
          <a:p>
            <a:r>
              <a:rPr kumimoji="1" lang="ja-JP" altLang="en-US" dirty="0"/>
              <a:t>家庭環境により</a:t>
            </a:r>
            <a:r>
              <a:rPr lang="ja-JP" altLang="en-US" dirty="0"/>
              <a:t>サンプル</a:t>
            </a:r>
            <a:r>
              <a:rPr kumimoji="1" lang="ja-JP" altLang="en-US" dirty="0"/>
              <a:t>をグループ分けして、比較しなければならない。</a:t>
            </a:r>
            <a:endParaRPr kumimoji="1" lang="en-US" altLang="ja-JP" dirty="0"/>
          </a:p>
        </p:txBody>
      </p:sp>
    </p:spTree>
    <p:extLst>
      <p:ext uri="{BB962C8B-B14F-4D97-AF65-F5344CB8AC3E}">
        <p14:creationId xmlns:p14="http://schemas.microsoft.com/office/powerpoint/2010/main" val="1359886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ランダム化試験</a:t>
            </a:r>
          </a:p>
        </p:txBody>
      </p:sp>
      <p:sp>
        <p:nvSpPr>
          <p:cNvPr id="3" name="コンテンツ プレースホルダー 2"/>
          <p:cNvSpPr>
            <a:spLocks noGrp="1"/>
          </p:cNvSpPr>
          <p:nvPr>
            <p:ph idx="1"/>
          </p:nvPr>
        </p:nvSpPr>
        <p:spPr/>
        <p:txBody>
          <a:bodyPr>
            <a:normAutofit fontScale="92500"/>
          </a:bodyPr>
          <a:lstStyle/>
          <a:p>
            <a:r>
              <a:rPr lang="ja-JP" altLang="en-US" dirty="0"/>
              <a:t>サンプリング・バイアスを無くすため、被験者をくじ引きで（ランダムに）２つのグループに分け、</a:t>
            </a:r>
            <a:endParaRPr lang="en-US" altLang="ja-JP" dirty="0"/>
          </a:p>
          <a:p>
            <a:pPr lvl="1"/>
            <a:r>
              <a:rPr lang="ja-JP" altLang="en-US" dirty="0"/>
              <a:t>一方</a:t>
            </a:r>
            <a:r>
              <a:rPr kumimoji="1" lang="ja-JP" altLang="en-US" dirty="0"/>
              <a:t>には新薬を処方し、片方には偽薬を処方する。</a:t>
            </a:r>
            <a:endParaRPr kumimoji="1" lang="en-US" altLang="ja-JP" dirty="0"/>
          </a:p>
          <a:p>
            <a:pPr lvl="1"/>
            <a:r>
              <a:rPr lang="ja-JP" altLang="en-US" dirty="0"/>
              <a:t>一方には、</a:t>
            </a:r>
            <a:r>
              <a:rPr lang="en-US" altLang="ja-JP" dirty="0"/>
              <a:t>MMM</a:t>
            </a:r>
            <a:r>
              <a:rPr lang="ja-JP" altLang="en-US" dirty="0"/>
              <a:t>プラグラムに参加させ、他方にはそれらしいプログラムに参加させる。</a:t>
            </a:r>
            <a:endParaRPr lang="en-US" altLang="ja-JP" dirty="0"/>
          </a:p>
          <a:p>
            <a:pPr marL="514350" indent="-457200"/>
            <a:r>
              <a:rPr kumimoji="1" lang="ja-JP" altLang="en-US" dirty="0"/>
              <a:t>２つのグループの結果の違いが、原因と考えられる要因のみに依存するようにする。</a:t>
            </a:r>
            <a:endParaRPr kumimoji="1" lang="en-US" altLang="ja-JP" dirty="0"/>
          </a:p>
          <a:p>
            <a:pPr marL="914400" lvl="1" indent="-457200"/>
            <a:r>
              <a:rPr lang="ja-JP" altLang="en-US" dirty="0"/>
              <a:t>他の要素はランダムにグループ分けすることにより排除できる。</a:t>
            </a:r>
            <a:endParaRPr kumimoji="1" lang="en-US" altLang="ja-JP" dirty="0"/>
          </a:p>
          <a:p>
            <a:pPr marL="914400" lvl="1" indent="-457200"/>
            <a:endParaRPr kumimoji="1" lang="ja-JP" altLang="en-US" dirty="0"/>
          </a:p>
        </p:txBody>
      </p:sp>
    </p:spTree>
    <p:extLst>
      <p:ext uri="{BB962C8B-B14F-4D97-AF65-F5344CB8AC3E}">
        <p14:creationId xmlns:p14="http://schemas.microsoft.com/office/powerpoint/2010/main" val="112655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試験</a:t>
            </a:r>
            <a:r>
              <a:rPr kumimoji="1" lang="ja-JP" altLang="en-US" dirty="0"/>
              <a:t>例</a:t>
            </a:r>
          </a:p>
        </p:txBody>
      </p:sp>
      <p:sp>
        <p:nvSpPr>
          <p:cNvPr id="3" name="コンテンツ プレースホルダー 2"/>
          <p:cNvSpPr>
            <a:spLocks noGrp="1"/>
          </p:cNvSpPr>
          <p:nvPr>
            <p:ph idx="1"/>
          </p:nvPr>
        </p:nvSpPr>
        <p:spPr/>
        <p:txBody>
          <a:bodyPr/>
          <a:lstStyle/>
          <a:p>
            <a:r>
              <a:rPr kumimoji="1" lang="ja-JP" altLang="en-US" dirty="0"/>
              <a:t>コインを投げて表が出た被験者にはプロバリタスを処方し、裏が出た被験者には従前の薬を処方する。</a:t>
            </a:r>
            <a:endParaRPr kumimoji="1" lang="en-US" altLang="ja-JP" dirty="0"/>
          </a:p>
          <a:p>
            <a:r>
              <a:rPr lang="ja-JP" altLang="en-US" dirty="0"/>
              <a:t>指を黄色に塗る：コインを投げて表が出た被験者だけ指を黄色く塗る。</a:t>
            </a:r>
            <a:endParaRPr lang="en-US" altLang="ja-JP" dirty="0"/>
          </a:p>
          <a:p>
            <a:r>
              <a:rPr kumimoji="1" lang="ja-JP" altLang="en-US" dirty="0"/>
              <a:t>処置をしたグループと、何も処置しなかったグループとの比較を行うことにより、因果関係を</a:t>
            </a:r>
            <a:r>
              <a:rPr lang="ja-JP" altLang="en-US" dirty="0"/>
              <a:t>検証</a:t>
            </a:r>
            <a:r>
              <a:rPr kumimoji="1" lang="ja-JP" altLang="en-US" dirty="0"/>
              <a:t>できる。</a:t>
            </a:r>
          </a:p>
        </p:txBody>
      </p:sp>
    </p:spTree>
    <p:extLst>
      <p:ext uri="{BB962C8B-B14F-4D97-AF65-F5344CB8AC3E}">
        <p14:creationId xmlns:p14="http://schemas.microsoft.com/office/powerpoint/2010/main" val="1804028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ランダム化試験できないもの</a:t>
            </a:r>
            <a:endParaRPr kumimoji="1" lang="ja-JP" altLang="en-US" dirty="0"/>
          </a:p>
        </p:txBody>
      </p:sp>
      <p:sp>
        <p:nvSpPr>
          <p:cNvPr id="3" name="コンテンツ プレースホルダー 2"/>
          <p:cNvSpPr>
            <a:spLocks noGrp="1"/>
          </p:cNvSpPr>
          <p:nvPr>
            <p:ph idx="1"/>
          </p:nvPr>
        </p:nvSpPr>
        <p:spPr/>
        <p:txBody>
          <a:bodyPr>
            <a:normAutofit fontScale="85000" lnSpcReduction="10000"/>
          </a:bodyPr>
          <a:lstStyle/>
          <a:p>
            <a:r>
              <a:rPr lang="ja-JP" altLang="en-US" dirty="0"/>
              <a:t>「ライフスタイル」（喫煙・食事・テレビの視聴など）に関するランダム化試験を適切に行うことは難しい。</a:t>
            </a:r>
            <a:endParaRPr lang="en-US" altLang="ja-JP" dirty="0"/>
          </a:p>
          <a:p>
            <a:pPr lvl="1"/>
            <a:r>
              <a:rPr kumimoji="1" lang="ja-JP" altLang="en-US" dirty="0"/>
              <a:t>コインを投げて表が出たら、被験者は</a:t>
            </a:r>
            <a:r>
              <a:rPr kumimoji="1" lang="ja-JP" altLang="en-US" dirty="0">
                <a:solidFill>
                  <a:srgbClr val="FF0000"/>
                </a:solidFill>
              </a:rPr>
              <a:t>長期間タバコ</a:t>
            </a:r>
            <a:r>
              <a:rPr kumimoji="1" lang="ja-JP" altLang="en-US" dirty="0"/>
              <a:t>を吸い続けなければならないとしたら・・・</a:t>
            </a:r>
            <a:endParaRPr kumimoji="1" lang="en-US" altLang="ja-JP" dirty="0"/>
          </a:p>
          <a:p>
            <a:pPr lvl="1"/>
            <a:r>
              <a:rPr lang="ja-JP" altLang="en-US" dirty="0"/>
              <a:t>コインを投げて表が出たら、被験者は</a:t>
            </a:r>
            <a:r>
              <a:rPr lang="ja-JP" altLang="en-US" dirty="0">
                <a:solidFill>
                  <a:srgbClr val="FF0000"/>
                </a:solidFill>
              </a:rPr>
              <a:t>何年間も長時間テレビ</a:t>
            </a:r>
            <a:r>
              <a:rPr lang="ja-JP" altLang="en-US" dirty="0"/>
              <a:t>を見なければならないとしたら・・・</a:t>
            </a:r>
            <a:endParaRPr lang="en-US" altLang="ja-JP" dirty="0"/>
          </a:p>
          <a:p>
            <a:r>
              <a:rPr kumimoji="1" lang="ja-JP" altLang="en-US" dirty="0"/>
              <a:t>とは言え、被験者を分類</a:t>
            </a:r>
            <a:r>
              <a:rPr lang="ja-JP" altLang="en-US" dirty="0"/>
              <a:t>することにより</a:t>
            </a:r>
            <a:r>
              <a:rPr kumimoji="1" lang="ja-JP" altLang="en-US" dirty="0"/>
              <a:t>、因果関係を調べることができる（テレビと暴力志向の問題）かもしれない。</a:t>
            </a:r>
            <a:endParaRPr kumimoji="1" lang="en-US" altLang="ja-JP" dirty="0"/>
          </a:p>
          <a:p>
            <a:r>
              <a:rPr kumimoji="1" lang="ja-JP" altLang="en-US" dirty="0"/>
              <a:t>しかし、</a:t>
            </a:r>
            <a:r>
              <a:rPr lang="ja-JP" altLang="en-US" dirty="0"/>
              <a:t>ほとんどの場合、</a:t>
            </a:r>
            <a:r>
              <a:rPr kumimoji="1" lang="ja-JP" altLang="en-US" dirty="0"/>
              <a:t>状況証拠を積み重ねるしかない。</a:t>
            </a:r>
            <a:endParaRPr kumimoji="1" lang="en-US" altLang="ja-JP" dirty="0"/>
          </a:p>
        </p:txBody>
      </p:sp>
    </p:spTree>
    <p:extLst>
      <p:ext uri="{BB962C8B-B14F-4D97-AF65-F5344CB8AC3E}">
        <p14:creationId xmlns:p14="http://schemas.microsoft.com/office/powerpoint/2010/main" val="245329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まぐれのシュート？</a:t>
            </a:r>
          </a:p>
        </p:txBody>
      </p:sp>
      <p:sp>
        <p:nvSpPr>
          <p:cNvPr id="3" name="コンテンツ プレースホルダー 2"/>
          <p:cNvSpPr>
            <a:spLocks noGrp="1"/>
          </p:cNvSpPr>
          <p:nvPr>
            <p:ph idx="1"/>
          </p:nvPr>
        </p:nvSpPr>
        <p:spPr/>
        <p:txBody>
          <a:bodyPr>
            <a:normAutofit fontScale="92500"/>
          </a:bodyPr>
          <a:lstStyle/>
          <a:p>
            <a:r>
              <a:rPr kumimoji="1" lang="ja-JP" altLang="en-US" dirty="0"/>
              <a:t>「俺、バスケがすごくうまいんだよね」とボーイフレンドが自慢する。</a:t>
            </a:r>
            <a:r>
              <a:rPr lang="ja-JP" altLang="en-US" dirty="0"/>
              <a:t>「コートの端から反対のゴール</a:t>
            </a:r>
            <a:r>
              <a:rPr lang="ja-JP" altLang="en-US"/>
              <a:t>をねらってても</a:t>
            </a:r>
            <a:r>
              <a:rPr lang="ja-JP" altLang="en-US" dirty="0"/>
              <a:t>、たいてい決まるんだ！」</a:t>
            </a:r>
            <a:endParaRPr lang="en-US" altLang="ja-JP" dirty="0"/>
          </a:p>
          <a:p>
            <a:r>
              <a:rPr kumimoji="1" lang="ja-JP" altLang="en-US" dirty="0"/>
              <a:t>こんな大口</a:t>
            </a:r>
            <a:r>
              <a:rPr lang="ja-JP" altLang="en-US"/>
              <a:t>を</a:t>
            </a:r>
            <a:r>
              <a:rPr kumimoji="1" lang="ja-JP" altLang="en-US" dirty="0"/>
              <a:t>聞き飽きたあなたは、テストしてみることにした。</a:t>
            </a:r>
            <a:endParaRPr kumimoji="1" lang="en-US" altLang="ja-JP" dirty="0"/>
          </a:p>
          <a:p>
            <a:r>
              <a:rPr lang="ja-JP" altLang="en-US" dirty="0"/>
              <a:t>ある晩遅く、バスケット・ボールを抱えて二人は体育館へ行く。彼はコートの端に立ち、膝を曲げると、遠くのゴールめがけてボールを放った。</a:t>
            </a:r>
            <a:endParaRPr kumimoji="1" lang="en-US" altLang="ja-JP" dirty="0"/>
          </a:p>
        </p:txBody>
      </p:sp>
    </p:spTree>
    <p:extLst>
      <p:ext uri="{BB962C8B-B14F-4D97-AF65-F5344CB8AC3E}">
        <p14:creationId xmlns:p14="http://schemas.microsoft.com/office/powerpoint/2010/main" val="1579448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医学研究において</a:t>
            </a:r>
          </a:p>
        </p:txBody>
      </p:sp>
      <p:sp>
        <p:nvSpPr>
          <p:cNvPr id="3" name="コンテンツ プレースホルダー 2"/>
          <p:cNvSpPr>
            <a:spLocks noGrp="1"/>
          </p:cNvSpPr>
          <p:nvPr>
            <p:ph idx="1"/>
          </p:nvPr>
        </p:nvSpPr>
        <p:spPr/>
        <p:txBody>
          <a:bodyPr>
            <a:normAutofit fontScale="85000" lnSpcReduction="10000"/>
          </a:bodyPr>
          <a:lstStyle/>
          <a:p>
            <a:r>
              <a:rPr kumimoji="1" lang="ja-JP" altLang="en-US" dirty="0"/>
              <a:t>ランダム化試験は可能である。</a:t>
            </a:r>
            <a:endParaRPr kumimoji="1" lang="en-US" altLang="ja-JP" dirty="0"/>
          </a:p>
          <a:p>
            <a:r>
              <a:rPr kumimoji="1" lang="ja-JP" altLang="en-US" dirty="0"/>
              <a:t>しかし、偽薬（プラシーボ）効果も考慮に入れなければならない。</a:t>
            </a:r>
            <a:endParaRPr kumimoji="1" lang="en-US" altLang="ja-JP" dirty="0"/>
          </a:p>
          <a:p>
            <a:pPr lvl="1"/>
            <a:r>
              <a:rPr lang="ja-JP" altLang="en-US" dirty="0"/>
              <a:t>全く効果のない薬でも、患者に心理的効果</a:t>
            </a:r>
            <a:r>
              <a:rPr lang="ja-JP" altLang="en-US"/>
              <a:t>を与えるので、治癒率</a:t>
            </a:r>
            <a:r>
              <a:rPr lang="ja-JP" altLang="en-US" dirty="0"/>
              <a:t>が上がる</a:t>
            </a:r>
            <a:r>
              <a:rPr lang="ja-JP" altLang="en-US"/>
              <a:t>かもしれないからだ。</a:t>
            </a:r>
            <a:endParaRPr lang="en-US" altLang="ja-JP" dirty="0"/>
          </a:p>
          <a:p>
            <a:r>
              <a:rPr lang="ja-JP" altLang="en-US" dirty="0"/>
              <a:t>二重盲検法を用いる</a:t>
            </a:r>
            <a:endParaRPr lang="en-US" altLang="ja-JP" dirty="0"/>
          </a:p>
          <a:p>
            <a:pPr lvl="1"/>
            <a:r>
              <a:rPr kumimoji="1" lang="ja-JP" altLang="en-US" dirty="0"/>
              <a:t>患者には、どのような薬が与えられているか知らせない。</a:t>
            </a:r>
            <a:endParaRPr kumimoji="1" lang="en-US" altLang="ja-JP" dirty="0"/>
          </a:p>
          <a:p>
            <a:pPr lvl="1"/>
            <a:r>
              <a:rPr lang="ja-JP" altLang="en-US" dirty="0"/>
              <a:t>医師にも、患者がどの薬を服用しているか知らせない。</a:t>
            </a:r>
            <a:endParaRPr lang="en-US" altLang="ja-JP" dirty="0"/>
          </a:p>
          <a:p>
            <a:r>
              <a:rPr lang="ja-JP" altLang="en-US" dirty="0"/>
              <a:t>二重盲検法において、明らかに効く薬の代わりに、プラシーボ（偽薬）を与えることには、道徳的な問題が残る。</a:t>
            </a:r>
            <a:endParaRPr lang="en-US" altLang="ja-JP" dirty="0"/>
          </a:p>
          <a:p>
            <a:pPr marL="457200" lvl="1" indent="0">
              <a:buNone/>
            </a:pPr>
            <a:endParaRPr lang="en-US" altLang="ja-JP" dirty="0"/>
          </a:p>
        </p:txBody>
      </p:sp>
    </p:spTree>
    <p:extLst>
      <p:ext uri="{BB962C8B-B14F-4D97-AF65-F5344CB8AC3E}">
        <p14:creationId xmlns:p14="http://schemas.microsoft.com/office/powerpoint/2010/main" val="2796650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C1D988-64D2-E87F-A3D4-12400669EACE}"/>
              </a:ext>
            </a:extLst>
          </p:cNvPr>
          <p:cNvSpPr>
            <a:spLocks noGrp="1"/>
          </p:cNvSpPr>
          <p:nvPr>
            <p:ph type="title"/>
          </p:nvPr>
        </p:nvSpPr>
        <p:spPr/>
        <p:txBody>
          <a:bodyPr/>
          <a:lstStyle/>
          <a:p>
            <a:r>
              <a:rPr kumimoji="1" lang="ja-JP" altLang="en-US" dirty="0"/>
              <a:t>まぐれのシュート？（続き）</a:t>
            </a:r>
          </a:p>
        </p:txBody>
      </p:sp>
      <p:sp>
        <p:nvSpPr>
          <p:cNvPr id="3" name="コンテンツ プレースホルダー 2">
            <a:extLst>
              <a:ext uri="{FF2B5EF4-FFF2-40B4-BE49-F238E27FC236}">
                <a16:creationId xmlns:a16="http://schemas.microsoft.com/office/drawing/2014/main" id="{EC5DF109-3CA0-5598-5323-735F880C74CE}"/>
              </a:ext>
            </a:extLst>
          </p:cNvPr>
          <p:cNvSpPr>
            <a:spLocks noGrp="1"/>
          </p:cNvSpPr>
          <p:nvPr>
            <p:ph idx="1"/>
          </p:nvPr>
        </p:nvSpPr>
        <p:spPr/>
        <p:txBody>
          <a:bodyPr>
            <a:normAutofit lnSpcReduction="10000"/>
          </a:bodyPr>
          <a:lstStyle/>
          <a:p>
            <a:r>
              <a:rPr kumimoji="1" lang="ja-JP" altLang="en-US" dirty="0"/>
              <a:t>あなたが固唾をのんで見守るなか、ボールは空中にきれいな放物線を描く。ちょっと飛びすぎかしら？いいえ、待って、届かないかもしれない。</a:t>
            </a:r>
            <a:endParaRPr kumimoji="1" lang="en-US" altLang="ja-JP" dirty="0"/>
          </a:p>
          <a:p>
            <a:r>
              <a:rPr lang="ja-JP" altLang="en-US" dirty="0"/>
              <a:t>やがて下降線をたどりはじめたボールは、ゴールを目指して進んでゆく。そして、とうとう・・・・・・・入った。すごい。</a:t>
            </a:r>
            <a:endParaRPr lang="en-US" altLang="ja-JP" dirty="0"/>
          </a:p>
          <a:p>
            <a:r>
              <a:rPr kumimoji="1" lang="ja-JP" altLang="en-US" dirty="0"/>
              <a:t>「やった！」と、ボーイフレンドが叫ぶ。「ほら見ろ、だから言っただろ」</a:t>
            </a:r>
          </a:p>
        </p:txBody>
      </p:sp>
    </p:spTree>
    <p:extLst>
      <p:ext uri="{BB962C8B-B14F-4D97-AF65-F5344CB8AC3E}">
        <p14:creationId xmlns:p14="http://schemas.microsoft.com/office/powerpoint/2010/main" val="1971930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218E82-D209-FD49-6A2B-B21E2E10B0E4}"/>
              </a:ext>
            </a:extLst>
          </p:cNvPr>
          <p:cNvSpPr>
            <a:spLocks noGrp="1"/>
          </p:cNvSpPr>
          <p:nvPr>
            <p:ph type="title"/>
          </p:nvPr>
        </p:nvSpPr>
        <p:spPr/>
        <p:txBody>
          <a:bodyPr>
            <a:normAutofit fontScale="90000"/>
          </a:bodyPr>
          <a:lstStyle/>
          <a:p>
            <a:r>
              <a:rPr kumimoji="1" lang="ja-JP" altLang="en-US" dirty="0"/>
              <a:t>まぐれのシュート？（そのまた続き）</a:t>
            </a:r>
          </a:p>
        </p:txBody>
      </p:sp>
      <p:sp>
        <p:nvSpPr>
          <p:cNvPr id="3" name="コンテンツ プレースホルダー 2">
            <a:extLst>
              <a:ext uri="{FF2B5EF4-FFF2-40B4-BE49-F238E27FC236}">
                <a16:creationId xmlns:a16="http://schemas.microsoft.com/office/drawing/2014/main" id="{420551FC-C92C-E4A0-7A1A-36FF7A74CFC9}"/>
              </a:ext>
            </a:extLst>
          </p:cNvPr>
          <p:cNvSpPr>
            <a:spLocks noGrp="1"/>
          </p:cNvSpPr>
          <p:nvPr>
            <p:ph idx="1"/>
          </p:nvPr>
        </p:nvSpPr>
        <p:spPr/>
        <p:txBody>
          <a:bodyPr>
            <a:normAutofit fontScale="92500" lnSpcReduction="10000"/>
          </a:bodyPr>
          <a:lstStyle/>
          <a:p>
            <a:r>
              <a:rPr kumimoji="1" lang="ja-JP" altLang="en-US" dirty="0"/>
              <a:t>「まあね、でも、ついてただけでしょ」と、あなたは切り返す。「たった一度のまぐれなんかじゃ、なんの証明にもならないわよ。つぎは失敗するにきまってるわ」</a:t>
            </a:r>
            <a:endParaRPr kumimoji="1" lang="en-US" altLang="ja-JP" dirty="0"/>
          </a:p>
          <a:p>
            <a:r>
              <a:rPr lang="ja-JP" altLang="en-US" dirty="0"/>
              <a:t>ボーフレンドはため息をつく。「おい、勘弁してくれよ」とぐちる。「何回決めれば、まぐれじゃないって認めてくれるんだ？」</a:t>
            </a:r>
            <a:endParaRPr lang="en-US" altLang="ja-JP" dirty="0"/>
          </a:p>
          <a:p>
            <a:r>
              <a:rPr kumimoji="1" lang="ja-JP" altLang="en-US" dirty="0">
                <a:solidFill>
                  <a:srgbClr val="FF0000"/>
                </a:solidFill>
              </a:rPr>
              <a:t>そう、それが問題だ。</a:t>
            </a:r>
            <a:endParaRPr kumimoji="1" lang="en-US" altLang="ja-JP" dirty="0">
              <a:solidFill>
                <a:srgbClr val="FF0000"/>
              </a:solidFill>
            </a:endParaRPr>
          </a:p>
          <a:p>
            <a:r>
              <a:rPr kumimoji="1" lang="ja-JP" altLang="en-US" dirty="0">
                <a:solidFill>
                  <a:srgbClr val="FF0000"/>
                </a:solidFill>
              </a:rPr>
              <a:t>どんな実験を行って、どれだけ優れた結果を出せば</a:t>
            </a:r>
            <a:r>
              <a:rPr lang="ja-JP" altLang="en-US" dirty="0">
                <a:solidFill>
                  <a:srgbClr val="FF0000"/>
                </a:solidFill>
              </a:rPr>
              <a:t>認められるのか？</a:t>
            </a:r>
            <a:endParaRPr kumimoji="1" lang="en-US" altLang="ja-JP" dirty="0">
              <a:solidFill>
                <a:srgbClr val="FF0000"/>
              </a:solidFill>
            </a:endParaRPr>
          </a:p>
        </p:txBody>
      </p:sp>
    </p:spTree>
    <p:extLst>
      <p:ext uri="{BB962C8B-B14F-4D97-AF65-F5344CB8AC3E}">
        <p14:creationId xmlns:p14="http://schemas.microsoft.com/office/powerpoint/2010/main" val="1686471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タイトル 1"/>
              <p:cNvSpPr>
                <a:spLocks noGrp="1"/>
              </p:cNvSpPr>
              <p:nvPr>
                <p:ph type="title"/>
              </p:nvPr>
            </p:nvSpPr>
            <p:spPr/>
            <p:txBody>
              <a:bodyPr/>
              <a:lstStyle/>
              <a:p>
                <a14:m>
                  <m:oMath xmlns:m="http://schemas.openxmlformats.org/officeDocument/2006/math">
                    <m:r>
                      <a:rPr lang="en-US" altLang="ja-JP" i="1" dirty="0" smtClean="0">
                        <a:latin typeface="Cambria Math" panose="02040503050406030204" pitchFamily="18" charset="0"/>
                      </a:rPr>
                      <m:t>𝑝</m:t>
                    </m:r>
                  </m:oMath>
                </a14:m>
                <a:r>
                  <a:rPr lang="ja-JP" altLang="en-US" dirty="0"/>
                  <a:t>値（有意確率とは？）</a:t>
                </a:r>
                <a:endParaRPr kumimoji="1" lang="ja-JP" altLang="en-US" dirty="0"/>
              </a:p>
            </p:txBody>
          </p:sp>
        </mc:Choice>
        <mc:Fallback xmlns="">
          <p:sp>
            <p:nvSpPr>
              <p:cNvPr id="2" name="タイトル 1"/>
              <p:cNvSpPr>
                <a:spLocks noGrp="1" noRot="1" noChangeAspect="1" noMove="1" noResize="1" noEditPoints="1" noAdjustHandles="1" noChangeArrowheads="1" noChangeShapeType="1" noTextEdit="1"/>
              </p:cNvSpPr>
              <p:nvPr>
                <p:ph type="title"/>
              </p:nvPr>
            </p:nvSpPr>
            <p:spPr>
              <a:blipFill>
                <a:blip r:embed="rId3"/>
                <a:stretch>
                  <a:fillRect b="-531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229600" cy="4853136"/>
              </a:xfrm>
            </p:spPr>
            <p:txBody>
              <a:bodyPr>
                <a:normAutofit/>
              </a:bodyPr>
              <a:lstStyle/>
              <a:p>
                <a:r>
                  <a:rPr kumimoji="1" lang="ja-JP" altLang="en-US" dirty="0"/>
                  <a:t>薬に</a:t>
                </a:r>
                <a:r>
                  <a:rPr lang="ja-JP" altLang="en-US" dirty="0"/>
                  <a:t>何も効果がない（友人がいかさまをしていない）と仮定したとき、得られた結果以上に意外な結果が起こる確率のこと。</a:t>
                </a:r>
                <a:endParaRPr lang="en-US" altLang="ja-JP" dirty="0"/>
              </a:p>
              <a:p>
                <a:pPr lvl="1"/>
                <a:r>
                  <a:rPr lang="ja-JP" altLang="en-US" dirty="0"/>
                  <a:t>新薬を使った患者が３人共に生き延びる確率（</a:t>
                </a:r>
                <a14:m>
                  <m:oMath xmlns:m="http://schemas.openxmlformats.org/officeDocument/2006/math">
                    <m:r>
                      <a:rPr lang="en-US" altLang="ja-JP" i="1" dirty="0" smtClean="0">
                        <a:latin typeface="Cambria Math"/>
                      </a:rPr>
                      <m:t>𝑝</m:t>
                    </m:r>
                  </m:oMath>
                </a14:m>
                <a:r>
                  <a:rPr lang="ja-JP" altLang="en-US" dirty="0"/>
                  <a:t>値）。</a:t>
                </a:r>
                <a:endParaRPr lang="en-US" altLang="ja-JP" dirty="0"/>
              </a:p>
              <a:p>
                <a:pPr lvl="1"/>
                <a:r>
                  <a:rPr kumimoji="1" lang="ja-JP" altLang="en-US" dirty="0"/>
                  <a:t>コインをフリップすると、３回連続して表が出る確率（</a:t>
                </a:r>
                <a14:m>
                  <m:oMath xmlns:m="http://schemas.openxmlformats.org/officeDocument/2006/math">
                    <m:r>
                      <a:rPr kumimoji="1" lang="en-US" altLang="ja-JP" i="1" dirty="0" smtClean="0">
                        <a:latin typeface="Cambria Math"/>
                      </a:rPr>
                      <m:t>𝑝</m:t>
                    </m:r>
                  </m:oMath>
                </a14:m>
                <a:r>
                  <a:rPr kumimoji="1" lang="ja-JP" altLang="en-US" dirty="0"/>
                  <a:t>値）。</a:t>
                </a:r>
                <a:endParaRPr kumimoji="1" lang="en-US" altLang="ja-JP" dirty="0"/>
              </a:p>
              <a:p>
                <a:pPr lvl="2"/>
                <a:r>
                  <a:rPr lang="ja-JP" altLang="en-US" dirty="0"/>
                  <a:t>いずれの場合も、</a:t>
                </a:r>
                <a14:m>
                  <m:oMath xmlns:m="http://schemas.openxmlformats.org/officeDocument/2006/math">
                    <m:r>
                      <a:rPr lang="en-US" altLang="ja-JP" b="0" i="1" smtClean="0">
                        <a:latin typeface="Cambria Math"/>
                      </a:rPr>
                      <m:t>0.5</m:t>
                    </m:r>
                    <m:r>
                      <a:rPr lang="en-US" altLang="ja-JP" b="0" i="1" smtClean="0">
                        <a:latin typeface="Cambria Math"/>
                        <a:ea typeface="Cambria Math"/>
                      </a:rPr>
                      <m:t>×0.5×0.5=0.125</m:t>
                    </m:r>
                  </m:oMath>
                </a14:m>
                <a:r>
                  <a:rPr kumimoji="1" lang="en-US" altLang="ja-JP" dirty="0"/>
                  <a:t> </a:t>
                </a:r>
                <a:r>
                  <a:rPr lang="ja-JP" altLang="en-US" dirty="0"/>
                  <a:t>と</a:t>
                </a:r>
                <a:r>
                  <a:rPr lang="ja-JP" altLang="en-US"/>
                  <a:t>まずまず低い。</a:t>
                </a:r>
                <a:endParaRPr lang="en-US" altLang="ja-JP" dirty="0"/>
              </a:p>
              <a:p>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229600" cy="4853136"/>
              </a:xfrm>
              <a:blipFill>
                <a:blip r:embed="rId4"/>
                <a:stretch>
                  <a:fillRect l="-1704" t="-1633" r="-741"/>
                </a:stretch>
              </a:blipFill>
            </p:spPr>
            <p:txBody>
              <a:bodyPr/>
              <a:lstStyle/>
              <a:p>
                <a:r>
                  <a:rPr lang="en-US">
                    <a:noFill/>
                  </a:rPr>
                  <a:t> </a:t>
                </a:r>
              </a:p>
            </p:txBody>
          </p:sp>
        </mc:Fallback>
      </mc:AlternateContent>
    </p:spTree>
    <p:extLst>
      <p:ext uri="{BB962C8B-B14F-4D97-AF65-F5344CB8AC3E}">
        <p14:creationId xmlns:p14="http://schemas.microsoft.com/office/powerpoint/2010/main" val="1385485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地下鉄の不審者</a:t>
            </a:r>
            <a:r>
              <a:rPr lang="en-US" altLang="ja-JP" dirty="0"/>
              <a:t>(</a:t>
            </a:r>
            <a:r>
              <a:rPr lang="ja-JP" altLang="en-US" dirty="0"/>
              <a:t>挿話</a:t>
            </a:r>
            <a:r>
              <a:rPr lang="en-US" altLang="ja-JP" dirty="0"/>
              <a:t>)</a:t>
            </a:r>
            <a:endParaRPr kumimoji="1" lang="ja-JP" altLang="en-US" dirty="0"/>
          </a:p>
        </p:txBody>
      </p:sp>
      <p:sp>
        <p:nvSpPr>
          <p:cNvPr id="3" name="コンテンツ プレースホルダー 2"/>
          <p:cNvSpPr>
            <a:spLocks noGrp="1"/>
          </p:cNvSpPr>
          <p:nvPr>
            <p:ph idx="1"/>
          </p:nvPr>
        </p:nvSpPr>
        <p:spPr>
          <a:xfrm>
            <a:off x="456828" y="1446238"/>
            <a:ext cx="8229600" cy="5223122"/>
          </a:xfrm>
        </p:spPr>
        <p:txBody>
          <a:bodyPr>
            <a:normAutofit fontScale="70000" lnSpcReduction="20000"/>
          </a:bodyPr>
          <a:lstStyle/>
          <a:p>
            <a:r>
              <a:rPr kumimoji="1" lang="ja-JP" altLang="en-US" dirty="0"/>
              <a:t>地下鉄に乗ると、大柄な男が目に入った。ちょっと変わった風貌をしている。何がそんなに気になるかというと・・・・・・・</a:t>
            </a:r>
            <a:endParaRPr kumimoji="1" lang="en-US" altLang="ja-JP" dirty="0"/>
          </a:p>
          <a:p>
            <a:pPr lvl="1"/>
            <a:r>
              <a:rPr lang="ja-JP" altLang="en-US" dirty="0"/>
              <a:t>口ひげだ。赤くてふさふさしていて、スパイ映画でおなじみの</a:t>
            </a:r>
            <a:r>
              <a:rPr lang="en-US" altLang="ja-JP" dirty="0"/>
              <a:t>KGB</a:t>
            </a:r>
            <a:r>
              <a:rPr lang="ja-JP" altLang="en-US" dirty="0"/>
              <a:t>（ソ連国家保安委員会）のスパイにそっくりではないか間違いない、この男は</a:t>
            </a:r>
            <a:r>
              <a:rPr lang="en-US" altLang="ja-JP" dirty="0"/>
              <a:t>KGB</a:t>
            </a:r>
            <a:r>
              <a:rPr lang="ja-JP" altLang="en-US" dirty="0"/>
              <a:t>の残党だ！</a:t>
            </a:r>
            <a:endParaRPr lang="en-US" altLang="ja-JP" dirty="0"/>
          </a:p>
          <a:p>
            <a:pPr lvl="1"/>
            <a:r>
              <a:rPr lang="ja-JP" altLang="en-US" dirty="0"/>
              <a:t>いや、早まってはいけない、とあなたは思う。普通の人が赤くてふさふさした口ひげを生やしていることもありうる。</a:t>
            </a:r>
            <a:endParaRPr lang="en-US" altLang="ja-JP" dirty="0"/>
          </a:p>
          <a:p>
            <a:pPr lvl="1"/>
            <a:r>
              <a:rPr kumimoji="1" lang="ja-JP" altLang="en-US" dirty="0"/>
              <a:t>けれど、あのブーツどうだ？爪先にスチールが入った厚底の黒いブーツは？</a:t>
            </a:r>
            <a:r>
              <a:rPr kumimoji="1" lang="en-US" altLang="ja-JP" dirty="0"/>
              <a:t>KGB</a:t>
            </a:r>
            <a:r>
              <a:rPr kumimoji="1" lang="ja-JP" altLang="en-US" dirty="0"/>
              <a:t>のスパイしか履かないに決まっている。</a:t>
            </a:r>
            <a:endParaRPr kumimoji="1" lang="en-US" altLang="ja-JP" dirty="0"/>
          </a:p>
          <a:p>
            <a:pPr lvl="1"/>
            <a:r>
              <a:rPr kumimoji="1" lang="ja-JP" altLang="en-US" dirty="0"/>
              <a:t>いやいや、とあなたは自分に言い聞かせる。誠実で善良な市民が、つま先にスチールの入った黒くてごついブーツを履いているとも考えられるのだから。</a:t>
            </a:r>
            <a:endParaRPr kumimoji="1" lang="en-US" altLang="ja-JP" dirty="0"/>
          </a:p>
          <a:p>
            <a:pPr lvl="1"/>
            <a:r>
              <a:rPr lang="ja-JP" altLang="en-US" dirty="0"/>
              <a:t>だが待てよ、あのコートの膨らみは何だ？銃だ。銃としか思えない。</a:t>
            </a:r>
            <a:endParaRPr lang="en-US" altLang="ja-JP" dirty="0"/>
          </a:p>
          <a:p>
            <a:pPr lvl="1"/>
            <a:r>
              <a:rPr lang="ja-JP" altLang="en-US" dirty="0"/>
              <a:t>やつは祖国を裏切って</a:t>
            </a:r>
            <a:r>
              <a:rPr lang="en-US" altLang="ja-JP" dirty="0"/>
              <a:t>KGB</a:t>
            </a:r>
            <a:r>
              <a:rPr lang="ja-JP" altLang="en-US" dirty="0"/>
              <a:t>の手先になった男で、なにをしでかすに違いない！どうにかしなければ、もう一刻の猶予もない。</a:t>
            </a:r>
            <a:endParaRPr lang="en-US" altLang="ja-JP" dirty="0"/>
          </a:p>
          <a:p>
            <a:pPr lvl="1"/>
            <a:r>
              <a:rPr lang="ja-JP" altLang="en-US" dirty="0"/>
              <a:t>世界の平和を守るために、民主主義のために、あなたは男に飛び掛かった。相手はあっけにとられて抵抗もしない。</a:t>
            </a:r>
            <a:endParaRPr lang="en-US" altLang="ja-JP" dirty="0"/>
          </a:p>
          <a:p>
            <a:endParaRPr kumimoji="1" lang="en-US" altLang="ja-JP" dirty="0"/>
          </a:p>
        </p:txBody>
      </p:sp>
    </p:spTree>
    <p:extLst>
      <p:ext uri="{BB962C8B-B14F-4D97-AF65-F5344CB8AC3E}">
        <p14:creationId xmlns:p14="http://schemas.microsoft.com/office/powerpoint/2010/main" val="539708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8EC4BB-444A-8CB8-A127-7D0D52CE0101}"/>
              </a:ext>
            </a:extLst>
          </p:cNvPr>
          <p:cNvSpPr>
            <a:spLocks noGrp="1"/>
          </p:cNvSpPr>
          <p:nvPr>
            <p:ph type="title"/>
          </p:nvPr>
        </p:nvSpPr>
        <p:spPr/>
        <p:txBody>
          <a:bodyPr/>
          <a:lstStyle/>
          <a:p>
            <a:r>
              <a:rPr kumimoji="1" lang="ja-JP" altLang="en-US" dirty="0"/>
              <a:t>地下鉄の不審者（結末）</a:t>
            </a:r>
          </a:p>
        </p:txBody>
      </p:sp>
      <p:sp>
        <p:nvSpPr>
          <p:cNvPr id="3" name="コンテンツ プレースホルダー 2">
            <a:extLst>
              <a:ext uri="{FF2B5EF4-FFF2-40B4-BE49-F238E27FC236}">
                <a16:creationId xmlns:a16="http://schemas.microsoft.com/office/drawing/2014/main" id="{68D88569-CA22-1DF2-10D2-599AE7D89D01}"/>
              </a:ext>
            </a:extLst>
          </p:cNvPr>
          <p:cNvSpPr>
            <a:spLocks noGrp="1"/>
          </p:cNvSpPr>
          <p:nvPr>
            <p:ph idx="1"/>
          </p:nvPr>
        </p:nvSpPr>
        <p:spPr/>
        <p:txBody>
          <a:bodyPr>
            <a:normAutofit fontScale="85000" lnSpcReduction="10000"/>
          </a:bodyPr>
          <a:lstStyle/>
          <a:p>
            <a:r>
              <a:rPr kumimoji="1" lang="ja-JP" altLang="en-US" dirty="0"/>
              <a:t>やがて警察が到着する。</a:t>
            </a:r>
            <a:endParaRPr kumimoji="1" lang="en-US" altLang="ja-JP" dirty="0"/>
          </a:p>
          <a:p>
            <a:r>
              <a:rPr lang="ja-JP" altLang="en-US" dirty="0"/>
              <a:t>念入りな調査の結果、男は実直な農夫で、カナダ中南部のサスカチュアンで小麦を栽培していることが分かった。</a:t>
            </a:r>
            <a:endParaRPr lang="en-US" altLang="ja-JP" dirty="0"/>
          </a:p>
          <a:p>
            <a:r>
              <a:rPr kumimoji="1" lang="ja-JP" altLang="en-US" dirty="0"/>
              <a:t>たまたまあかくてふさふさした口ひげを生やし、たまたま黒くてごついブーツをはき、たまたまコートのポケットに財布を入れていたのだ。彼は十分な謝罪を受けたうえで、晴れて自由の身となった。</a:t>
            </a:r>
            <a:endParaRPr kumimoji="1" lang="en-US" altLang="ja-JP" dirty="0"/>
          </a:p>
          <a:p>
            <a:r>
              <a:rPr lang="ja-JP" altLang="en-US" dirty="0"/>
              <a:t>一方のあなたはといえば、十分な理由もなく暴行を働いたとして有罪判決を受け、その後半年を刑務所で過ごす羽目になった。</a:t>
            </a:r>
            <a:endParaRPr kumimoji="1" lang="ja-JP" altLang="en-US" dirty="0"/>
          </a:p>
        </p:txBody>
      </p:sp>
    </p:spTree>
    <p:extLst>
      <p:ext uri="{BB962C8B-B14F-4D97-AF65-F5344CB8AC3E}">
        <p14:creationId xmlns:p14="http://schemas.microsoft.com/office/powerpoint/2010/main" val="422211251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22627</TotalTime>
  <Words>5228</Words>
  <Application>Microsoft Office PowerPoint</Application>
  <PresentationFormat>画面に合わせる (4:3)</PresentationFormat>
  <Paragraphs>270</Paragraphs>
  <Slides>40</Slides>
  <Notes>15</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40</vt:i4>
      </vt:variant>
    </vt:vector>
  </HeadingPairs>
  <TitlesOfParts>
    <vt:vector size="44" baseType="lpstr">
      <vt:lpstr>Arial</vt:lpstr>
      <vt:lpstr>Calibri</vt:lpstr>
      <vt:lpstr>Cambria Math</vt:lpstr>
      <vt:lpstr>Office ​​テーマ</vt:lpstr>
      <vt:lpstr>第７章　そのコマーシャルに注意 ーまぐれを見分ける「有意確率」ー</vt:lpstr>
      <vt:lpstr>奇跡的な新薬か？ただのまぐれか？</vt:lpstr>
      <vt:lpstr>致死率が50％を上回ったら、</vt:lpstr>
      <vt:lpstr>まぐれのシュート？</vt:lpstr>
      <vt:lpstr>まぐれのシュート？（続き）</vt:lpstr>
      <vt:lpstr>まぐれのシュート？（そのまた続き）</vt:lpstr>
      <vt:lpstr>p値（有意確率とは？）</vt:lpstr>
      <vt:lpstr>地下鉄の不審者(挿話)</vt:lpstr>
      <vt:lpstr>地下鉄の不審者（結末）</vt:lpstr>
      <vt:lpstr>地下鉄の不審者 確率の計算は間違えやすい</vt:lpstr>
      <vt:lpstr>検察の誤謬との関連 Prosecutor’s Fallacy</vt:lpstr>
      <vt:lpstr>挿話「地下鉄の不審者」</vt:lpstr>
      <vt:lpstr> p 値がどれだけ低ければマグレでないと考えてよいか？</vt:lpstr>
      <vt:lpstr>有意水準について</vt:lpstr>
      <vt:lpstr>test は試験と訳すか？それとも、検定と訳すか？</vt:lpstr>
      <vt:lpstr>コイン投げとの類似点</vt:lpstr>
      <vt:lpstr>注意点</vt:lpstr>
      <vt:lpstr>偏りにはご用心 サンプリング・バイアス</vt:lpstr>
      <vt:lpstr>軍の視察</vt:lpstr>
      <vt:lpstr>軍の視察（続き）</vt:lpstr>
      <vt:lpstr>偏りにはご用心 レポーティング・バイアス</vt:lpstr>
      <vt:lpstr>その他の偏りの例</vt:lpstr>
      <vt:lpstr>痩せられないダイエット</vt:lpstr>
      <vt:lpstr>映画評論家も固定したほうが良い</vt:lpstr>
      <vt:lpstr>パブリケーション・バイアス</vt:lpstr>
      <vt:lpstr>一回目の調査では、 他社と変わりなかった</vt:lpstr>
      <vt:lpstr>製薬会社による パブリケーション・バイアス</vt:lpstr>
      <vt:lpstr>論争の結果</vt:lpstr>
      <vt:lpstr>ジャンプするカエル 古いジョーク</vt:lpstr>
      <vt:lpstr>ジャンプするカエル（続き）</vt:lpstr>
      <vt:lpstr>ジャンプするカエル（最後）</vt:lpstr>
      <vt:lpstr>因果関係と相関関係</vt:lpstr>
      <vt:lpstr>奇跡の瞑想法？</vt:lpstr>
      <vt:lpstr>因果関係、相関関係、無関係 （松尾）</vt:lpstr>
      <vt:lpstr>医学部の総代は平均して 2.4歳寿命が短い</vt:lpstr>
      <vt:lpstr>子供の頃テレビを見る時間が長いほど、暴力犯罪を引き起こしやすい</vt:lpstr>
      <vt:lpstr>ランダム化試験</vt:lpstr>
      <vt:lpstr>試験例</vt:lpstr>
      <vt:lpstr>ランダム化試験できないもの</vt:lpstr>
      <vt:lpstr>医学研究において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第７章 そのコマーシャルにご用心</dc:title>
  <dc:creator>Akihiko</dc:creator>
  <cp:lastModifiedBy>松尾 精彦</cp:lastModifiedBy>
  <cp:revision>137</cp:revision>
  <cp:lastPrinted>2012-12-06T05:33:20Z</cp:lastPrinted>
  <dcterms:created xsi:type="dcterms:W3CDTF">2012-11-27T04:35:35Z</dcterms:created>
  <dcterms:modified xsi:type="dcterms:W3CDTF">2025-12-08T01:59:24Z</dcterms:modified>
</cp:coreProperties>
</file>