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75" r:id="rId3"/>
    <p:sldId id="274" r:id="rId4"/>
    <p:sldId id="277" r:id="rId5"/>
    <p:sldId id="264" r:id="rId6"/>
    <p:sldId id="257" r:id="rId7"/>
    <p:sldId id="258" r:id="rId8"/>
    <p:sldId id="265" r:id="rId9"/>
    <p:sldId id="266" r:id="rId10"/>
    <p:sldId id="259" r:id="rId11"/>
    <p:sldId id="273" r:id="rId12"/>
    <p:sldId id="260" r:id="rId13"/>
    <p:sldId id="267" r:id="rId14"/>
    <p:sldId id="268" r:id="rId15"/>
    <p:sldId id="276" r:id="rId16"/>
    <p:sldId id="261" r:id="rId17"/>
    <p:sldId id="262" r:id="rId18"/>
    <p:sldId id="278" r:id="rId19"/>
    <p:sldId id="263" r:id="rId20"/>
    <p:sldId id="269" r:id="rId21"/>
    <p:sldId id="270" r:id="rId22"/>
    <p:sldId id="271" r:id="rId23"/>
    <p:sldId id="272" r:id="rId2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578" autoAdjust="0"/>
    <p:restoredTop sz="82992" autoAdjust="0"/>
  </p:normalViewPr>
  <p:slideViewPr>
    <p:cSldViewPr>
      <p:cViewPr varScale="1">
        <p:scale>
          <a:sx n="105" d="100"/>
          <a:sy n="105" d="100"/>
        </p:scale>
        <p:origin x="1386" y="10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精彦 松尾" userId="079f92e83afe574c" providerId="LiveId" clId="{61684AE9-7685-4C16-825E-87B86FFE8C35}"/>
    <pc:docChg chg="custSel delSld modSld">
      <pc:chgData name="精彦 松尾" userId="079f92e83afe574c" providerId="LiveId" clId="{61684AE9-7685-4C16-825E-87B86FFE8C35}" dt="2024-06-30T01:15:13.654" v="698" actId="20577"/>
      <pc:docMkLst>
        <pc:docMk/>
      </pc:docMkLst>
      <pc:sldChg chg="modSp mod modAnim modNotesTx">
        <pc:chgData name="精彦 松尾" userId="079f92e83afe574c" providerId="LiveId" clId="{61684AE9-7685-4C16-825E-87B86FFE8C35}" dt="2024-06-23T03:11:15.489" v="368" actId="20577"/>
        <pc:sldMkLst>
          <pc:docMk/>
          <pc:sldMk cId="678275151" sldId="257"/>
        </pc:sldMkLst>
      </pc:sldChg>
      <pc:sldChg chg="modSp modNotesTx">
        <pc:chgData name="精彦 松尾" userId="079f92e83afe574c" providerId="LiveId" clId="{61684AE9-7685-4C16-825E-87B86FFE8C35}" dt="2024-06-23T03:18:55.960" v="436" actId="20577"/>
        <pc:sldMkLst>
          <pc:docMk/>
          <pc:sldMk cId="2981957036" sldId="258"/>
        </pc:sldMkLst>
      </pc:sldChg>
      <pc:sldChg chg="modSp">
        <pc:chgData name="精彦 松尾" userId="079f92e83afe574c" providerId="LiveId" clId="{61684AE9-7685-4C16-825E-87B86FFE8C35}" dt="2024-06-30T01:15:13.654" v="698" actId="20577"/>
        <pc:sldMkLst>
          <pc:docMk/>
          <pc:sldMk cId="2354336541" sldId="261"/>
        </pc:sldMkLst>
      </pc:sldChg>
      <pc:sldChg chg="modSp mod">
        <pc:chgData name="精彦 松尾" userId="079f92e83afe574c" providerId="LiveId" clId="{61684AE9-7685-4C16-825E-87B86FFE8C35}" dt="2024-06-22T06:55:18.910" v="240" actId="20577"/>
        <pc:sldMkLst>
          <pc:docMk/>
          <pc:sldMk cId="2471878691" sldId="263"/>
        </pc:sldMkLst>
      </pc:sldChg>
      <pc:sldChg chg="modSp">
        <pc:chgData name="精彦 松尾" userId="079f92e83afe574c" providerId="LiveId" clId="{61684AE9-7685-4C16-825E-87B86FFE8C35}" dt="2024-06-10T05:36:36.929" v="130" actId="207"/>
        <pc:sldMkLst>
          <pc:docMk/>
          <pc:sldMk cId="4192489192" sldId="267"/>
        </pc:sldMkLst>
      </pc:sldChg>
      <pc:sldChg chg="modSp mod">
        <pc:chgData name="精彦 松尾" userId="079f92e83afe574c" providerId="LiveId" clId="{61684AE9-7685-4C16-825E-87B86FFE8C35}" dt="2024-06-30T01:12:28.140" v="680" actId="20577"/>
        <pc:sldMkLst>
          <pc:docMk/>
          <pc:sldMk cId="2869493319" sldId="268"/>
        </pc:sldMkLst>
      </pc:sldChg>
      <pc:sldChg chg="modSp mod modNotesTx">
        <pc:chgData name="精彦 松尾" userId="079f92e83afe574c" providerId="LiveId" clId="{61684AE9-7685-4C16-825E-87B86FFE8C35}" dt="2024-06-23T03:09:11.255" v="356" actId="20577"/>
        <pc:sldMkLst>
          <pc:docMk/>
          <pc:sldMk cId="1715778251" sldId="277"/>
        </pc:sldMkLst>
      </pc:sldChg>
      <pc:sldChg chg="del">
        <pc:chgData name="精彦 松尾" userId="079f92e83afe574c" providerId="LiveId" clId="{61684AE9-7685-4C16-825E-87B86FFE8C35}" dt="2024-06-22T03:21:04.125" v="149" actId="2696"/>
        <pc:sldMkLst>
          <pc:docMk/>
          <pc:sldMk cId="1110020936" sldId="279"/>
        </pc:sldMkLst>
      </pc:sldChg>
    </pc:docChg>
  </pc:docChgLst>
  <pc:docChgLst>
    <pc:chgData name="精彦 松尾" userId="079f92e83afe574c" providerId="LiveId" clId="{1AFD8151-2755-4C02-9E97-FBCCA849E76D}"/>
    <pc:docChg chg="modSld">
      <pc:chgData name="精彦 松尾" userId="079f92e83afe574c" providerId="LiveId" clId="{1AFD8151-2755-4C02-9E97-FBCCA849E76D}" dt="2025-12-08T02:18:07.648" v="726" actId="20577"/>
      <pc:docMkLst>
        <pc:docMk/>
      </pc:docMkLst>
      <pc:sldChg chg="modNotesTx">
        <pc:chgData name="精彦 松尾" userId="079f92e83afe574c" providerId="LiveId" clId="{1AFD8151-2755-4C02-9E97-FBCCA849E76D}" dt="2025-12-08T02:18:07.648" v="726" actId="20577"/>
        <pc:sldMkLst>
          <pc:docMk/>
          <pc:sldMk cId="1817929878" sldId="259"/>
        </pc:sldMkLst>
      </pc:sldChg>
    </pc:docChg>
  </pc:docChgLst>
  <pc:docChgLst>
    <pc:chgData name="精彦 松尾" userId="079f92e83afe574c" providerId="LiveId" clId="{AF1E51BE-4A2D-4D1D-8709-0B7A01EF64D4}"/>
    <pc:docChg chg="addSld modSld">
      <pc:chgData name="精彦 松尾" userId="079f92e83afe574c" providerId="LiveId" clId="{AF1E51BE-4A2D-4D1D-8709-0B7A01EF64D4}" dt="2024-06-24T05:17:17.798" v="38" actId="6549"/>
      <pc:docMkLst>
        <pc:docMk/>
      </pc:docMkLst>
      <pc:sldChg chg="modSp">
        <pc:chgData name="精彦 松尾" userId="079f92e83afe574c" providerId="LiveId" clId="{AF1E51BE-4A2D-4D1D-8709-0B7A01EF64D4}" dt="2024-06-24T05:17:17.798" v="38" actId="6549"/>
        <pc:sldMkLst>
          <pc:docMk/>
          <pc:sldMk cId="3189296432" sldId="260"/>
        </pc:sldMkLst>
      </pc:sldChg>
      <pc:sldChg chg="new modTransition">
        <pc:chgData name="精彦 松尾" userId="079f92e83afe574c" providerId="LiveId" clId="{AF1E51BE-4A2D-4D1D-8709-0B7A01EF64D4}" dt="2024-06-17T04:01:09.716" v="1"/>
        <pc:sldMkLst>
          <pc:docMk/>
          <pc:sldMk cId="1110020936" sldId="27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D8BDB65-A95C-4F53-A945-28E58EFD5676}" type="datetimeFigureOut">
              <a:rPr kumimoji="1" lang="ja-JP" altLang="en-US" smtClean="0"/>
              <a:t>2025/12/8</a:t>
            </a:fld>
            <a:endParaRPr kumimoji="1" lang="ja-JP" altLang="en-US"/>
          </a:p>
        </p:txBody>
      </p:sp>
      <p:sp>
        <p:nvSpPr>
          <p:cNvPr id="4"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E59402C-178F-468F-8803-5C9B1FA3E396}" type="slidenum">
              <a:rPr kumimoji="1" lang="ja-JP" altLang="en-US" smtClean="0"/>
              <a:t>‹#›</a:t>
            </a:fld>
            <a:endParaRPr kumimoji="1" lang="ja-JP" altLang="en-US"/>
          </a:p>
        </p:txBody>
      </p:sp>
    </p:spTree>
    <p:extLst>
      <p:ext uri="{BB962C8B-B14F-4D97-AF65-F5344CB8AC3E}">
        <p14:creationId xmlns:p14="http://schemas.microsoft.com/office/powerpoint/2010/main" val="21968196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607F88-5F80-460C-8534-2E92E672DCA4}" type="datetimeFigureOut">
              <a:rPr kumimoji="1" lang="ja-JP" altLang="en-US" smtClean="0"/>
              <a:t>2025/12/8</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1422A6-FA76-4AA9-9F14-C324CE623C25}" type="slidenum">
              <a:rPr kumimoji="1" lang="ja-JP" altLang="en-US" smtClean="0"/>
              <a:t>‹#›</a:t>
            </a:fld>
            <a:endParaRPr kumimoji="1" lang="ja-JP" altLang="en-US"/>
          </a:p>
        </p:txBody>
      </p:sp>
    </p:spTree>
    <p:extLst>
      <p:ext uri="{BB962C8B-B14F-4D97-AF65-F5344CB8AC3E}">
        <p14:creationId xmlns:p14="http://schemas.microsoft.com/office/powerpoint/2010/main" val="26778832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本当か嘘か見当がつかないが、気の利いた面白い話ではある。</a:t>
            </a:r>
          </a:p>
        </p:txBody>
      </p:sp>
      <p:sp>
        <p:nvSpPr>
          <p:cNvPr id="4" name="スライド番号プレースホルダー 3"/>
          <p:cNvSpPr>
            <a:spLocks noGrp="1"/>
          </p:cNvSpPr>
          <p:nvPr>
            <p:ph type="sldNum" sz="quarter" idx="5"/>
          </p:nvPr>
        </p:nvSpPr>
        <p:spPr/>
        <p:txBody>
          <a:bodyPr/>
          <a:lstStyle/>
          <a:p>
            <a:fld id="{141422A6-FA76-4AA9-9F14-C324CE623C25}" type="slidenum">
              <a:rPr kumimoji="1" lang="ja-JP" altLang="en-US" smtClean="0"/>
              <a:t>4</a:t>
            </a:fld>
            <a:endParaRPr kumimoji="1" lang="ja-JP" altLang="en-US"/>
          </a:p>
        </p:txBody>
      </p:sp>
    </p:spTree>
    <p:extLst>
      <p:ext uri="{BB962C8B-B14F-4D97-AF65-F5344CB8AC3E}">
        <p14:creationId xmlns:p14="http://schemas.microsoft.com/office/powerpoint/2010/main" val="2352865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41422A6-FA76-4AA9-9F14-C324CE623C25}" type="slidenum">
              <a:rPr kumimoji="1" lang="ja-JP" altLang="en-US" smtClean="0"/>
              <a:t>6</a:t>
            </a:fld>
            <a:endParaRPr kumimoji="1" lang="ja-JP" altLang="en-US"/>
          </a:p>
        </p:txBody>
      </p:sp>
    </p:spTree>
    <p:extLst>
      <p:ext uri="{BB962C8B-B14F-4D97-AF65-F5344CB8AC3E}">
        <p14:creationId xmlns:p14="http://schemas.microsoft.com/office/powerpoint/2010/main" val="99844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ニューズウィークは、「</a:t>
            </a:r>
            <a:r>
              <a:rPr kumimoji="1" lang="en-US" altLang="ja-JP" dirty="0"/>
              <a:t>40</a:t>
            </a:r>
            <a:r>
              <a:rPr kumimoji="1" lang="ja-JP" altLang="en-US" dirty="0"/>
              <a:t>歳未婚の女性が結婚する確率は、テロに遭って脂肪する確率よりも低い」という行き過ぎた記事を載せた。嘘であっても、それをわざと疑わず、信じたいことを信じる傾向が庶民にはある。</a:t>
            </a:r>
          </a:p>
        </p:txBody>
      </p:sp>
      <p:sp>
        <p:nvSpPr>
          <p:cNvPr id="4" name="スライド番号プレースホルダー 3"/>
          <p:cNvSpPr>
            <a:spLocks noGrp="1"/>
          </p:cNvSpPr>
          <p:nvPr>
            <p:ph type="sldNum" sz="quarter" idx="5"/>
          </p:nvPr>
        </p:nvSpPr>
        <p:spPr/>
        <p:txBody>
          <a:bodyPr/>
          <a:lstStyle/>
          <a:p>
            <a:fld id="{141422A6-FA76-4AA9-9F14-C324CE623C25}" type="slidenum">
              <a:rPr kumimoji="1" lang="ja-JP" altLang="en-US" smtClean="0"/>
              <a:t>7</a:t>
            </a:fld>
            <a:endParaRPr kumimoji="1" lang="ja-JP" altLang="en-US"/>
          </a:p>
        </p:txBody>
      </p:sp>
    </p:spTree>
    <p:extLst>
      <p:ext uri="{BB962C8B-B14F-4D97-AF65-F5344CB8AC3E}">
        <p14:creationId xmlns:p14="http://schemas.microsoft.com/office/powerpoint/2010/main" val="2337538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日本という国は、他の国とは異なる独自の発展を遂げてきた。周囲を海という要塞で囲まれ、適度な気象環境で穏やかな自然を享受してきた。</a:t>
            </a:r>
            <a:endParaRPr kumimoji="1" lang="en-US" altLang="ja-JP" dirty="0"/>
          </a:p>
          <a:p>
            <a:r>
              <a:rPr kumimoji="1" lang="ja-JP" altLang="en-US" dirty="0"/>
              <a:t>明治維新まで、他国の恫喝を受けることなく、自国の文化を深める期間が長かった。また、庶民の文化レベルが異様に高く、そのおかげで職人の高いレベルが保たれた。</a:t>
            </a:r>
            <a:endParaRPr kumimoji="1" lang="en-US" altLang="ja-JP" dirty="0"/>
          </a:p>
          <a:p>
            <a:r>
              <a:rPr kumimoji="1" lang="ja-JP" altLang="en-US" dirty="0"/>
              <a:t>現在、日本が誇るアニメや料理、建築物、庭園などなどは庶民の手によって育てられてきたものである。似非知識人はそのことを認めたがらない。なぜ？</a:t>
            </a:r>
          </a:p>
        </p:txBody>
      </p:sp>
      <p:sp>
        <p:nvSpPr>
          <p:cNvPr id="4" name="スライド番号プレースホルダー 3"/>
          <p:cNvSpPr>
            <a:spLocks noGrp="1"/>
          </p:cNvSpPr>
          <p:nvPr>
            <p:ph type="sldNum" sz="quarter" idx="5"/>
          </p:nvPr>
        </p:nvSpPr>
        <p:spPr/>
        <p:txBody>
          <a:bodyPr/>
          <a:lstStyle/>
          <a:p>
            <a:fld id="{141422A6-FA76-4AA9-9F14-C324CE623C25}" type="slidenum">
              <a:rPr kumimoji="1" lang="ja-JP" altLang="en-US" smtClean="0"/>
              <a:t>10</a:t>
            </a:fld>
            <a:endParaRPr kumimoji="1" lang="ja-JP" altLang="en-US"/>
          </a:p>
        </p:txBody>
      </p:sp>
    </p:spTree>
    <p:extLst>
      <p:ext uri="{BB962C8B-B14F-4D97-AF65-F5344CB8AC3E}">
        <p14:creationId xmlns:p14="http://schemas.microsoft.com/office/powerpoint/2010/main" val="11527731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サミー・ソーサはファンサービスに熱心な選手。</a:t>
            </a:r>
          </a:p>
        </p:txBody>
      </p:sp>
      <p:sp>
        <p:nvSpPr>
          <p:cNvPr id="4" name="スライド番号プレースホルダー 3"/>
          <p:cNvSpPr>
            <a:spLocks noGrp="1"/>
          </p:cNvSpPr>
          <p:nvPr>
            <p:ph type="sldNum" sz="quarter" idx="5"/>
          </p:nvPr>
        </p:nvSpPr>
        <p:spPr/>
        <p:txBody>
          <a:bodyPr/>
          <a:lstStyle/>
          <a:p>
            <a:fld id="{141422A6-FA76-4AA9-9F14-C324CE623C25}" type="slidenum">
              <a:rPr kumimoji="1" lang="ja-JP" altLang="en-US" smtClean="0"/>
              <a:t>12</a:t>
            </a:fld>
            <a:endParaRPr kumimoji="1" lang="ja-JP" altLang="en-US"/>
          </a:p>
        </p:txBody>
      </p:sp>
    </p:spTree>
    <p:extLst>
      <p:ext uri="{BB962C8B-B14F-4D97-AF65-F5344CB8AC3E}">
        <p14:creationId xmlns:p14="http://schemas.microsoft.com/office/powerpoint/2010/main" val="42307107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41422A6-FA76-4AA9-9F14-C324CE623C25}" type="slidenum">
              <a:rPr kumimoji="1" lang="ja-JP" altLang="en-US" smtClean="0"/>
              <a:t>13</a:t>
            </a:fld>
            <a:endParaRPr kumimoji="1" lang="ja-JP" altLang="en-US"/>
          </a:p>
        </p:txBody>
      </p:sp>
    </p:spTree>
    <p:extLst>
      <p:ext uri="{BB962C8B-B14F-4D97-AF65-F5344CB8AC3E}">
        <p14:creationId xmlns:p14="http://schemas.microsoft.com/office/powerpoint/2010/main" val="37434528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41422A6-FA76-4AA9-9F14-C324CE623C25}" type="slidenum">
              <a:rPr kumimoji="1" lang="ja-JP" altLang="en-US" smtClean="0"/>
              <a:t>14</a:t>
            </a:fld>
            <a:endParaRPr kumimoji="1" lang="ja-JP" altLang="en-US"/>
          </a:p>
        </p:txBody>
      </p:sp>
    </p:spTree>
    <p:extLst>
      <p:ext uri="{BB962C8B-B14F-4D97-AF65-F5344CB8AC3E}">
        <p14:creationId xmlns:p14="http://schemas.microsoft.com/office/powerpoint/2010/main" val="5914544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進歩を選ばなかったブータンは幸福な国なのだろうか？</a:t>
            </a:r>
          </a:p>
        </p:txBody>
      </p:sp>
      <p:sp>
        <p:nvSpPr>
          <p:cNvPr id="4" name="スライド番号プレースホルダー 3"/>
          <p:cNvSpPr>
            <a:spLocks noGrp="1"/>
          </p:cNvSpPr>
          <p:nvPr>
            <p:ph type="sldNum" sz="quarter" idx="5"/>
          </p:nvPr>
        </p:nvSpPr>
        <p:spPr/>
        <p:txBody>
          <a:bodyPr/>
          <a:lstStyle/>
          <a:p>
            <a:fld id="{141422A6-FA76-4AA9-9F14-C324CE623C25}" type="slidenum">
              <a:rPr kumimoji="1" lang="ja-JP" altLang="en-US" smtClean="0"/>
              <a:t>16</a:t>
            </a:fld>
            <a:endParaRPr kumimoji="1" lang="ja-JP" altLang="en-US"/>
          </a:p>
        </p:txBody>
      </p:sp>
    </p:spTree>
    <p:extLst>
      <p:ext uri="{BB962C8B-B14F-4D97-AF65-F5344CB8AC3E}">
        <p14:creationId xmlns:p14="http://schemas.microsoft.com/office/powerpoint/2010/main" val="137640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もしも容疑者が</a:t>
            </a:r>
            <a:r>
              <a:rPr kumimoji="1" lang="en-US" altLang="ja-JP" dirty="0"/>
              <a:t>64</a:t>
            </a:r>
            <a:r>
              <a:rPr kumimoji="1" lang="ja-JP" altLang="en-US" dirty="0"/>
              <a:t>人いるとして、男は</a:t>
            </a:r>
            <a:r>
              <a:rPr kumimoji="1" lang="en-US" altLang="ja-JP" dirty="0"/>
              <a:t>1/2</a:t>
            </a:r>
            <a:r>
              <a:rPr kumimoji="1" lang="ja-JP" altLang="en-US" dirty="0"/>
              <a:t>で</a:t>
            </a:r>
            <a:r>
              <a:rPr kumimoji="1" lang="en-US" altLang="ja-JP" dirty="0"/>
              <a:t>32</a:t>
            </a:r>
            <a:r>
              <a:rPr kumimoji="1" lang="ja-JP" altLang="en-US" dirty="0"/>
              <a:t>人になる。金髪の者はその</a:t>
            </a:r>
            <a:r>
              <a:rPr kumimoji="1" lang="en-US" altLang="ja-JP" dirty="0"/>
              <a:t>3/4</a:t>
            </a:r>
            <a:r>
              <a:rPr kumimoji="1" lang="ja-JP" altLang="en-US" dirty="0"/>
              <a:t>で</a:t>
            </a:r>
            <a:r>
              <a:rPr kumimoji="1" lang="en-US" altLang="ja-JP" dirty="0"/>
              <a:t>24</a:t>
            </a:r>
            <a:r>
              <a:rPr kumimoji="1" lang="ja-JP" altLang="en-US" dirty="0"/>
              <a:t>人に減る。青い上着を着ている者はそのまた</a:t>
            </a:r>
            <a:r>
              <a:rPr kumimoji="1" lang="en-US" altLang="ja-JP" dirty="0"/>
              <a:t>1/2</a:t>
            </a:r>
            <a:r>
              <a:rPr kumimoji="1" lang="ja-JP" altLang="en-US" dirty="0"/>
              <a:t>で</a:t>
            </a:r>
            <a:r>
              <a:rPr kumimoji="1" lang="en-US" altLang="ja-JP" dirty="0"/>
              <a:t>12</a:t>
            </a:r>
            <a:r>
              <a:rPr kumimoji="1" lang="ja-JP" altLang="en-US" dirty="0"/>
              <a:t>人となる。そのうち身の軽いものは</a:t>
            </a:r>
            <a:r>
              <a:rPr kumimoji="1" lang="en-US" altLang="ja-JP" dirty="0"/>
              <a:t>1/2</a:t>
            </a:r>
            <a:r>
              <a:rPr kumimoji="1" lang="ja-JP" altLang="en-US" dirty="0"/>
              <a:t>となって</a:t>
            </a:r>
            <a:r>
              <a:rPr kumimoji="1" lang="en-US" altLang="ja-JP" dirty="0"/>
              <a:t>6</a:t>
            </a:r>
            <a:r>
              <a:rPr kumimoji="1" lang="ja-JP" altLang="en-US" dirty="0"/>
              <a:t>人となる。つまり</a:t>
            </a:r>
            <a:r>
              <a:rPr kumimoji="1" lang="en-US" altLang="ja-JP" dirty="0"/>
              <a:t>64</a:t>
            </a:r>
            <a:r>
              <a:rPr kumimoji="1" lang="ja-JP" altLang="en-US" dirty="0"/>
              <a:t>人から</a:t>
            </a:r>
            <a:r>
              <a:rPr kumimoji="1" lang="en-US" altLang="ja-JP" dirty="0"/>
              <a:t>6</a:t>
            </a:r>
            <a:r>
              <a:rPr kumimoji="1" lang="ja-JP" altLang="en-US" dirty="0"/>
              <a:t>人に絞られる。</a:t>
            </a:r>
          </a:p>
        </p:txBody>
      </p:sp>
      <p:sp>
        <p:nvSpPr>
          <p:cNvPr id="4" name="スライド番号プレースホルダー 3"/>
          <p:cNvSpPr>
            <a:spLocks noGrp="1"/>
          </p:cNvSpPr>
          <p:nvPr>
            <p:ph type="sldNum" sz="quarter" idx="5"/>
          </p:nvPr>
        </p:nvSpPr>
        <p:spPr/>
        <p:txBody>
          <a:bodyPr/>
          <a:lstStyle/>
          <a:p>
            <a:fld id="{141422A6-FA76-4AA9-9F14-C324CE623C25}" type="slidenum">
              <a:rPr kumimoji="1" lang="ja-JP" altLang="en-US" smtClean="0"/>
              <a:t>17</a:t>
            </a:fld>
            <a:endParaRPr kumimoji="1" lang="ja-JP" altLang="en-US"/>
          </a:p>
        </p:txBody>
      </p:sp>
    </p:spTree>
    <p:extLst>
      <p:ext uri="{BB962C8B-B14F-4D97-AF65-F5344CB8AC3E}">
        <p14:creationId xmlns:p14="http://schemas.microsoft.com/office/powerpoint/2010/main" val="1112069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04300E6-0D4A-4621-9755-0814D5CC6B7B}" type="datetimeFigureOut">
              <a:rPr kumimoji="1" lang="ja-JP" altLang="en-US" smtClean="0"/>
              <a:t>2025/12/8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0BFEE74-92A3-41AB-AEBE-38E3F28BCC62}" type="slidenum">
              <a:rPr kumimoji="1" lang="ja-JP" altLang="en-US" smtClean="0"/>
              <a:t>‹#›</a:t>
            </a:fld>
            <a:endParaRPr kumimoji="1" lang="ja-JP" altLang="en-US"/>
          </a:p>
        </p:txBody>
      </p:sp>
    </p:spTree>
    <p:extLst>
      <p:ext uri="{BB962C8B-B14F-4D97-AF65-F5344CB8AC3E}">
        <p14:creationId xmlns:p14="http://schemas.microsoft.com/office/powerpoint/2010/main" val="3501813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04300E6-0D4A-4621-9755-0814D5CC6B7B}" type="datetimeFigureOut">
              <a:rPr kumimoji="1" lang="ja-JP" altLang="en-US" smtClean="0"/>
              <a:t>2025/12/8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0BFEE74-92A3-41AB-AEBE-38E3F28BCC62}" type="slidenum">
              <a:rPr kumimoji="1" lang="ja-JP" altLang="en-US" smtClean="0"/>
              <a:t>‹#›</a:t>
            </a:fld>
            <a:endParaRPr kumimoji="1" lang="ja-JP" altLang="en-US"/>
          </a:p>
        </p:txBody>
      </p:sp>
    </p:spTree>
    <p:extLst>
      <p:ext uri="{BB962C8B-B14F-4D97-AF65-F5344CB8AC3E}">
        <p14:creationId xmlns:p14="http://schemas.microsoft.com/office/powerpoint/2010/main" val="2637584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04300E6-0D4A-4621-9755-0814D5CC6B7B}" type="datetimeFigureOut">
              <a:rPr kumimoji="1" lang="ja-JP" altLang="en-US" smtClean="0"/>
              <a:t>2025/12/8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0BFEE74-92A3-41AB-AEBE-38E3F28BCC62}" type="slidenum">
              <a:rPr kumimoji="1" lang="ja-JP" altLang="en-US" smtClean="0"/>
              <a:t>‹#›</a:t>
            </a:fld>
            <a:endParaRPr kumimoji="1" lang="ja-JP" altLang="en-US"/>
          </a:p>
        </p:txBody>
      </p:sp>
    </p:spTree>
    <p:extLst>
      <p:ext uri="{BB962C8B-B14F-4D97-AF65-F5344CB8AC3E}">
        <p14:creationId xmlns:p14="http://schemas.microsoft.com/office/powerpoint/2010/main" val="4022953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04300E6-0D4A-4621-9755-0814D5CC6B7B}" type="datetimeFigureOut">
              <a:rPr kumimoji="1" lang="ja-JP" altLang="en-US" smtClean="0"/>
              <a:t>2025/12/8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0BFEE74-92A3-41AB-AEBE-38E3F28BCC62}" type="slidenum">
              <a:rPr kumimoji="1" lang="ja-JP" altLang="en-US" smtClean="0"/>
              <a:t>‹#›</a:t>
            </a:fld>
            <a:endParaRPr kumimoji="1" lang="ja-JP" altLang="en-US"/>
          </a:p>
        </p:txBody>
      </p:sp>
    </p:spTree>
    <p:extLst>
      <p:ext uri="{BB962C8B-B14F-4D97-AF65-F5344CB8AC3E}">
        <p14:creationId xmlns:p14="http://schemas.microsoft.com/office/powerpoint/2010/main" val="1644378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04300E6-0D4A-4621-9755-0814D5CC6B7B}" type="datetimeFigureOut">
              <a:rPr kumimoji="1" lang="ja-JP" altLang="en-US" smtClean="0"/>
              <a:t>2025/12/8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0BFEE74-92A3-41AB-AEBE-38E3F28BCC62}" type="slidenum">
              <a:rPr kumimoji="1" lang="ja-JP" altLang="en-US" smtClean="0"/>
              <a:t>‹#›</a:t>
            </a:fld>
            <a:endParaRPr kumimoji="1" lang="ja-JP" altLang="en-US"/>
          </a:p>
        </p:txBody>
      </p:sp>
    </p:spTree>
    <p:extLst>
      <p:ext uri="{BB962C8B-B14F-4D97-AF65-F5344CB8AC3E}">
        <p14:creationId xmlns:p14="http://schemas.microsoft.com/office/powerpoint/2010/main" val="3257542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04300E6-0D4A-4621-9755-0814D5CC6B7B}" type="datetimeFigureOut">
              <a:rPr kumimoji="1" lang="ja-JP" altLang="en-US" smtClean="0"/>
              <a:t>2025/12/8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0BFEE74-92A3-41AB-AEBE-38E3F28BCC62}" type="slidenum">
              <a:rPr kumimoji="1" lang="ja-JP" altLang="en-US" smtClean="0"/>
              <a:t>‹#›</a:t>
            </a:fld>
            <a:endParaRPr kumimoji="1" lang="ja-JP" altLang="en-US"/>
          </a:p>
        </p:txBody>
      </p:sp>
    </p:spTree>
    <p:extLst>
      <p:ext uri="{BB962C8B-B14F-4D97-AF65-F5344CB8AC3E}">
        <p14:creationId xmlns:p14="http://schemas.microsoft.com/office/powerpoint/2010/main" val="3371688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04300E6-0D4A-4621-9755-0814D5CC6B7B}" type="datetimeFigureOut">
              <a:rPr kumimoji="1" lang="ja-JP" altLang="en-US" smtClean="0"/>
              <a:t>2025/12/8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0BFEE74-92A3-41AB-AEBE-38E3F28BCC62}" type="slidenum">
              <a:rPr kumimoji="1" lang="ja-JP" altLang="en-US" smtClean="0"/>
              <a:t>‹#›</a:t>
            </a:fld>
            <a:endParaRPr kumimoji="1" lang="ja-JP" altLang="en-US"/>
          </a:p>
        </p:txBody>
      </p:sp>
    </p:spTree>
    <p:extLst>
      <p:ext uri="{BB962C8B-B14F-4D97-AF65-F5344CB8AC3E}">
        <p14:creationId xmlns:p14="http://schemas.microsoft.com/office/powerpoint/2010/main" val="3811178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04300E6-0D4A-4621-9755-0814D5CC6B7B}" type="datetimeFigureOut">
              <a:rPr kumimoji="1" lang="ja-JP" altLang="en-US" smtClean="0"/>
              <a:t>2025/12/8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0BFEE74-92A3-41AB-AEBE-38E3F28BCC62}" type="slidenum">
              <a:rPr kumimoji="1" lang="ja-JP" altLang="en-US" smtClean="0"/>
              <a:t>‹#›</a:t>
            </a:fld>
            <a:endParaRPr kumimoji="1" lang="ja-JP" altLang="en-US"/>
          </a:p>
        </p:txBody>
      </p:sp>
    </p:spTree>
    <p:extLst>
      <p:ext uri="{BB962C8B-B14F-4D97-AF65-F5344CB8AC3E}">
        <p14:creationId xmlns:p14="http://schemas.microsoft.com/office/powerpoint/2010/main" val="1652061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04300E6-0D4A-4621-9755-0814D5CC6B7B}" type="datetimeFigureOut">
              <a:rPr kumimoji="1" lang="ja-JP" altLang="en-US" smtClean="0"/>
              <a:t>2025/12/8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0BFEE74-92A3-41AB-AEBE-38E3F28BCC62}" type="slidenum">
              <a:rPr kumimoji="1" lang="ja-JP" altLang="en-US" smtClean="0"/>
              <a:t>‹#›</a:t>
            </a:fld>
            <a:endParaRPr kumimoji="1" lang="ja-JP" altLang="en-US"/>
          </a:p>
        </p:txBody>
      </p:sp>
    </p:spTree>
    <p:extLst>
      <p:ext uri="{BB962C8B-B14F-4D97-AF65-F5344CB8AC3E}">
        <p14:creationId xmlns:p14="http://schemas.microsoft.com/office/powerpoint/2010/main" val="797320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04300E6-0D4A-4621-9755-0814D5CC6B7B}" type="datetimeFigureOut">
              <a:rPr kumimoji="1" lang="ja-JP" altLang="en-US" smtClean="0"/>
              <a:t>2025/12/8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0BFEE74-92A3-41AB-AEBE-38E3F28BCC62}" type="slidenum">
              <a:rPr kumimoji="1" lang="ja-JP" altLang="en-US" smtClean="0"/>
              <a:t>‹#›</a:t>
            </a:fld>
            <a:endParaRPr kumimoji="1" lang="ja-JP" altLang="en-US"/>
          </a:p>
        </p:txBody>
      </p:sp>
    </p:spTree>
    <p:extLst>
      <p:ext uri="{BB962C8B-B14F-4D97-AF65-F5344CB8AC3E}">
        <p14:creationId xmlns:p14="http://schemas.microsoft.com/office/powerpoint/2010/main" val="15948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04300E6-0D4A-4621-9755-0814D5CC6B7B}" type="datetimeFigureOut">
              <a:rPr kumimoji="1" lang="ja-JP" altLang="en-US" smtClean="0"/>
              <a:t>2025/12/8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0BFEE74-92A3-41AB-AEBE-38E3F28BCC62}" type="slidenum">
              <a:rPr kumimoji="1" lang="ja-JP" altLang="en-US" smtClean="0"/>
              <a:t>‹#›</a:t>
            </a:fld>
            <a:endParaRPr kumimoji="1" lang="ja-JP" altLang="en-US"/>
          </a:p>
        </p:txBody>
      </p:sp>
    </p:spTree>
    <p:extLst>
      <p:ext uri="{BB962C8B-B14F-4D97-AF65-F5344CB8AC3E}">
        <p14:creationId xmlns:p14="http://schemas.microsoft.com/office/powerpoint/2010/main" val="3220972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4300E6-0D4A-4621-9755-0814D5CC6B7B}" type="datetimeFigureOut">
              <a:rPr kumimoji="1" lang="ja-JP" altLang="en-US" smtClean="0"/>
              <a:t>2025/12/8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BFEE74-92A3-41AB-AEBE-38E3F28BCC62}" type="slidenum">
              <a:rPr kumimoji="1" lang="ja-JP" altLang="en-US" smtClean="0"/>
              <a:t>‹#›</a:t>
            </a:fld>
            <a:endParaRPr kumimoji="1" lang="ja-JP" altLang="en-US"/>
          </a:p>
        </p:txBody>
      </p:sp>
    </p:spTree>
    <p:extLst>
      <p:ext uri="{BB962C8B-B14F-4D97-AF65-F5344CB8AC3E}">
        <p14:creationId xmlns:p14="http://schemas.microsoft.com/office/powerpoint/2010/main" val="2618148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3568" y="1052736"/>
            <a:ext cx="7772400" cy="2592288"/>
          </a:xfrm>
        </p:spPr>
        <p:txBody>
          <a:bodyPr>
            <a:normAutofit fontScale="90000"/>
          </a:bodyPr>
          <a:lstStyle/>
          <a:p>
            <a:r>
              <a:rPr kumimoji="1" lang="ja-JP" altLang="en-US" dirty="0"/>
              <a:t>確率と統計でものを考える。</a:t>
            </a:r>
            <a:br>
              <a:rPr kumimoji="1" lang="en-US" altLang="ja-JP" dirty="0"/>
            </a:br>
            <a:r>
              <a:rPr kumimoji="1" lang="ja-JP" altLang="en-US" dirty="0"/>
              <a:t>教科書第</a:t>
            </a:r>
            <a:r>
              <a:rPr kumimoji="1" lang="en-US" altLang="ja-JP" dirty="0"/>
              <a:t>8</a:t>
            </a:r>
            <a:r>
              <a:rPr kumimoji="1" lang="ja-JP" altLang="en-US" dirty="0"/>
              <a:t>章</a:t>
            </a:r>
            <a:br>
              <a:rPr kumimoji="1" lang="en-US" altLang="ja-JP" dirty="0"/>
            </a:br>
            <a:r>
              <a:rPr lang="ja-JP" altLang="en-US" dirty="0"/>
              <a:t>そんなことは起きるはずがない</a:t>
            </a:r>
            <a:br>
              <a:rPr lang="en-US" altLang="ja-JP" dirty="0"/>
            </a:br>
            <a:endParaRPr kumimoji="1" lang="ja-JP" altLang="en-US" dirty="0"/>
          </a:p>
        </p:txBody>
      </p:sp>
      <p:sp>
        <p:nvSpPr>
          <p:cNvPr id="3" name="サブタイトル 2"/>
          <p:cNvSpPr>
            <a:spLocks noGrp="1"/>
          </p:cNvSpPr>
          <p:nvPr>
            <p:ph type="subTitle" idx="1"/>
          </p:nvPr>
        </p:nvSpPr>
        <p:spPr>
          <a:xfrm>
            <a:off x="1475656" y="4293096"/>
            <a:ext cx="6656784" cy="1417712"/>
          </a:xfrm>
        </p:spPr>
        <p:txBody>
          <a:bodyPr>
            <a:normAutofit/>
          </a:bodyPr>
          <a:lstStyle/>
          <a:p>
            <a:r>
              <a:rPr kumimoji="1" lang="ja-JP" altLang="en-US" dirty="0">
                <a:solidFill>
                  <a:schemeClr val="tx1"/>
                </a:solidFill>
              </a:rPr>
              <a:t>とても低い確率</a:t>
            </a:r>
            <a:r>
              <a:rPr lang="ja-JP" altLang="en-US" dirty="0">
                <a:solidFill>
                  <a:schemeClr val="tx1"/>
                </a:solidFill>
              </a:rPr>
              <a:t>で起こる</a:t>
            </a:r>
            <a:r>
              <a:rPr kumimoji="1" lang="ja-JP" altLang="en-US" dirty="0">
                <a:solidFill>
                  <a:schemeClr val="tx1"/>
                </a:solidFill>
              </a:rPr>
              <a:t>事象は興味をそそる。いくつか例をあげて考えよう。</a:t>
            </a:r>
          </a:p>
        </p:txBody>
      </p:sp>
    </p:spTree>
    <p:extLst>
      <p:ext uri="{BB962C8B-B14F-4D97-AF65-F5344CB8AC3E}">
        <p14:creationId xmlns:p14="http://schemas.microsoft.com/office/powerpoint/2010/main" val="467481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エイリアンはいるか？</a:t>
            </a:r>
          </a:p>
        </p:txBody>
      </p:sp>
      <p:sp>
        <p:nvSpPr>
          <p:cNvPr id="3" name="コンテンツ プレースホルダー 2"/>
          <p:cNvSpPr>
            <a:spLocks noGrp="1"/>
          </p:cNvSpPr>
          <p:nvPr>
            <p:ph idx="1"/>
          </p:nvPr>
        </p:nvSpPr>
        <p:spPr>
          <a:xfrm>
            <a:off x="457200" y="1600200"/>
            <a:ext cx="8229600" cy="5141168"/>
          </a:xfrm>
        </p:spPr>
        <p:txBody>
          <a:bodyPr>
            <a:normAutofit fontScale="85000" lnSpcReduction="20000"/>
          </a:bodyPr>
          <a:lstStyle/>
          <a:p>
            <a:r>
              <a:rPr lang="ja-JP" altLang="en-US" dirty="0"/>
              <a:t>地球は、生物に満ちた奇跡の惑星と考えられている。しかし、地球は宇宙から孤立した存在ではない。</a:t>
            </a:r>
            <a:endParaRPr lang="en-US" altLang="ja-JP" dirty="0"/>
          </a:p>
          <a:p>
            <a:r>
              <a:rPr lang="ja-JP" altLang="en-US" dirty="0"/>
              <a:t>宇宙も地球も、同じ自然法則に従って作られている。よって、生物の法則も同じと考えてよい。</a:t>
            </a:r>
            <a:endParaRPr lang="en-US" altLang="ja-JP" dirty="0"/>
          </a:p>
          <a:p>
            <a:r>
              <a:rPr lang="ja-JP" altLang="en-US" dirty="0"/>
              <a:t>地球に人類が出現するには、第一に適当な恒星（太陽）が生まれる必要があった。次に適度な量の水と空気と陸地を持った、適度な温度の、適当な惑星（地球）が生まれる必要があった。</a:t>
            </a:r>
            <a:endParaRPr lang="en-US" altLang="ja-JP" dirty="0"/>
          </a:p>
          <a:p>
            <a:r>
              <a:rPr lang="ja-JP" altLang="en-US" dirty="0"/>
              <a:t>その状況下で、生命が生み出され、何十億年もの時間をかけて、私たちのような高い知能を持った種へと進化ゆく。</a:t>
            </a:r>
            <a:endParaRPr lang="en-US" altLang="ja-JP" dirty="0"/>
          </a:p>
          <a:p>
            <a:r>
              <a:rPr lang="ja-JP" altLang="en-US" dirty="0"/>
              <a:t>しかし、地球と同様に進化する星が出現する確率は、とても小さいこと以外分からない。</a:t>
            </a:r>
            <a:endParaRPr lang="en-US" altLang="ja-JP" dirty="0"/>
          </a:p>
          <a:p>
            <a:endParaRPr lang="en-US" altLang="ja-JP" dirty="0"/>
          </a:p>
          <a:p>
            <a:endParaRPr lang="en-US" altLang="ja-JP" dirty="0"/>
          </a:p>
          <a:p>
            <a:endParaRPr kumimoji="1" lang="en-US" altLang="ja-JP" dirty="0"/>
          </a:p>
        </p:txBody>
      </p:sp>
    </p:spTree>
    <p:extLst>
      <p:ext uri="{BB962C8B-B14F-4D97-AF65-F5344CB8AC3E}">
        <p14:creationId xmlns:p14="http://schemas.microsoft.com/office/powerpoint/2010/main" val="1817929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0"/>
            <a:ext cx="8229600" cy="1143000"/>
          </a:xfrm>
        </p:spPr>
        <p:txBody>
          <a:bodyPr/>
          <a:lstStyle/>
          <a:p>
            <a:r>
              <a:rPr lang="ja-JP" altLang="en-US" dirty="0"/>
              <a:t>火星に生命体が存在したか？</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397739" y="836712"/>
                <a:ext cx="8712968" cy="5661248"/>
              </a:xfrm>
            </p:spPr>
            <p:txBody>
              <a:bodyPr>
                <a:normAutofit fontScale="70000" lnSpcReduction="20000"/>
              </a:bodyPr>
              <a:lstStyle/>
              <a:p>
                <a:r>
                  <a:rPr kumimoji="1" lang="ja-JP" altLang="en-US" dirty="0"/>
                  <a:t>水が無ければ生命体は生きられない。</a:t>
                </a:r>
                <a:endParaRPr kumimoji="1" lang="en-US" altLang="ja-JP" dirty="0"/>
              </a:p>
              <a:p>
                <a:r>
                  <a:rPr lang="ja-JP" altLang="en-US" dirty="0"/>
                  <a:t>火星表面に、川が表面を削った跡が見られ、永久凍土があることが知られている。地下で氷が解けているとしたら・・・</a:t>
                </a:r>
                <a:endParaRPr lang="en-US" altLang="ja-JP" dirty="0"/>
              </a:p>
              <a:p>
                <a:r>
                  <a:rPr kumimoji="1" lang="ja-JP" altLang="en-US" dirty="0"/>
                  <a:t>もしも、火星に生命体が存在するとしたら、他の星における知的生命体の存在確率は上がる。</a:t>
                </a:r>
                <a:endParaRPr kumimoji="1" lang="en-US" altLang="ja-JP" dirty="0"/>
              </a:p>
              <a:p>
                <a:r>
                  <a:rPr kumimoji="1" lang="ja-JP" altLang="en-US" dirty="0"/>
                  <a:t>ドレイクの方程式では，地球外で知的生命</a:t>
                </a:r>
                <a:r>
                  <a:rPr lang="ja-JP" altLang="en-US" dirty="0"/>
                  <a:t>体の存在する惑星の数は，以下のように求められる</a:t>
                </a:r>
                <a:endParaRPr lang="en-US" altLang="ja-JP" dirty="0"/>
              </a:p>
              <a:p>
                <a14:m>
                  <m:oMath xmlns:m="http://schemas.openxmlformats.org/officeDocument/2006/math">
                    <m:r>
                      <a:rPr lang="en-US" altLang="ja-JP" i="1" dirty="0" smtClean="0">
                        <a:latin typeface="Cambria Math"/>
                      </a:rPr>
                      <m:t>𝑁</m:t>
                    </m:r>
                    <m:r>
                      <a:rPr lang="ja-JP" altLang="en-US" i="1" dirty="0">
                        <a:latin typeface="Cambria Math"/>
                      </a:rPr>
                      <m:t>＝</m:t>
                    </m:r>
                    <m:r>
                      <a:rPr lang="en-US" altLang="ja-JP" i="1" dirty="0">
                        <a:latin typeface="Cambria Math"/>
                      </a:rPr>
                      <m:t>𝑅</m:t>
                    </m:r>
                    <m:r>
                      <a:rPr lang="ja-JP" altLang="en-US" i="1" baseline="30000" dirty="0">
                        <a:latin typeface="Cambria Math"/>
                      </a:rPr>
                      <m:t>＊</m:t>
                    </m:r>
                    <m:r>
                      <a:rPr lang="en-US" altLang="ja-JP" i="1" dirty="0">
                        <a:latin typeface="Cambria Math"/>
                      </a:rPr>
                      <m:t>×</m:t>
                    </m:r>
                    <m:r>
                      <a:rPr lang="en-US" altLang="ja-JP" i="1" dirty="0" err="1">
                        <a:latin typeface="Cambria Math"/>
                      </a:rPr>
                      <m:t>𝑓</m:t>
                    </m:r>
                    <m:r>
                      <a:rPr lang="en-US" altLang="ja-JP" i="1" baseline="-25000" dirty="0" err="1">
                        <a:latin typeface="Cambria Math"/>
                      </a:rPr>
                      <m:t>𝑝</m:t>
                    </m:r>
                    <m:r>
                      <a:rPr lang="en-US" altLang="ja-JP" i="1" dirty="0" err="1">
                        <a:latin typeface="Cambria Math"/>
                      </a:rPr>
                      <m:t>×</m:t>
                    </m:r>
                    <m:sSub>
                      <m:sSubPr>
                        <m:ctrlPr>
                          <a:rPr lang="en-US" altLang="ja-JP" i="1" dirty="0" smtClean="0">
                            <a:latin typeface="Cambria Math" panose="02040503050406030204" pitchFamily="18" charset="0"/>
                          </a:rPr>
                        </m:ctrlPr>
                      </m:sSubPr>
                      <m:e>
                        <m:r>
                          <a:rPr lang="en-US" altLang="ja-JP" b="0" i="1" dirty="0" smtClean="0">
                            <a:latin typeface="Cambria Math"/>
                          </a:rPr>
                          <m:t>𝑛</m:t>
                        </m:r>
                      </m:e>
                      <m:sub>
                        <m:r>
                          <a:rPr lang="en-US" altLang="ja-JP" b="0" i="1" dirty="0" smtClean="0">
                            <a:latin typeface="Cambria Math"/>
                          </a:rPr>
                          <m:t>𝑒</m:t>
                        </m:r>
                      </m:sub>
                    </m:sSub>
                    <m:r>
                      <a:rPr lang="en-US" altLang="ja-JP" i="1" dirty="0" err="1">
                        <a:latin typeface="Cambria Math"/>
                      </a:rPr>
                      <m:t>×</m:t>
                    </m:r>
                    <m:sSub>
                      <m:sSubPr>
                        <m:ctrlPr>
                          <a:rPr lang="en-US" altLang="ja-JP" i="1" dirty="0" smtClean="0">
                            <a:latin typeface="Cambria Math" panose="02040503050406030204" pitchFamily="18" charset="0"/>
                          </a:rPr>
                        </m:ctrlPr>
                      </m:sSubPr>
                      <m:e>
                        <m:r>
                          <a:rPr lang="en-US" altLang="ja-JP" b="0" i="1" dirty="0" smtClean="0">
                            <a:latin typeface="Cambria Math"/>
                          </a:rPr>
                          <m:t>𝑓</m:t>
                        </m:r>
                      </m:e>
                      <m:sub>
                        <m:r>
                          <a:rPr lang="en-US" altLang="ja-JP" b="0" i="1" dirty="0" smtClean="0">
                            <a:latin typeface="Cambria Math"/>
                          </a:rPr>
                          <m:t>𝑙</m:t>
                        </m:r>
                      </m:sub>
                    </m:sSub>
                    <m:r>
                      <a:rPr lang="en-US" altLang="ja-JP" i="1" dirty="0" err="1">
                        <a:latin typeface="Cambria Math"/>
                      </a:rPr>
                      <m:t>×</m:t>
                    </m:r>
                    <m:sSub>
                      <m:sSubPr>
                        <m:ctrlPr>
                          <a:rPr lang="en-US" altLang="ja-JP" i="1" dirty="0" smtClean="0">
                            <a:latin typeface="Cambria Math" panose="02040503050406030204" pitchFamily="18" charset="0"/>
                          </a:rPr>
                        </m:ctrlPr>
                      </m:sSubPr>
                      <m:e>
                        <m:r>
                          <a:rPr lang="en-US" altLang="ja-JP" b="0" i="1" dirty="0" smtClean="0">
                            <a:latin typeface="Cambria Math"/>
                          </a:rPr>
                          <m:t>𝑓</m:t>
                        </m:r>
                      </m:e>
                      <m:sub>
                        <m:r>
                          <a:rPr lang="en-US" altLang="ja-JP" b="0" i="1" dirty="0" smtClean="0">
                            <a:latin typeface="Cambria Math"/>
                          </a:rPr>
                          <m:t>𝑖</m:t>
                        </m:r>
                      </m:sub>
                    </m:sSub>
                    <m:r>
                      <a:rPr lang="en-US" altLang="ja-JP" i="1" dirty="0" err="1">
                        <a:latin typeface="Cambria Math"/>
                      </a:rPr>
                      <m:t>×</m:t>
                    </m:r>
                    <m:sSub>
                      <m:sSubPr>
                        <m:ctrlPr>
                          <a:rPr lang="en-US" altLang="ja-JP" i="1" dirty="0" smtClean="0">
                            <a:latin typeface="Cambria Math" panose="02040503050406030204" pitchFamily="18" charset="0"/>
                          </a:rPr>
                        </m:ctrlPr>
                      </m:sSubPr>
                      <m:e>
                        <m:r>
                          <a:rPr lang="en-US" altLang="ja-JP" b="0" i="1" dirty="0" smtClean="0">
                            <a:latin typeface="Cambria Math"/>
                          </a:rPr>
                          <m:t>𝑓</m:t>
                        </m:r>
                      </m:e>
                      <m:sub>
                        <m:r>
                          <a:rPr lang="en-US" altLang="ja-JP" b="0" i="1" dirty="0" smtClean="0">
                            <a:latin typeface="Cambria Math"/>
                          </a:rPr>
                          <m:t>𝑐</m:t>
                        </m:r>
                      </m:sub>
                    </m:sSub>
                    <m:r>
                      <a:rPr lang="en-US" altLang="ja-JP" i="1" dirty="0" smtClean="0">
                        <a:latin typeface="Cambria Math"/>
                        <a:ea typeface="Cambria Math"/>
                      </a:rPr>
                      <m:t>×</m:t>
                    </m:r>
                    <m:r>
                      <a:rPr lang="en-US" altLang="ja-JP" b="0" i="1" dirty="0" smtClean="0">
                        <a:latin typeface="Cambria Math"/>
                        <a:ea typeface="Cambria Math"/>
                      </a:rPr>
                      <m:t>𝐿</m:t>
                    </m:r>
                  </m:oMath>
                </a14:m>
                <a:endParaRPr lang="en-US" altLang="ja-JP" i="1" dirty="0">
                  <a:latin typeface="Cambria Math"/>
                </a:endParaRPr>
              </a:p>
              <a:p>
                <a:pPr lvl="1"/>
                <a14:m>
                  <m:oMath xmlns:m="http://schemas.openxmlformats.org/officeDocument/2006/math">
                    <m:r>
                      <a:rPr lang="en-US" altLang="ja-JP" i="1" dirty="0">
                        <a:latin typeface="Cambria Math"/>
                      </a:rPr>
                      <m:t>𝑅</m:t>
                    </m:r>
                    <m:r>
                      <a:rPr lang="ja-JP" altLang="en-US" i="1" baseline="30000" dirty="0">
                        <a:latin typeface="Cambria Math"/>
                      </a:rPr>
                      <m:t>＊</m:t>
                    </m:r>
                  </m:oMath>
                </a14:m>
                <a:r>
                  <a:rPr lang="ja-JP" altLang="en-US" dirty="0"/>
                  <a:t>：銀河系の中で</a:t>
                </a:r>
                <a:r>
                  <a:rPr lang="en-US" altLang="ja-JP" dirty="0"/>
                  <a:t>1</a:t>
                </a:r>
                <a:r>
                  <a:rPr lang="ja-JP" altLang="en-US" dirty="0"/>
                  <a:t>年間に誕生する恒星の数．</a:t>
                </a:r>
                <a:br>
                  <a:rPr lang="ja-JP" altLang="en-US" dirty="0">
                    <a:latin typeface="+mn-ea"/>
                  </a:rPr>
                </a:br>
                <a:r>
                  <a:rPr lang="en-US" altLang="ja-JP" i="1" dirty="0" err="1">
                    <a:latin typeface="+mn-ea"/>
                  </a:rPr>
                  <a:t>f</a:t>
                </a:r>
                <a14:m>
                  <m:oMath xmlns:m="http://schemas.openxmlformats.org/officeDocument/2006/math">
                    <m:r>
                      <a:rPr lang="en-US" altLang="ja-JP" i="1" baseline="-25000" dirty="0" smtClean="0">
                        <a:latin typeface="Cambria Math"/>
                      </a:rPr>
                      <m:t>𝑝</m:t>
                    </m:r>
                  </m:oMath>
                </a14:m>
                <a:r>
                  <a:rPr lang="ja-JP" altLang="en-US" dirty="0">
                    <a:latin typeface="+mn-ea"/>
                  </a:rPr>
                  <a:t>：誕生した星が惑星をもつ確率</a:t>
                </a:r>
                <a:br>
                  <a:rPr lang="ja-JP" altLang="en-US" dirty="0">
                    <a:latin typeface="+mn-ea"/>
                  </a:rPr>
                </a:br>
                <a:br>
                  <a:rPr lang="ja-JP" altLang="en-US" dirty="0">
                    <a:latin typeface="+mn-ea"/>
                  </a:rPr>
                </a:br>
                <a14:m>
                  <m:oMath xmlns:m="http://schemas.openxmlformats.org/officeDocument/2006/math">
                    <m:r>
                      <a:rPr lang="en-US" altLang="ja-JP" i="1" dirty="0" smtClean="0">
                        <a:latin typeface="Cambria Math"/>
                      </a:rPr>
                      <m:t>𝑛</m:t>
                    </m:r>
                    <m:r>
                      <a:rPr lang="en-US" altLang="ja-JP" i="1" baseline="-25000" dirty="0">
                        <a:latin typeface="Cambria Math"/>
                      </a:rPr>
                      <m:t>𝑒</m:t>
                    </m:r>
                  </m:oMath>
                </a14:m>
                <a:r>
                  <a:rPr lang="ja-JP" altLang="en-US" dirty="0">
                    <a:latin typeface="+mn-ea"/>
                  </a:rPr>
                  <a:t>：生命が生存できる環境を備えた惑星の数</a:t>
                </a:r>
                <a:br>
                  <a:rPr lang="ja-JP" altLang="en-US" dirty="0">
                    <a:latin typeface="+mn-ea"/>
                  </a:rPr>
                </a:br>
                <a:br>
                  <a:rPr lang="ja-JP" altLang="en-US" dirty="0">
                    <a:latin typeface="+mn-ea"/>
                  </a:rPr>
                </a:br>
                <a14:m>
                  <m:oMath xmlns:m="http://schemas.openxmlformats.org/officeDocument/2006/math">
                    <m:r>
                      <a:rPr lang="en-US" altLang="ja-JP" i="1" dirty="0" smtClean="0">
                        <a:latin typeface="Cambria Math"/>
                      </a:rPr>
                      <m:t>𝑓</m:t>
                    </m:r>
                    <m:r>
                      <a:rPr lang="en-US" altLang="ja-JP" i="1" baseline="-25000" dirty="0" err="1">
                        <a:latin typeface="Cambria Math"/>
                      </a:rPr>
                      <m:t>𝑙</m:t>
                    </m:r>
                  </m:oMath>
                </a14:m>
                <a:r>
                  <a:rPr lang="ja-JP" altLang="en-US" dirty="0">
                    <a:latin typeface="+mn-ea"/>
                  </a:rPr>
                  <a:t>：生存に適した惑星上で生命が発生する確率</a:t>
                </a:r>
                <a:br>
                  <a:rPr lang="ja-JP" altLang="en-US" dirty="0">
                    <a:latin typeface="+mn-ea"/>
                  </a:rPr>
                </a:br>
                <a:br>
                  <a:rPr lang="ja-JP" altLang="en-US" dirty="0">
                    <a:latin typeface="+mn-ea"/>
                  </a:rPr>
                </a:br>
                <a14:m>
                  <m:oMath xmlns:m="http://schemas.openxmlformats.org/officeDocument/2006/math">
                    <m:r>
                      <a:rPr lang="en-US" altLang="ja-JP" i="1" dirty="0" smtClean="0">
                        <a:latin typeface="Cambria Math"/>
                      </a:rPr>
                      <m:t>𝑓</m:t>
                    </m:r>
                    <m:r>
                      <a:rPr lang="en-US" altLang="ja-JP" i="1" baseline="-25000" dirty="0">
                        <a:latin typeface="Cambria Math"/>
                      </a:rPr>
                      <m:t>𝑖</m:t>
                    </m:r>
                  </m:oMath>
                </a14:m>
                <a:r>
                  <a:rPr lang="ja-JP" altLang="en-US" dirty="0">
                    <a:latin typeface="+mn-ea"/>
                  </a:rPr>
                  <a:t>：発生した生命が知性をもつ確率</a:t>
                </a:r>
                <a:br>
                  <a:rPr lang="ja-JP" altLang="en-US" dirty="0">
                    <a:latin typeface="+mn-ea"/>
                  </a:rPr>
                </a:br>
                <a:br>
                  <a:rPr lang="ja-JP" altLang="en-US" dirty="0">
                    <a:latin typeface="+mn-ea"/>
                  </a:rPr>
                </a:br>
                <a14:m>
                  <m:oMath xmlns:m="http://schemas.openxmlformats.org/officeDocument/2006/math">
                    <m:r>
                      <a:rPr lang="en-US" altLang="ja-JP" i="1" dirty="0" smtClean="0">
                        <a:latin typeface="Cambria Math"/>
                      </a:rPr>
                      <m:t>𝑓</m:t>
                    </m:r>
                    <m:r>
                      <a:rPr lang="en-US" altLang="ja-JP" i="1" baseline="-25000" dirty="0">
                        <a:latin typeface="Cambria Math"/>
                      </a:rPr>
                      <m:t>𝑐</m:t>
                    </m:r>
                  </m:oMath>
                </a14:m>
                <a:r>
                  <a:rPr lang="ja-JP" altLang="en-US" dirty="0">
                    <a:latin typeface="+mn-ea"/>
                  </a:rPr>
                  <a:t>：進化した生命が高度な技術文明を発達させる確率</a:t>
                </a:r>
                <a:br>
                  <a:rPr lang="ja-JP" altLang="en-US" dirty="0">
                    <a:latin typeface="+mn-ea"/>
                  </a:rPr>
                </a:br>
                <a:br>
                  <a:rPr lang="ja-JP" altLang="en-US" dirty="0">
                    <a:latin typeface="+mn-ea"/>
                  </a:rPr>
                </a:br>
                <a14:m>
                  <m:oMath xmlns:m="http://schemas.openxmlformats.org/officeDocument/2006/math">
                    <m:r>
                      <a:rPr lang="en-US" altLang="ja-JP" i="1" dirty="0" smtClean="0">
                        <a:latin typeface="Cambria Math"/>
                      </a:rPr>
                      <m:t>𝐿</m:t>
                    </m:r>
                  </m:oMath>
                </a14:m>
                <a:r>
                  <a:rPr lang="ja-JP" altLang="en-US" dirty="0">
                    <a:latin typeface="+mn-ea"/>
                  </a:rPr>
                  <a:t>：技術文明が、実際に通信することのできる年数</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397739" y="836712"/>
                <a:ext cx="8712968" cy="5661248"/>
              </a:xfrm>
              <a:blipFill rotWithShape="1">
                <a:blip r:embed="rId2"/>
                <a:stretch>
                  <a:fillRect l="-769" t="-2260" r="-629"/>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657244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サミー・ソーサ事件</a:t>
            </a:r>
          </a:p>
        </p:txBody>
      </p:sp>
      <p:sp>
        <p:nvSpPr>
          <p:cNvPr id="3" name="コンテンツ プレースホルダー 2"/>
          <p:cNvSpPr>
            <a:spLocks noGrp="1"/>
          </p:cNvSpPr>
          <p:nvPr>
            <p:ph idx="1"/>
          </p:nvPr>
        </p:nvSpPr>
        <p:spPr/>
        <p:txBody>
          <a:bodyPr>
            <a:normAutofit fontScale="85000" lnSpcReduction="20000"/>
          </a:bodyPr>
          <a:lstStyle/>
          <a:p>
            <a:r>
              <a:rPr kumimoji="1" lang="en-US" altLang="ja-JP" dirty="0"/>
              <a:t>2003</a:t>
            </a:r>
            <a:r>
              <a:rPr kumimoji="1" lang="ja-JP" altLang="en-US" dirty="0"/>
              <a:t>年</a:t>
            </a:r>
            <a:r>
              <a:rPr kumimoji="1" lang="en-US" altLang="ja-JP" dirty="0"/>
              <a:t>6</a:t>
            </a:r>
            <a:r>
              <a:rPr kumimoji="1" lang="ja-JP" altLang="en-US" dirty="0"/>
              <a:t>月</a:t>
            </a:r>
            <a:r>
              <a:rPr kumimoji="1" lang="en-US" altLang="ja-JP" dirty="0"/>
              <a:t>3</a:t>
            </a:r>
            <a:r>
              <a:rPr kumimoji="1" lang="ja-JP" altLang="en-US" dirty="0"/>
              <a:t>日、シカゴ・カブスの大打者サミー・ソーサが、一打点を挙げたとき、バットが折れた。審判は折れたバットの破片に、小さなコルクのかけらが混じっているのに気づいた。</a:t>
            </a:r>
            <a:endParaRPr kumimoji="1" lang="en-US" altLang="ja-JP" dirty="0"/>
          </a:p>
          <a:p>
            <a:r>
              <a:rPr kumimoji="1" lang="ja-JP" altLang="en-US" dirty="0"/>
              <a:t>ソーサは、</a:t>
            </a:r>
            <a:r>
              <a:rPr lang="ja-JP" altLang="en-US" dirty="0"/>
              <a:t>「</a:t>
            </a:r>
            <a:r>
              <a:rPr kumimoji="1" lang="ja-JP" altLang="en-US" dirty="0"/>
              <a:t>コルク入りのバットを使ったのは、</a:t>
            </a:r>
            <a:r>
              <a:rPr kumimoji="1" lang="ja-JP" altLang="en-US" dirty="0">
                <a:solidFill>
                  <a:srgbClr val="FF0000"/>
                </a:solidFill>
              </a:rPr>
              <a:t>この試合の、この打席だけだ</a:t>
            </a:r>
            <a:r>
              <a:rPr kumimoji="1" lang="ja-JP" altLang="en-US" dirty="0"/>
              <a:t>」と主張した。ファンサービス用のバットを使ってしまったらしい。</a:t>
            </a:r>
            <a:endParaRPr kumimoji="1" lang="en-US" altLang="ja-JP" dirty="0"/>
          </a:p>
          <a:p>
            <a:r>
              <a:rPr kumimoji="1" lang="ja-JP" altLang="en-US" dirty="0"/>
              <a:t>コルク入りのバットは反発力が強いと考えられていたので、フリーバッティングのときファンに</a:t>
            </a:r>
            <a:r>
              <a:rPr lang="ja-JP" altLang="en-US" dirty="0"/>
              <a:t>オーバーフェンス</a:t>
            </a:r>
            <a:r>
              <a:rPr lang="ja-JP" altLang="en-US"/>
              <a:t>を見せることができる</a:t>
            </a:r>
            <a:r>
              <a:rPr lang="ja-JP" altLang="en-US" dirty="0"/>
              <a:t>。</a:t>
            </a:r>
            <a:endParaRPr kumimoji="1" lang="en-US" altLang="ja-JP" dirty="0"/>
          </a:p>
          <a:p>
            <a:r>
              <a:rPr kumimoji="1" lang="ja-JP" altLang="en-US" dirty="0"/>
              <a:t>確かに、ロッカーの中のその他のバットや、博物館のバットにはコルクの詰め物はなかった。</a:t>
            </a:r>
          </a:p>
        </p:txBody>
      </p:sp>
    </p:spTree>
    <p:extLst>
      <p:ext uri="{BB962C8B-B14F-4D97-AF65-F5344CB8AC3E}">
        <p14:creationId xmlns:p14="http://schemas.microsoft.com/office/powerpoint/2010/main" val="3189296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タイトル 1"/>
              <p:cNvSpPr>
                <a:spLocks noGrp="1"/>
              </p:cNvSpPr>
              <p:nvPr>
                <p:ph type="title"/>
              </p:nvPr>
            </p:nvSpPr>
            <p:spPr/>
            <p:txBody>
              <a:bodyPr>
                <a:noAutofit/>
              </a:bodyPr>
              <a:lstStyle/>
              <a:p>
                <a:r>
                  <a:rPr kumimoji="1" lang="ja-JP" altLang="en-US" sz="3200" dirty="0"/>
                  <a:t>仮にソーサの主張が正しいとして、その打席でバットの折れる確率はいくらか（</a:t>
                </a:r>
                <a14:m>
                  <m:oMath xmlns:m="http://schemas.openxmlformats.org/officeDocument/2006/math">
                    <m:r>
                      <a:rPr kumimoji="1" lang="en-US" altLang="ja-JP" sz="3200" i="1" dirty="0" smtClean="0">
                        <a:latin typeface="Cambria Math"/>
                      </a:rPr>
                      <m:t>𝑝</m:t>
                    </m:r>
                  </m:oMath>
                </a14:m>
                <a:r>
                  <a:rPr kumimoji="1" lang="ja-JP" altLang="en-US" sz="3200" dirty="0"/>
                  <a:t>値）？</a:t>
                </a:r>
              </a:p>
            </p:txBody>
          </p:sp>
        </mc:Choice>
        <mc:Fallback xmlns="">
          <p:sp>
            <p:nvSpPr>
              <p:cNvPr id="2" name="タイトル 1"/>
              <p:cNvSpPr>
                <a:spLocks noGrp="1" noRot="1" noChangeAspect="1" noMove="1" noResize="1" noEditPoints="1" noAdjustHandles="1" noChangeArrowheads="1" noChangeShapeType="1" noTextEdit="1"/>
              </p:cNvSpPr>
              <p:nvPr>
                <p:ph type="title"/>
              </p:nvPr>
            </p:nvSpPr>
            <p:spPr>
              <a:blipFill rotWithShape="1">
                <a:blip r:embed="rId3"/>
                <a:stretch>
                  <a:fillRect l="-815" t="-3723" r="-889" b="-1117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normAutofit fontScale="77500" lnSpcReduction="20000"/>
              </a:bodyPr>
              <a:lstStyle/>
              <a:p>
                <a:r>
                  <a:rPr kumimoji="1" lang="ja-JP" altLang="en-US" dirty="0"/>
                  <a:t>何打席に１本の割合でバットは折れるのか？</a:t>
                </a:r>
                <a:endParaRPr kumimoji="1" lang="en-US" altLang="ja-JP" dirty="0"/>
              </a:p>
              <a:p>
                <a:r>
                  <a:rPr lang="ja-JP" altLang="en-US" dirty="0"/>
                  <a:t>一試合に</a:t>
                </a:r>
                <a:r>
                  <a:rPr lang="en-US" altLang="ja-JP" dirty="0"/>
                  <a:t>3</a:t>
                </a:r>
                <a:r>
                  <a:rPr lang="ja-JP" altLang="en-US" dirty="0"/>
                  <a:t>本程度、一試合</a:t>
                </a:r>
                <a:r>
                  <a:rPr lang="en-US" altLang="ja-JP" dirty="0"/>
                  <a:t>75</a:t>
                </a:r>
                <a:r>
                  <a:rPr lang="ja-JP" altLang="en-US" dirty="0"/>
                  <a:t>打席として、</a:t>
                </a:r>
                <a:r>
                  <a:rPr lang="en-US" altLang="ja-JP" dirty="0"/>
                  <a:t>25</a:t>
                </a:r>
                <a:r>
                  <a:rPr lang="ja-JP" altLang="en-US" dirty="0"/>
                  <a:t>打席に</a:t>
                </a:r>
                <a:r>
                  <a:rPr lang="en-US" altLang="ja-JP" dirty="0"/>
                  <a:t>1</a:t>
                </a:r>
                <a:r>
                  <a:rPr lang="ja-JP" altLang="en-US" dirty="0"/>
                  <a:t>本となり、</a:t>
                </a:r>
                <a:r>
                  <a:rPr lang="en-US" altLang="ja-JP" dirty="0"/>
                  <a:t>4</a:t>
                </a:r>
                <a:r>
                  <a:rPr lang="ja-JP" altLang="en-US" dirty="0"/>
                  <a:t>％の確率（</a:t>
                </a:r>
                <a:r>
                  <a:rPr lang="en-US" altLang="ja-JP" dirty="0"/>
                  <a:t>p</a:t>
                </a:r>
                <a:r>
                  <a:rPr lang="ja-JP" altLang="en-US" dirty="0"/>
                  <a:t>値）となる。</a:t>
                </a:r>
                <a:endParaRPr lang="en-US" altLang="ja-JP" dirty="0"/>
              </a:p>
              <a:p>
                <a:r>
                  <a:rPr lang="ja-JP" altLang="en-US" dirty="0"/>
                  <a:t>仮にソーサの主張が本当なら、</a:t>
                </a:r>
                <a:r>
                  <a:rPr lang="ja-JP" altLang="en-US" dirty="0">
                    <a:solidFill>
                      <a:srgbClr val="FF0000"/>
                    </a:solidFill>
                  </a:rPr>
                  <a:t>確率</a:t>
                </a:r>
                <a:r>
                  <a:rPr lang="en-US" altLang="ja-JP" dirty="0">
                    <a:solidFill>
                      <a:srgbClr val="FF0000"/>
                    </a:solidFill>
                  </a:rPr>
                  <a:t>4%</a:t>
                </a:r>
                <a:r>
                  <a:rPr lang="ja-JP" altLang="en-US" dirty="0">
                    <a:solidFill>
                      <a:srgbClr val="FF0000"/>
                    </a:solidFill>
                  </a:rPr>
                  <a:t>の珍しいこと</a:t>
                </a:r>
                <a:r>
                  <a:rPr lang="ja-JP" altLang="en-US" dirty="0"/>
                  <a:t>が起こったことになる（</a:t>
                </a:r>
                <a:r>
                  <a:rPr lang="en-US" altLang="ja-JP" dirty="0"/>
                  <a:t>100</a:t>
                </a:r>
                <a:r>
                  <a:rPr lang="ja-JP" altLang="en-US" dirty="0"/>
                  <a:t>回に</a:t>
                </a:r>
                <a:r>
                  <a:rPr lang="en-US" altLang="ja-JP" dirty="0"/>
                  <a:t>4</a:t>
                </a:r>
                <a:r>
                  <a:rPr lang="ja-JP" altLang="en-US" dirty="0"/>
                  <a:t>回の割合）。</a:t>
                </a:r>
                <a:endParaRPr lang="en-US" altLang="ja-JP" dirty="0"/>
              </a:p>
              <a:p>
                <a:r>
                  <a:rPr kumimoji="1" lang="ja-JP" altLang="en-US" dirty="0"/>
                  <a:t>これは</a:t>
                </a:r>
                <a:r>
                  <a:rPr kumimoji="1" lang="en-US" altLang="ja-JP" dirty="0"/>
                  <a:t>5</a:t>
                </a:r>
                <a:r>
                  <a:rPr kumimoji="1" lang="ja-JP" altLang="en-US" dirty="0"/>
                  <a:t>％より小さいので有意となり、ソーサはこの打席以外でも使っていたと判定される。</a:t>
                </a:r>
                <a:endParaRPr kumimoji="1" lang="en-US" altLang="ja-JP" dirty="0"/>
              </a:p>
              <a:p>
                <a:pPr lvl="1"/>
                <a:r>
                  <a:rPr lang="ja-JP" altLang="en-US" dirty="0"/>
                  <a:t>バットの折れる確率が低いと、それだけ露見しにくくなる。</a:t>
                </a:r>
                <a:endParaRPr kumimoji="1" lang="en-US" altLang="ja-JP" dirty="0"/>
              </a:p>
              <a:p>
                <a:r>
                  <a:rPr kumimoji="1" lang="ja-JP" altLang="en-US" dirty="0"/>
                  <a:t>この試合の主審のトム・マクレランドは、選手のバットに注意を払うので有名な人だった（もしも他の審判ならば見落とされていたかもしれない）。よって </a:t>
                </a:r>
                <a14:m>
                  <m:oMath xmlns:m="http://schemas.openxmlformats.org/officeDocument/2006/math">
                    <m:r>
                      <a:rPr kumimoji="1" lang="en-US" altLang="ja-JP" i="1" dirty="0" smtClean="0">
                        <a:latin typeface="Cambria Math"/>
                      </a:rPr>
                      <m:t>𝑝</m:t>
                    </m:r>
                  </m:oMath>
                </a14:m>
                <a:r>
                  <a:rPr kumimoji="1" lang="ja-JP" altLang="en-US" dirty="0"/>
                  <a:t>値はさらに下がる。</a:t>
                </a:r>
                <a:endParaRPr kumimoji="1" lang="en-US" altLang="ja-JP" dirty="0"/>
              </a:p>
              <a:p>
                <a:r>
                  <a:rPr kumimoji="1" lang="ja-JP" altLang="en-US" dirty="0"/>
                  <a:t>他の主審が見つける確率を</a:t>
                </a:r>
                <a:r>
                  <a:rPr kumimoji="1" lang="en-US" altLang="ja-JP" dirty="0"/>
                  <a:t>1/2</a:t>
                </a:r>
                <a:r>
                  <a:rPr kumimoji="1" lang="ja-JP" altLang="en-US" dirty="0"/>
                  <a:t>とすると、コルクを見つける確率は</a:t>
                </a:r>
                <a:r>
                  <a:rPr kumimoji="1" lang="en-US" altLang="ja-JP" dirty="0"/>
                  <a:t>2%</a:t>
                </a:r>
                <a:r>
                  <a:rPr kumimoji="1" lang="ja-JP" altLang="en-US" dirty="0"/>
                  <a:t>となる。</a:t>
                </a:r>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4"/>
                <a:stretch>
                  <a:fillRect l="-1037" t="-3369" r="-963" b="-2022"/>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4192489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コルク入りのバットが折れやすいとしたら</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229600" cy="4925144"/>
              </a:xfrm>
            </p:spPr>
            <p:txBody>
              <a:bodyPr>
                <a:normAutofit fontScale="77500" lnSpcReduction="20000"/>
              </a:bodyPr>
              <a:lstStyle/>
              <a:p>
                <a:r>
                  <a:rPr kumimoji="1" lang="ja-JP" altLang="en-US" dirty="0"/>
                  <a:t>普通のバットより３倍折れやすいとしたら、 </a:t>
                </a:r>
                <a14:m>
                  <m:oMath xmlns:m="http://schemas.openxmlformats.org/officeDocument/2006/math">
                    <m:r>
                      <m:rPr>
                        <m:sty m:val="p"/>
                      </m:rPr>
                      <a:rPr lang="en-US" altLang="ja-JP" i="1" dirty="0">
                        <a:latin typeface="Cambria Math" panose="02040503050406030204" pitchFamily="18" charset="0"/>
                      </a:rPr>
                      <m:t>p</m:t>
                    </m:r>
                  </m:oMath>
                </a14:m>
                <a:r>
                  <a:rPr kumimoji="1" lang="ja-JP" altLang="en-US" dirty="0"/>
                  <a:t>値は </a:t>
                </a:r>
                <a:r>
                  <a:rPr kumimoji="1" lang="en-US" altLang="ja-JP" dirty="0"/>
                  <a:t>12%</a:t>
                </a:r>
                <a:r>
                  <a:rPr kumimoji="1" lang="ja-JP" altLang="en-US" dirty="0"/>
                  <a:t>となり、有意ではなくなる。</a:t>
                </a:r>
                <a:endParaRPr kumimoji="1" lang="en-US" altLang="ja-JP" dirty="0"/>
              </a:p>
              <a:p>
                <a:r>
                  <a:rPr kumimoji="1" lang="ja-JP" altLang="en-US" dirty="0"/>
                  <a:t>よって、すでに何本かソーサの主張</a:t>
                </a:r>
                <a:r>
                  <a:rPr lang="ja-JP" altLang="en-US" dirty="0"/>
                  <a:t>を</a:t>
                </a:r>
                <a:r>
                  <a:rPr kumimoji="1" lang="ja-JP" altLang="en-US" dirty="0"/>
                  <a:t>全否定することができなくなる。もし何回もコルク入りのバットを使っているなら、すでに折れて発覚しているだから。</a:t>
                </a:r>
                <a:endParaRPr kumimoji="1" lang="en-US" altLang="ja-JP" dirty="0"/>
              </a:p>
              <a:p>
                <a:r>
                  <a:rPr lang="ja-JP" altLang="en-US" dirty="0"/>
                  <a:t>結局、ソーサは７試合の出場停止となった。</a:t>
                </a:r>
                <a:endParaRPr lang="en-US" altLang="ja-JP" dirty="0"/>
              </a:p>
              <a:p>
                <a:r>
                  <a:rPr lang="ja-JP" altLang="en-US" dirty="0"/>
                  <a:t>結構厳しい処置だが、ベースボール史に残る他の似たような事件に比べれば、軽い処分であった。</a:t>
                </a:r>
                <a:endParaRPr lang="en-US" altLang="ja-JP" dirty="0"/>
              </a:p>
              <a:p>
                <a:r>
                  <a:rPr lang="ja-JP" altLang="en-US" dirty="0"/>
                  <a:t>すべては確率の問題である。ソーサが本当のことを言っているのか、嘘をついているのか、本当のところはわからない。</a:t>
                </a:r>
                <a:endParaRPr lang="en-US" altLang="ja-JP" dirty="0"/>
              </a:p>
              <a:p>
                <a:r>
                  <a:rPr lang="ja-JP" altLang="en-US" dirty="0"/>
                  <a:t>裁判でも同じことが言える。被告が容疑を否認している限り、実行犯であるかどうかは確率の問題である。裁判関係者はもっと確率的に考える必要がある（松尾加筆）。</a:t>
                </a:r>
                <a:endParaRPr lang="en-US" altLang="ja-JP" dirty="0"/>
              </a:p>
              <a:p>
                <a:pPr marL="0" indent="0">
                  <a:buNone/>
                </a:pPr>
                <a:endParaRPr lang="en-US" altLang="ja-JP"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229600" cy="4925144"/>
              </a:xfrm>
              <a:blipFill>
                <a:blip r:embed="rId3"/>
                <a:stretch>
                  <a:fillRect l="-1037" t="-3098" r="-2519"/>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869493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電話やクレジットカードの不正利用</a:t>
            </a:r>
          </a:p>
        </p:txBody>
      </p:sp>
      <p:sp>
        <p:nvSpPr>
          <p:cNvPr id="3" name="コンテンツ プレースホルダー 2"/>
          <p:cNvSpPr>
            <a:spLocks noGrp="1"/>
          </p:cNvSpPr>
          <p:nvPr>
            <p:ph idx="1"/>
          </p:nvPr>
        </p:nvSpPr>
        <p:spPr/>
        <p:txBody>
          <a:bodyPr>
            <a:normAutofit/>
          </a:bodyPr>
          <a:lstStyle/>
          <a:p>
            <a:r>
              <a:rPr lang="ja-JP" altLang="en-US" dirty="0"/>
              <a:t>異常な支払いパターン</a:t>
            </a:r>
            <a:r>
              <a:rPr kumimoji="1" lang="ja-JP" altLang="en-US" dirty="0"/>
              <a:t>を見つけるために、クレジット会社は、コンピュータを使ってチェックする。</a:t>
            </a:r>
            <a:endParaRPr kumimoji="1" lang="en-US" altLang="ja-JP" dirty="0"/>
          </a:p>
          <a:p>
            <a:pPr lvl="1"/>
            <a:r>
              <a:rPr lang="ja-JP" altLang="en-US" dirty="0"/>
              <a:t>これまでついぞアフリカに電話をかけていない人が、突然月に</a:t>
            </a:r>
            <a:r>
              <a:rPr lang="en-US" altLang="ja-JP" dirty="0"/>
              <a:t>1000</a:t>
            </a:r>
            <a:r>
              <a:rPr lang="ja-JP" altLang="en-US" dirty="0"/>
              <a:t>ドルを使った。これは回線を迂回させる犯罪かもしれない。と、警告が出る。</a:t>
            </a:r>
            <a:endParaRPr lang="en-US" altLang="ja-JP" dirty="0"/>
          </a:p>
          <a:p>
            <a:pPr lvl="1"/>
            <a:r>
              <a:rPr kumimoji="1" lang="ja-JP" altLang="en-US" dirty="0"/>
              <a:t>普段は毎月の利用額が</a:t>
            </a:r>
            <a:r>
              <a:rPr kumimoji="1" lang="en-US" altLang="ja-JP" dirty="0"/>
              <a:t>100</a:t>
            </a:r>
            <a:r>
              <a:rPr kumimoji="1" lang="ja-JP" altLang="en-US" dirty="0"/>
              <a:t>ドルの利用者が、突然</a:t>
            </a:r>
            <a:r>
              <a:rPr lang="en-US" altLang="ja-JP" dirty="0"/>
              <a:t>8000</a:t>
            </a:r>
            <a:r>
              <a:rPr lang="ja-JP" altLang="en-US" dirty="0"/>
              <a:t>ドルものぜいたく品を、短時間で買い物をしている。これは、カードの異常利用かもしれない。</a:t>
            </a:r>
            <a:endParaRPr kumimoji="1" lang="ja-JP" altLang="en-US" dirty="0"/>
          </a:p>
        </p:txBody>
      </p:sp>
    </p:spTree>
    <p:extLst>
      <p:ext uri="{BB962C8B-B14F-4D97-AF65-F5344CB8AC3E}">
        <p14:creationId xmlns:p14="http://schemas.microsoft.com/office/powerpoint/2010/main" val="3314597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確率で犯罪を解決する</a:t>
            </a:r>
          </a:p>
        </p:txBody>
      </p:sp>
      <p:sp>
        <p:nvSpPr>
          <p:cNvPr id="3" name="コンテンツ プレースホルダー 2"/>
          <p:cNvSpPr>
            <a:spLocks noGrp="1"/>
          </p:cNvSpPr>
          <p:nvPr>
            <p:ph idx="1"/>
          </p:nvPr>
        </p:nvSpPr>
        <p:spPr>
          <a:xfrm>
            <a:off x="457200" y="1600200"/>
            <a:ext cx="8229600" cy="4853136"/>
          </a:xfrm>
        </p:spPr>
        <p:txBody>
          <a:bodyPr>
            <a:normAutofit fontScale="85000" lnSpcReduction="20000"/>
          </a:bodyPr>
          <a:lstStyle/>
          <a:p>
            <a:r>
              <a:rPr kumimoji="1" lang="ja-JP" altLang="en-US" dirty="0"/>
              <a:t>電話回線やクレジット・カードの不正利用を監視するコンピュータ・プログラムの開発の際には、</a:t>
            </a:r>
            <a:r>
              <a:rPr kumimoji="1" lang="ja-JP" altLang="en-US" dirty="0">
                <a:solidFill>
                  <a:srgbClr val="FF0000"/>
                </a:solidFill>
              </a:rPr>
              <a:t>これまでの正当な使用のもとで起こり得る確率を計算し、あり得ない程小さな確率の事象が起これば、不正が行われていると判定する。</a:t>
            </a:r>
            <a:endParaRPr kumimoji="1" lang="en-US" altLang="ja-JP" dirty="0">
              <a:solidFill>
                <a:srgbClr val="FF0000"/>
              </a:solidFill>
            </a:endParaRPr>
          </a:p>
          <a:p>
            <a:r>
              <a:rPr lang="ja-JP" altLang="en-US" dirty="0"/>
              <a:t>新たな不正使用のパターンが発生すると、それに</a:t>
            </a:r>
            <a:r>
              <a:rPr lang="ja-JP" altLang="en-US"/>
              <a:t>対応する防止コンピュータ</a:t>
            </a:r>
            <a:r>
              <a:rPr lang="ja-JP" altLang="en-US" dirty="0"/>
              <a:t>・プログラムを開発しなければならない。</a:t>
            </a:r>
            <a:endParaRPr lang="en-US" altLang="ja-JP" dirty="0"/>
          </a:p>
          <a:p>
            <a:r>
              <a:rPr kumimoji="1" lang="ja-JP" altLang="en-US" dirty="0"/>
              <a:t>犯罪側と、その防止側とのイタチごっこである。</a:t>
            </a:r>
            <a:endParaRPr kumimoji="1" lang="en-US" altLang="ja-JP" dirty="0"/>
          </a:p>
          <a:p>
            <a:r>
              <a:rPr kumimoji="1" lang="ja-JP" altLang="en-US" dirty="0"/>
              <a:t>新たに便利な科学技術が開発されれば、その技術を使った新たな犯罪が生まれる。</a:t>
            </a:r>
            <a:r>
              <a:rPr lang="ja-JP" altLang="en-US" dirty="0"/>
              <a:t>でも人類は進歩を止めない。行きつくところまで行くしかないのだろうか？ブータンをどう理解すればよいのか（松尾加筆）</a:t>
            </a:r>
            <a:endParaRPr kumimoji="1" lang="en-US" altLang="ja-JP" dirty="0"/>
          </a:p>
          <a:p>
            <a:endParaRPr kumimoji="1" lang="ja-JP" altLang="en-US" dirty="0"/>
          </a:p>
        </p:txBody>
      </p:sp>
    </p:spTree>
    <p:extLst>
      <p:ext uri="{BB962C8B-B14F-4D97-AF65-F5344CB8AC3E}">
        <p14:creationId xmlns:p14="http://schemas.microsoft.com/office/powerpoint/2010/main" val="2354336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掛け算の濫用</a:t>
            </a:r>
          </a:p>
        </p:txBody>
      </p:sp>
      <p:sp>
        <p:nvSpPr>
          <p:cNvPr id="3" name="コンテンツ プレースホルダー 2"/>
          <p:cNvSpPr>
            <a:spLocks noGrp="1"/>
          </p:cNvSpPr>
          <p:nvPr>
            <p:ph idx="1"/>
          </p:nvPr>
        </p:nvSpPr>
        <p:spPr>
          <a:xfrm>
            <a:off x="457200" y="1196752"/>
            <a:ext cx="8229600" cy="5340682"/>
          </a:xfrm>
        </p:spPr>
        <p:txBody>
          <a:bodyPr>
            <a:normAutofit fontScale="77500" lnSpcReduction="20000"/>
          </a:bodyPr>
          <a:lstStyle/>
          <a:p>
            <a:r>
              <a:rPr lang="ja-JP" altLang="en-US" dirty="0"/>
              <a:t>ある家庭には</a:t>
            </a:r>
            <a:r>
              <a:rPr lang="en-US" altLang="ja-JP" dirty="0"/>
              <a:t>4</a:t>
            </a:r>
            <a:r>
              <a:rPr lang="ja-JP" altLang="en-US" dirty="0"/>
              <a:t>人の子供がいて、上の</a:t>
            </a:r>
            <a:r>
              <a:rPr lang="en-US" altLang="ja-JP" dirty="0"/>
              <a:t>2</a:t>
            </a:r>
            <a:r>
              <a:rPr lang="ja-JP" altLang="en-US" dirty="0"/>
              <a:t>人は男の子で、ともに金髪で、青い上着を着ている。二人の女の子のうち一人は金髪ではない。</a:t>
            </a:r>
            <a:endParaRPr lang="en-US" altLang="ja-JP" dirty="0"/>
          </a:p>
          <a:p>
            <a:r>
              <a:rPr lang="ja-JP" altLang="en-US" dirty="0"/>
              <a:t>ある日、この家庭の花壇（高い場所にある）が荒らされていた。目撃者がいて、「犯人は男の子で金髪で青いジャケットを着ていた」と証言した。</a:t>
            </a:r>
            <a:endParaRPr lang="en-US" altLang="ja-JP" dirty="0"/>
          </a:p>
          <a:p>
            <a:r>
              <a:rPr lang="ja-JP" altLang="en-US" dirty="0"/>
              <a:t>母親が長男を疑いはじめ、長男が犯人である確率を計算し始めた。</a:t>
            </a:r>
            <a:endParaRPr lang="en-US" altLang="ja-JP" dirty="0"/>
          </a:p>
          <a:p>
            <a:r>
              <a:rPr lang="ja-JP" altLang="en-US" dirty="0"/>
              <a:t>男の子である確率が</a:t>
            </a:r>
            <a:r>
              <a:rPr lang="en-US" altLang="ja-JP" dirty="0"/>
              <a:t>0.5</a:t>
            </a:r>
            <a:r>
              <a:rPr lang="ja-JP" altLang="en-US" dirty="0"/>
              <a:t>、金髪である確率が</a:t>
            </a:r>
            <a:r>
              <a:rPr lang="en-US" altLang="ja-JP" dirty="0"/>
              <a:t>0.75</a:t>
            </a:r>
            <a:r>
              <a:rPr lang="ja-JP" altLang="en-US" dirty="0"/>
              <a:t>、青い上着を着ている確率は</a:t>
            </a:r>
            <a:r>
              <a:rPr lang="en-US" altLang="ja-JP" dirty="0"/>
              <a:t>0.5</a:t>
            </a:r>
            <a:r>
              <a:rPr lang="ja-JP" altLang="en-US" dirty="0"/>
              <a:t>、花壇に上るくらい身の軽い確率は</a:t>
            </a:r>
            <a:r>
              <a:rPr lang="en-US" altLang="ja-JP" dirty="0"/>
              <a:t>0.5</a:t>
            </a:r>
            <a:r>
              <a:rPr lang="ja-JP" altLang="en-US" dirty="0"/>
              <a:t>だから、長男が犯人像と一致する確率は</a:t>
            </a:r>
            <a:r>
              <a:rPr lang="en-US" altLang="ja-JP" dirty="0"/>
              <a:t>0.09375</a:t>
            </a:r>
            <a:r>
              <a:rPr lang="ja-JP" altLang="en-US" dirty="0"/>
              <a:t>で。つまり、この家族の兄弟の中で、一番怪しいのは長男だ。</a:t>
            </a:r>
            <a:endParaRPr lang="en-US" altLang="ja-JP" dirty="0"/>
          </a:p>
          <a:p>
            <a:r>
              <a:rPr lang="ja-JP" altLang="en-US" dirty="0"/>
              <a:t>これだけ小さければ十分だ。長男が犯人である、と母親は結論付けた。</a:t>
            </a:r>
            <a:endParaRPr lang="en-US" altLang="ja-JP" dirty="0"/>
          </a:p>
          <a:p>
            <a:endParaRPr kumimoji="1" lang="en-US" altLang="ja-JP" dirty="0"/>
          </a:p>
        </p:txBody>
      </p:sp>
    </p:spTree>
    <p:extLst>
      <p:ext uri="{BB962C8B-B14F-4D97-AF65-F5344CB8AC3E}">
        <p14:creationId xmlns:p14="http://schemas.microsoft.com/office/powerpoint/2010/main" val="1677990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1CFA15-8DFB-912E-6EFB-6082881D9E0B}"/>
              </a:ext>
            </a:extLst>
          </p:cNvPr>
          <p:cNvSpPr>
            <a:spLocks noGrp="1"/>
          </p:cNvSpPr>
          <p:nvPr>
            <p:ph type="title"/>
          </p:nvPr>
        </p:nvSpPr>
        <p:spPr/>
        <p:txBody>
          <a:bodyPr/>
          <a:lstStyle/>
          <a:p>
            <a:r>
              <a:rPr kumimoji="1" lang="ja-JP" altLang="en-US" dirty="0"/>
              <a:t>掛け算の濫用ー続き</a:t>
            </a:r>
          </a:p>
        </p:txBody>
      </p:sp>
      <mc:AlternateContent xmlns:mc="http://schemas.openxmlformats.org/markup-compatibility/2006" xmlns:a14="http://schemas.microsoft.com/office/drawing/2010/main">
        <mc:Choice Requires="a14">
          <p:sp>
            <p:nvSpPr>
              <p:cNvPr id="3" name="コンテンツ プレースホルダー 2">
                <a:extLst>
                  <a:ext uri="{FF2B5EF4-FFF2-40B4-BE49-F238E27FC236}">
                    <a16:creationId xmlns:a16="http://schemas.microsoft.com/office/drawing/2014/main" id="{92A40E1B-5160-BDF7-F7C9-44EA3111EAB9}"/>
                  </a:ext>
                </a:extLst>
              </p:cNvPr>
              <p:cNvSpPr>
                <a:spLocks noGrp="1"/>
              </p:cNvSpPr>
              <p:nvPr>
                <p:ph idx="1"/>
              </p:nvPr>
            </p:nvSpPr>
            <p:spPr/>
            <p:txBody>
              <a:bodyPr>
                <a:normAutofit fontScale="77500" lnSpcReduction="20000"/>
              </a:bodyPr>
              <a:lstStyle/>
              <a:p>
                <a:r>
                  <a:rPr lang="ja-JP" altLang="en-US" dirty="0"/>
                  <a:t>しかし、</a:t>
                </a:r>
                <a:endParaRPr lang="en-US" altLang="ja-JP" dirty="0"/>
              </a:p>
              <a:p>
                <a:r>
                  <a:rPr lang="ja-JP" altLang="en-US" dirty="0"/>
                  <a:t>確率には積のルールがあるが、それは、</a:t>
                </a:r>
                <a:r>
                  <a:rPr kumimoji="1" lang="ja-JP" altLang="en-US" dirty="0"/>
                  <a:t>犯人が男の子で金髪で青い上着を着ていて花壇に上れるくらい身の軽い確率は</a:t>
                </a:r>
                <a:r>
                  <a:rPr lang="ja-JP" altLang="en-US" dirty="0"/>
                  <a:t>、</a:t>
                </a:r>
                <a:endParaRPr lang="en-US" altLang="ja-JP" dirty="0"/>
              </a:p>
              <a:p>
                <a:r>
                  <a:rPr lang="ja-JP" altLang="en-US" dirty="0"/>
                  <a:t>（男の子である確率）</a:t>
                </a:r>
                <a:r>
                  <a:rPr lang="en-US" altLang="ja-JP" dirty="0"/>
                  <a:t>×</a:t>
                </a:r>
                <a:r>
                  <a:rPr lang="ja-JP" altLang="en-US" dirty="0"/>
                  <a:t>（金髪である確率）</a:t>
                </a:r>
                <a:r>
                  <a:rPr lang="en-US" altLang="ja-JP" dirty="0"/>
                  <a:t>×</a:t>
                </a:r>
                <a:r>
                  <a:rPr lang="ja-JP" altLang="en-US" dirty="0"/>
                  <a:t>（青い上着を着ている）</a:t>
                </a:r>
                <a:r>
                  <a:rPr lang="en-US" altLang="ja-JP" dirty="0"/>
                  <a:t>×</a:t>
                </a:r>
                <a:r>
                  <a:rPr lang="ja-JP" altLang="en-US" dirty="0"/>
                  <a:t>（身の軽い確率）</a:t>
                </a:r>
                <a:r>
                  <a:rPr lang="en-US" altLang="ja-JP" dirty="0"/>
                  <a:t>=</a:t>
                </a:r>
                <a14:m>
                  <m:oMath xmlns:m="http://schemas.openxmlformats.org/officeDocument/2006/math">
                    <m:r>
                      <a:rPr lang="en-US" altLang="ja-JP" b="0" i="1" smtClean="0">
                        <a:latin typeface="Cambria Math" panose="02040503050406030204" pitchFamily="18" charset="0"/>
                      </a:rPr>
                      <m:t>0.5</m:t>
                    </m:r>
                    <m:r>
                      <a:rPr lang="en-US" altLang="ja-JP" b="0" i="1" smtClean="0">
                        <a:latin typeface="Cambria Math" panose="02040503050406030204" pitchFamily="18" charset="0"/>
                        <a:ea typeface="Cambria Math" panose="02040503050406030204" pitchFamily="18" charset="0"/>
                      </a:rPr>
                      <m:t>×0.75×0.5×0.5=</m:t>
                    </m:r>
                    <m:r>
                      <a:rPr lang="en-US" altLang="ja-JP" i="1">
                        <a:latin typeface="Cambria Math" panose="02040503050406030204" pitchFamily="18" charset="0"/>
                        <a:ea typeface="Cambria Math" panose="02040503050406030204" pitchFamily="18" charset="0"/>
                      </a:rPr>
                      <m:t>0.</m:t>
                    </m:r>
                    <m:r>
                      <a:rPr lang="en-US" altLang="ja-JP" b="0" i="1" smtClean="0">
                        <a:latin typeface="Cambria Math" panose="02040503050406030204" pitchFamily="18" charset="0"/>
                        <a:ea typeface="Cambria Math" panose="02040503050406030204" pitchFamily="18" charset="0"/>
                      </a:rPr>
                      <m:t>0</m:t>
                    </m:r>
                    <m:r>
                      <a:rPr lang="en-US" altLang="ja-JP" i="1">
                        <a:latin typeface="Cambria Math" panose="02040503050406030204" pitchFamily="18" charset="0"/>
                        <a:ea typeface="Cambria Math" panose="02040503050406030204" pitchFamily="18" charset="0"/>
                      </a:rPr>
                      <m:t>9375</m:t>
                    </m:r>
                  </m:oMath>
                </a14:m>
                <a:r>
                  <a:rPr lang="ja-JP" altLang="en-US" dirty="0"/>
                  <a:t>ではなく、</a:t>
                </a:r>
                <a:endParaRPr kumimoji="1" lang="en-US" altLang="ja-JP" dirty="0"/>
              </a:p>
              <a:p>
                <a:r>
                  <a:rPr kumimoji="1" lang="ja-JP" altLang="en-US" dirty="0"/>
                  <a:t>（男の子である確率）</a:t>
                </a:r>
                <a:r>
                  <a:rPr kumimoji="1" lang="en-US" altLang="ja-JP" dirty="0"/>
                  <a:t>×</a:t>
                </a:r>
                <a:r>
                  <a:rPr kumimoji="1" lang="ja-JP" altLang="en-US" dirty="0"/>
                  <a:t>（男の子であるとき、金髪である確率）</a:t>
                </a:r>
                <a:r>
                  <a:rPr kumimoji="1" lang="en-US" altLang="ja-JP" dirty="0"/>
                  <a:t>×</a:t>
                </a:r>
                <a:r>
                  <a:rPr kumimoji="1" lang="ja-JP" altLang="en-US" dirty="0"/>
                  <a:t>（男の子で金髪であるとき、青い上着を着ている確率）</a:t>
                </a:r>
                <a:r>
                  <a:rPr kumimoji="1" lang="en-US" altLang="ja-JP" dirty="0"/>
                  <a:t>×</a:t>
                </a:r>
                <a:r>
                  <a:rPr kumimoji="1" lang="ja-JP" altLang="en-US" dirty="0"/>
                  <a:t>（男の</a:t>
                </a:r>
                <a:r>
                  <a:rPr lang="ja-JP" altLang="en-US" dirty="0"/>
                  <a:t>子で金髪で青い上着を着ていてるとき、身の軽い確率）</a:t>
                </a:r>
                <a:r>
                  <a:rPr kumimoji="1" lang="ja-JP" altLang="en-US" dirty="0"/>
                  <a:t>である。</a:t>
                </a:r>
                <a:endParaRPr lang="en-US" altLang="ja-JP" dirty="0"/>
              </a:p>
              <a:p>
                <a:r>
                  <a:rPr lang="ja-JP" altLang="en-US" dirty="0"/>
                  <a:t>つまり、</a:t>
                </a:r>
                <a14:m>
                  <m:oMath xmlns:m="http://schemas.openxmlformats.org/officeDocument/2006/math">
                    <m:r>
                      <a:rPr lang="en-US" altLang="ja-JP" b="0" i="1" smtClean="0">
                        <a:latin typeface="Cambria Math" panose="02040503050406030204" pitchFamily="18" charset="0"/>
                      </a:rPr>
                      <m:t>0.5</m:t>
                    </m:r>
                    <m:r>
                      <a:rPr lang="en-US" altLang="ja-JP" b="0" i="1" smtClean="0">
                        <a:latin typeface="Cambria Math" panose="02040503050406030204" pitchFamily="18" charset="0"/>
                        <a:ea typeface="Cambria Math" panose="02040503050406030204" pitchFamily="18" charset="0"/>
                      </a:rPr>
                      <m:t>×1×1×1=0.5</m:t>
                    </m:r>
                  </m:oMath>
                </a14:m>
                <a:r>
                  <a:rPr lang="en-US" altLang="ja-JP" b="0" dirty="0"/>
                  <a:t> </a:t>
                </a:r>
                <a:r>
                  <a:rPr lang="ja-JP" altLang="en-US" b="0" dirty="0"/>
                  <a:t>である。</a:t>
                </a:r>
                <a:r>
                  <a:rPr lang="ja-JP" altLang="en-US" dirty="0"/>
                  <a:t>これは次男と同じ確率となる。</a:t>
                </a:r>
                <a:endParaRPr lang="en-US" altLang="ja-JP" b="0" dirty="0"/>
              </a:p>
            </p:txBody>
          </p:sp>
        </mc:Choice>
        <mc:Fallback xmlns="">
          <p:sp>
            <p:nvSpPr>
              <p:cNvPr id="3" name="コンテンツ プレースホルダー 2">
                <a:extLst>
                  <a:ext uri="{FF2B5EF4-FFF2-40B4-BE49-F238E27FC236}">
                    <a16:creationId xmlns:a16="http://schemas.microsoft.com/office/drawing/2014/main" id="{92A40E1B-5160-BDF7-F7C9-44EA3111EAB9}"/>
                  </a:ext>
                </a:extLst>
              </p:cNvPr>
              <p:cNvSpPr>
                <a:spLocks noGrp="1" noRot="1" noChangeAspect="1" noMove="1" noResize="1" noEditPoints="1" noAdjustHandles="1" noChangeArrowheads="1" noChangeShapeType="1" noTextEdit="1"/>
              </p:cNvSpPr>
              <p:nvPr>
                <p:ph idx="1"/>
              </p:nvPr>
            </p:nvSpPr>
            <p:spPr>
              <a:blipFill>
                <a:blip r:embed="rId2"/>
                <a:stretch>
                  <a:fillRect l="-1037" t="-3369" r="-1111"/>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7108108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遺伝子マーカーの一致が“独立”な</a:t>
            </a:r>
            <a:r>
              <a:rPr kumimoji="1" lang="ja-JP" altLang="en-US"/>
              <a:t>のか、互いに</a:t>
            </a:r>
            <a:r>
              <a:rPr kumimoji="1" lang="ja-JP" altLang="en-US" dirty="0"/>
              <a:t>“依存”しているのか？</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normAutofit fontScale="77500" lnSpcReduction="20000"/>
              </a:bodyPr>
              <a:lstStyle/>
              <a:p>
                <a:r>
                  <a:rPr kumimoji="1" lang="ja-JP" altLang="en-US" b="0" dirty="0">
                    <a:latin typeface="Cambria Math"/>
                  </a:rPr>
                  <a:t>現在のＤＮＡ鑑定では、遺伝子の全配列をすべて調べるのではなく、少数の遺伝子</a:t>
                </a:r>
                <a:r>
                  <a:rPr lang="ja-JP" altLang="en-US" dirty="0">
                    <a:latin typeface="Cambria Math"/>
                  </a:rPr>
                  <a:t>「</a:t>
                </a:r>
                <a:r>
                  <a:rPr kumimoji="1" lang="ja-JP" altLang="en-US" b="0" dirty="0">
                    <a:latin typeface="Cambria Math"/>
                  </a:rPr>
                  <a:t>目印」だけが識別・照合する。</a:t>
                </a:r>
                <a:endParaRPr kumimoji="1" lang="en-US" altLang="ja-JP" b="0" dirty="0">
                  <a:latin typeface="Cambria Math"/>
                </a:endParaRPr>
              </a:p>
              <a:p>
                <a14:m>
                  <m:oMath xmlns:m="http://schemas.openxmlformats.org/officeDocument/2006/math">
                    <m:r>
                      <a:rPr kumimoji="1" lang="en-US" altLang="ja-JP" b="0" i="1" smtClean="0">
                        <a:latin typeface="Cambria Math"/>
                      </a:rPr>
                      <m:t>𝑃</m:t>
                    </m:r>
                    <m:d>
                      <m:dPr>
                        <m:ctrlPr>
                          <a:rPr kumimoji="1" lang="en-US" altLang="ja-JP" b="0" i="1" smtClean="0">
                            <a:latin typeface="Cambria Math" panose="02040503050406030204" pitchFamily="18" charset="0"/>
                          </a:rPr>
                        </m:ctrlPr>
                      </m:dPr>
                      <m:e>
                        <m:r>
                          <a:rPr kumimoji="1" lang="en-US" altLang="ja-JP" b="0" i="1" smtClean="0">
                            <a:latin typeface="Cambria Math"/>
                          </a:rPr>
                          <m:t>𝐴</m:t>
                        </m:r>
                        <m:r>
                          <a:rPr kumimoji="1" lang="en-US" altLang="ja-JP" b="0" i="1" smtClean="0">
                            <a:latin typeface="Cambria Math"/>
                            <a:ea typeface="Cambria Math"/>
                          </a:rPr>
                          <m:t>∩</m:t>
                        </m:r>
                        <m:r>
                          <a:rPr kumimoji="1" lang="en-US" altLang="ja-JP" b="0" i="1" smtClean="0">
                            <a:latin typeface="Cambria Math"/>
                            <a:ea typeface="Cambria Math"/>
                          </a:rPr>
                          <m:t>𝐵</m:t>
                        </m:r>
                      </m:e>
                    </m:d>
                    <m:r>
                      <a:rPr kumimoji="1" lang="en-US" altLang="ja-JP" b="0" i="1" smtClean="0">
                        <a:latin typeface="Cambria Math"/>
                        <a:ea typeface="Cambria Math"/>
                      </a:rPr>
                      <m:t>=</m:t>
                    </m:r>
                    <m:r>
                      <a:rPr kumimoji="1" lang="en-US" altLang="ja-JP" b="0" i="1" smtClean="0">
                        <a:latin typeface="Cambria Math"/>
                        <a:ea typeface="Cambria Math"/>
                      </a:rPr>
                      <m:t>𝑃</m:t>
                    </m:r>
                    <m:r>
                      <a:rPr kumimoji="1" lang="en-US" altLang="ja-JP" b="0" i="1" smtClean="0">
                        <a:latin typeface="Cambria Math"/>
                        <a:ea typeface="Cambria Math"/>
                      </a:rPr>
                      <m:t>(</m:t>
                    </m:r>
                    <m:r>
                      <a:rPr kumimoji="1" lang="en-US" altLang="ja-JP" b="0" i="1" smtClean="0">
                        <a:latin typeface="Cambria Math"/>
                        <a:ea typeface="Cambria Math"/>
                      </a:rPr>
                      <m:t>𝐴</m:t>
                    </m:r>
                    <m:r>
                      <a:rPr kumimoji="1" lang="en-US" altLang="ja-JP" b="0" i="1" smtClean="0">
                        <a:latin typeface="Cambria Math"/>
                        <a:ea typeface="Cambria Math"/>
                      </a:rPr>
                      <m:t>)×</m:t>
                    </m:r>
                    <m:r>
                      <a:rPr kumimoji="1" lang="en-US" altLang="ja-JP" b="0" i="1" smtClean="0">
                        <a:latin typeface="Cambria Math"/>
                        <a:ea typeface="Cambria Math"/>
                      </a:rPr>
                      <m:t>𝑃</m:t>
                    </m:r>
                    <m:r>
                      <a:rPr kumimoji="1" lang="en-US" altLang="ja-JP" b="0" i="1" smtClean="0">
                        <a:latin typeface="Cambria Math"/>
                        <a:ea typeface="Cambria Math"/>
                      </a:rPr>
                      <m:t>(</m:t>
                    </m:r>
                    <m:r>
                      <a:rPr kumimoji="1" lang="en-US" altLang="ja-JP" b="0" i="1" smtClean="0">
                        <a:latin typeface="Cambria Math"/>
                        <a:ea typeface="Cambria Math"/>
                      </a:rPr>
                      <m:t>𝐵</m:t>
                    </m:r>
                    <m:r>
                      <a:rPr kumimoji="1" lang="en-US" altLang="ja-JP" b="0" i="1" smtClean="0">
                        <a:latin typeface="Cambria Math"/>
                        <a:ea typeface="Cambria Math"/>
                      </a:rPr>
                      <m:t>)</m:t>
                    </m:r>
                  </m:oMath>
                </a14:m>
                <a:r>
                  <a:rPr kumimoji="1" lang="en-US" altLang="ja-JP" dirty="0"/>
                  <a:t> </a:t>
                </a:r>
                <a:r>
                  <a:rPr kumimoji="1" lang="ja-JP" altLang="en-US" dirty="0"/>
                  <a:t>が成り立つとき、事象 </a:t>
                </a:r>
                <a14:m>
                  <m:oMath xmlns:m="http://schemas.openxmlformats.org/officeDocument/2006/math">
                    <m:r>
                      <m:rPr>
                        <m:sty m:val="p"/>
                      </m:rPr>
                      <a:rPr lang="en-US" altLang="ja-JP" dirty="0">
                        <a:latin typeface="Cambria Math"/>
                      </a:rPr>
                      <m:t>A</m:t>
                    </m:r>
                    <m:r>
                      <a:rPr lang="ja-JP" altLang="en-US" i="1" dirty="0" smtClean="0">
                        <a:latin typeface="Cambria Math"/>
                      </a:rPr>
                      <m:t>、</m:t>
                    </m:r>
                    <m:r>
                      <a:rPr lang="en-US" altLang="ja-JP" dirty="0">
                        <a:latin typeface="Cambria Math"/>
                      </a:rPr>
                      <m:t> </m:t>
                    </m:r>
                    <m:r>
                      <m:rPr>
                        <m:sty m:val="p"/>
                      </m:rPr>
                      <a:rPr lang="en-US" altLang="ja-JP" b="0" i="0" dirty="0" smtClean="0">
                        <a:latin typeface="Cambria Math"/>
                      </a:rPr>
                      <m:t>B</m:t>
                    </m:r>
                    <m:r>
                      <a:rPr lang="ja-JP" altLang="en-US" b="0" i="1" dirty="0" smtClean="0">
                        <a:latin typeface="Cambria Math"/>
                      </a:rPr>
                      <m:t> </m:t>
                    </m:r>
                  </m:oMath>
                </a14:m>
                <a:r>
                  <a:rPr kumimoji="1" lang="ja-JP" altLang="en-US" dirty="0"/>
                  <a:t>は独立であるという。</a:t>
                </a:r>
                <a:endParaRPr kumimoji="1" lang="en-US" altLang="ja-JP" dirty="0"/>
              </a:p>
              <a:p>
                <a:r>
                  <a:rPr kumimoji="1" lang="ja-JP" altLang="en-US" dirty="0"/>
                  <a:t>声の良さと、歌のうまさは独立なのだろうか？歌手場合は両方持っているが、それは両方持っていないと歌手にはなれないのだろうか、それとも関係があるのだろうか（松尾加筆）</a:t>
                </a:r>
                <a:endParaRPr kumimoji="1" lang="en-US" altLang="ja-JP" dirty="0"/>
              </a:p>
              <a:p>
                <a:r>
                  <a:rPr lang="ja-JP" altLang="en-US" dirty="0"/>
                  <a:t>普通は、</a:t>
                </a:r>
                <a14:m>
                  <m:oMath xmlns:m="http://schemas.openxmlformats.org/officeDocument/2006/math">
                    <m:r>
                      <a:rPr lang="en-US" altLang="ja-JP" b="0" i="1" smtClean="0">
                        <a:latin typeface="Cambria Math"/>
                      </a:rPr>
                      <m:t>𝑃</m:t>
                    </m:r>
                    <m:d>
                      <m:dPr>
                        <m:ctrlPr>
                          <a:rPr lang="en-US" altLang="ja-JP" b="0" i="1" smtClean="0">
                            <a:latin typeface="Cambria Math" panose="02040503050406030204" pitchFamily="18" charset="0"/>
                          </a:rPr>
                        </m:ctrlPr>
                      </m:dPr>
                      <m:e>
                        <m:r>
                          <a:rPr lang="en-US" altLang="ja-JP" b="0" i="1" smtClean="0">
                            <a:latin typeface="Cambria Math"/>
                          </a:rPr>
                          <m:t>𝐴</m:t>
                        </m:r>
                        <m:r>
                          <a:rPr lang="en-US" altLang="ja-JP" b="0" i="1" smtClean="0">
                            <a:latin typeface="Cambria Math"/>
                            <a:ea typeface="Cambria Math"/>
                          </a:rPr>
                          <m:t>∩</m:t>
                        </m:r>
                        <m:r>
                          <a:rPr lang="en-US" altLang="ja-JP" b="0" i="1" smtClean="0">
                            <a:latin typeface="Cambria Math"/>
                            <a:ea typeface="Cambria Math"/>
                          </a:rPr>
                          <m:t>𝐵</m:t>
                        </m:r>
                      </m:e>
                    </m:d>
                    <m:r>
                      <a:rPr lang="en-US" altLang="ja-JP" b="0" i="1" smtClean="0">
                        <a:latin typeface="Cambria Math"/>
                        <a:ea typeface="Cambria Math"/>
                      </a:rPr>
                      <m:t>=</m:t>
                    </m:r>
                    <m:r>
                      <a:rPr lang="en-US" altLang="ja-JP" b="0" i="1" smtClean="0">
                        <a:latin typeface="Cambria Math"/>
                        <a:ea typeface="Cambria Math"/>
                      </a:rPr>
                      <m:t>𝑃</m:t>
                    </m:r>
                    <m:r>
                      <a:rPr lang="en-US" altLang="ja-JP" b="0" i="1" smtClean="0">
                        <a:latin typeface="Cambria Math"/>
                        <a:ea typeface="Cambria Math"/>
                      </a:rPr>
                      <m:t>(</m:t>
                    </m:r>
                    <m:r>
                      <a:rPr lang="en-US" altLang="ja-JP" b="0" i="1" smtClean="0">
                        <a:latin typeface="Cambria Math"/>
                        <a:ea typeface="Cambria Math"/>
                      </a:rPr>
                      <m:t>𝐵</m:t>
                    </m:r>
                    <m:r>
                      <a:rPr lang="en-US" altLang="ja-JP" b="0" i="1" smtClean="0">
                        <a:latin typeface="Cambria Math"/>
                        <a:ea typeface="Cambria Math"/>
                      </a:rPr>
                      <m:t>|</m:t>
                    </m:r>
                    <m:r>
                      <a:rPr lang="en-US" altLang="ja-JP" b="0" i="1" smtClean="0">
                        <a:latin typeface="Cambria Math"/>
                        <a:ea typeface="Cambria Math"/>
                      </a:rPr>
                      <m:t>𝐴</m:t>
                    </m:r>
                    <m:r>
                      <a:rPr lang="en-US" altLang="ja-JP" b="0" i="1" smtClean="0">
                        <a:latin typeface="Cambria Math"/>
                        <a:ea typeface="Cambria Math"/>
                      </a:rPr>
                      <m:t>)×</m:t>
                    </m:r>
                    <m:r>
                      <a:rPr lang="en-US" altLang="ja-JP" b="0" i="1" smtClean="0">
                        <a:latin typeface="Cambria Math"/>
                        <a:ea typeface="Cambria Math"/>
                      </a:rPr>
                      <m:t>𝑃</m:t>
                    </m:r>
                    <m:r>
                      <a:rPr lang="en-US" altLang="ja-JP" b="0" i="1" smtClean="0">
                        <a:latin typeface="Cambria Math"/>
                        <a:ea typeface="Cambria Math"/>
                      </a:rPr>
                      <m:t>(</m:t>
                    </m:r>
                    <m:r>
                      <a:rPr lang="en-US" altLang="ja-JP" b="0" i="1" smtClean="0">
                        <a:latin typeface="Cambria Math"/>
                        <a:ea typeface="Cambria Math"/>
                      </a:rPr>
                      <m:t>𝐴</m:t>
                    </m:r>
                    <m:r>
                      <a:rPr lang="en-US" altLang="ja-JP" b="0" i="1" smtClean="0">
                        <a:latin typeface="Cambria Math"/>
                        <a:ea typeface="Cambria Math"/>
                      </a:rPr>
                      <m:t>)</m:t>
                    </m:r>
                  </m:oMath>
                </a14:m>
                <a:r>
                  <a:rPr kumimoji="1" lang="en-US" altLang="ja-JP" dirty="0"/>
                  <a:t> </a:t>
                </a:r>
                <a:r>
                  <a:rPr kumimoji="1" lang="ja-JP" altLang="en-US" dirty="0"/>
                  <a:t>により求まる。</a:t>
                </a:r>
                <a:endParaRPr kumimoji="1" lang="en-US" altLang="ja-JP" dirty="0"/>
              </a:p>
              <a:p>
                <a:r>
                  <a:rPr lang="ja-JP" altLang="en-US" dirty="0"/>
                  <a:t>単純に確率を掛け算してはならない。</a:t>
                </a:r>
                <a:endParaRPr lang="en-US" altLang="ja-JP" dirty="0"/>
              </a:p>
              <a:p>
                <a:r>
                  <a:rPr kumimoji="1" lang="ja-JP" altLang="en-US" dirty="0"/>
                  <a:t>一つのマーカーが一致する確率を </a:t>
                </a:r>
                <a14:m>
                  <m:oMath xmlns:m="http://schemas.openxmlformats.org/officeDocument/2006/math">
                    <m:r>
                      <a:rPr kumimoji="1" lang="en-US" altLang="ja-JP" b="0" i="1" smtClean="0">
                        <a:latin typeface="Cambria Math"/>
                      </a:rPr>
                      <m:t>𝑝</m:t>
                    </m:r>
                  </m:oMath>
                </a14:m>
                <a:r>
                  <a:rPr kumimoji="1" lang="en-US" altLang="ja-JP" dirty="0"/>
                  <a:t> </a:t>
                </a:r>
                <a:r>
                  <a:rPr kumimoji="1" lang="ja-JP" altLang="en-US" dirty="0"/>
                  <a:t>として、</a:t>
                </a:r>
                <a:r>
                  <a:rPr kumimoji="1" lang="en-US" altLang="ja-JP" dirty="0"/>
                  <a:t>100</a:t>
                </a:r>
                <a:r>
                  <a:rPr kumimoji="1" lang="ja-JP" altLang="en-US" dirty="0"/>
                  <a:t>のマーカー全部で一致する確率が </a:t>
                </a:r>
                <a14:m>
                  <m:oMath xmlns:m="http://schemas.openxmlformats.org/officeDocument/2006/math">
                    <m:sSup>
                      <m:sSupPr>
                        <m:ctrlPr>
                          <a:rPr kumimoji="1" lang="en-US" altLang="ja-JP" i="1" smtClean="0">
                            <a:latin typeface="Cambria Math" panose="02040503050406030204" pitchFamily="18" charset="0"/>
                          </a:rPr>
                        </m:ctrlPr>
                      </m:sSupPr>
                      <m:e>
                        <m:r>
                          <a:rPr kumimoji="1" lang="en-US" altLang="ja-JP" b="0" i="1" smtClean="0">
                            <a:latin typeface="Cambria Math"/>
                          </a:rPr>
                          <m:t>𝑝</m:t>
                        </m:r>
                      </m:e>
                      <m:sup>
                        <m:r>
                          <a:rPr kumimoji="1" lang="en-US" altLang="ja-JP" b="0" i="1" smtClean="0">
                            <a:latin typeface="Cambria Math"/>
                          </a:rPr>
                          <m:t>100</m:t>
                        </m:r>
                      </m:sup>
                    </m:sSup>
                  </m:oMath>
                </a14:m>
                <a:r>
                  <a:rPr kumimoji="1" lang="ja-JP" altLang="en-US" dirty="0"/>
                  <a:t>であれば計算が楽なのだが、</a:t>
                </a:r>
                <a:r>
                  <a:rPr lang="ja-JP" altLang="en-US" dirty="0"/>
                  <a:t>そうなる保障はない。独立である保証はない。</a:t>
                </a:r>
                <a:endParaRPr kumimoji="1" lang="en-US" altLang="ja-JP"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2"/>
                <a:stretch>
                  <a:fillRect l="-1037" t="-2965" r="-1111" b="-539"/>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471878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188640"/>
            <a:ext cx="8229600" cy="1143000"/>
          </a:xfrm>
        </p:spPr>
        <p:txBody>
          <a:bodyPr>
            <a:normAutofit fontScale="90000"/>
          </a:bodyPr>
          <a:lstStyle/>
          <a:p>
            <a:r>
              <a:rPr kumimoji="1" lang="ja-JP" altLang="en-US" dirty="0"/>
              <a:t>表</a:t>
            </a:r>
            <a:r>
              <a:rPr kumimoji="1" lang="en-US" altLang="ja-JP" dirty="0"/>
              <a:t>8.2  </a:t>
            </a:r>
            <a:r>
              <a:rPr kumimoji="1" lang="ja-JP" altLang="en-US" dirty="0"/>
              <a:t>落雷で死ぬ確率が低かった</a:t>
            </a:r>
            <a:r>
              <a:rPr lang="ja-JP" altLang="en-US" dirty="0"/>
              <a:t>州</a:t>
            </a:r>
            <a:r>
              <a:rPr lang="en-US" altLang="ja-JP" dirty="0"/>
              <a:t>(1999-2003)</a:t>
            </a:r>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2008787919"/>
              </p:ext>
            </p:extLst>
          </p:nvPr>
        </p:nvGraphicFramePr>
        <p:xfrm>
          <a:off x="323528" y="2492896"/>
          <a:ext cx="8064896" cy="3587118"/>
        </p:xfrm>
        <a:graphic>
          <a:graphicData uri="http://schemas.openxmlformats.org/drawingml/2006/table">
            <a:tbl>
              <a:tblPr firstRow="1" bandRow="1">
                <a:tableStyleId>{9D7B26C5-4107-4FEC-AEDC-1716B250A1EF}</a:tableStyleId>
              </a:tblPr>
              <a:tblGrid>
                <a:gridCol w="3096344">
                  <a:extLst>
                    <a:ext uri="{9D8B030D-6E8A-4147-A177-3AD203B41FA5}">
                      <a16:colId xmlns:a16="http://schemas.microsoft.com/office/drawing/2014/main" val="20000"/>
                    </a:ext>
                  </a:extLst>
                </a:gridCol>
                <a:gridCol w="2304256">
                  <a:extLst>
                    <a:ext uri="{9D8B030D-6E8A-4147-A177-3AD203B41FA5}">
                      <a16:colId xmlns:a16="http://schemas.microsoft.com/office/drawing/2014/main" val="20001"/>
                    </a:ext>
                  </a:extLst>
                </a:gridCol>
                <a:gridCol w="1296144">
                  <a:extLst>
                    <a:ext uri="{9D8B030D-6E8A-4147-A177-3AD203B41FA5}">
                      <a16:colId xmlns:a16="http://schemas.microsoft.com/office/drawing/2014/main" val="20002"/>
                    </a:ext>
                  </a:extLst>
                </a:gridCol>
                <a:gridCol w="1368152">
                  <a:extLst>
                    <a:ext uri="{9D8B030D-6E8A-4147-A177-3AD203B41FA5}">
                      <a16:colId xmlns:a16="http://schemas.microsoft.com/office/drawing/2014/main" val="20003"/>
                    </a:ext>
                  </a:extLst>
                </a:gridCol>
              </a:tblGrid>
              <a:tr h="597853">
                <a:tc>
                  <a:txBody>
                    <a:bodyPr/>
                    <a:lstStyle/>
                    <a:p>
                      <a:pPr algn="ctr"/>
                      <a:r>
                        <a:rPr kumimoji="1" lang="ja-JP" altLang="en-US" sz="2800" dirty="0"/>
                        <a:t>州</a:t>
                      </a:r>
                    </a:p>
                  </a:txBody>
                  <a:tcPr/>
                </a:tc>
                <a:tc>
                  <a:txBody>
                    <a:bodyPr/>
                    <a:lstStyle/>
                    <a:p>
                      <a:pPr algn="ctr"/>
                      <a:r>
                        <a:rPr kumimoji="1" lang="ja-JP" altLang="en-US" sz="2800" dirty="0"/>
                        <a:t>人口</a:t>
                      </a:r>
                      <a:r>
                        <a:rPr kumimoji="1" lang="en-US" altLang="ja-JP" sz="2800" dirty="0"/>
                        <a:t>(2000</a:t>
                      </a:r>
                      <a:r>
                        <a:rPr kumimoji="1" lang="ja-JP" altLang="en-US" sz="2800" dirty="0"/>
                        <a:t>年</a:t>
                      </a:r>
                      <a:r>
                        <a:rPr kumimoji="1" lang="en-US" altLang="ja-JP" sz="2800" dirty="0"/>
                        <a:t>)</a:t>
                      </a:r>
                      <a:endParaRPr kumimoji="1" lang="ja-JP" altLang="en-US" sz="2800" dirty="0"/>
                    </a:p>
                  </a:txBody>
                  <a:tcPr/>
                </a:tc>
                <a:tc>
                  <a:txBody>
                    <a:bodyPr/>
                    <a:lstStyle/>
                    <a:p>
                      <a:pPr algn="ctr"/>
                      <a:r>
                        <a:rPr kumimoji="1" lang="ja-JP" altLang="en-US" sz="2800" dirty="0"/>
                        <a:t>死者数</a:t>
                      </a:r>
                    </a:p>
                  </a:txBody>
                  <a:tcPr/>
                </a:tc>
                <a:tc>
                  <a:txBody>
                    <a:bodyPr/>
                    <a:lstStyle/>
                    <a:p>
                      <a:pPr algn="ctr"/>
                      <a:r>
                        <a:rPr kumimoji="1" lang="ja-JP" altLang="en-US" sz="2800" dirty="0"/>
                        <a:t>年率</a:t>
                      </a:r>
                    </a:p>
                  </a:txBody>
                  <a:tcPr/>
                </a:tc>
                <a:extLst>
                  <a:ext uri="{0D108BD9-81ED-4DB2-BD59-A6C34878D82A}">
                    <a16:rowId xmlns:a16="http://schemas.microsoft.com/office/drawing/2014/main" val="10000"/>
                  </a:ext>
                </a:extLst>
              </a:tr>
              <a:tr h="597853">
                <a:tc>
                  <a:txBody>
                    <a:bodyPr/>
                    <a:lstStyle/>
                    <a:p>
                      <a:pPr algn="l"/>
                      <a:r>
                        <a:rPr kumimoji="1" lang="ja-JP" altLang="en-US" sz="2800" dirty="0"/>
                        <a:t>マサチューセッツ</a:t>
                      </a:r>
                    </a:p>
                  </a:txBody>
                  <a:tcPr/>
                </a:tc>
                <a:tc>
                  <a:txBody>
                    <a:bodyPr/>
                    <a:lstStyle/>
                    <a:p>
                      <a:pPr algn="r"/>
                      <a:r>
                        <a:rPr kumimoji="1" lang="en-US" altLang="ja-JP" sz="2800" dirty="0"/>
                        <a:t>6,349,097</a:t>
                      </a:r>
                      <a:endParaRPr kumimoji="1" lang="ja-JP" altLang="en-US" sz="2800" dirty="0"/>
                    </a:p>
                  </a:txBody>
                  <a:tcPr/>
                </a:tc>
                <a:tc>
                  <a:txBody>
                    <a:bodyPr/>
                    <a:lstStyle/>
                    <a:p>
                      <a:pPr algn="r"/>
                      <a:r>
                        <a:rPr kumimoji="1" lang="en-US" altLang="ja-JP" sz="2800" dirty="0"/>
                        <a:t>2</a:t>
                      </a:r>
                      <a:endParaRPr kumimoji="1" lang="ja-JP" altLang="en-US" sz="2800" dirty="0"/>
                    </a:p>
                  </a:txBody>
                  <a:tcPr/>
                </a:tc>
                <a:tc>
                  <a:txBody>
                    <a:bodyPr/>
                    <a:lstStyle/>
                    <a:p>
                      <a:pPr algn="ctr"/>
                      <a:r>
                        <a:rPr kumimoji="1" lang="en-US" altLang="ja-JP" sz="2800" dirty="0"/>
                        <a:t>0.0023</a:t>
                      </a:r>
                      <a:endParaRPr kumimoji="1" lang="ja-JP" altLang="en-US" sz="2800" dirty="0"/>
                    </a:p>
                  </a:txBody>
                  <a:tcPr/>
                </a:tc>
                <a:extLst>
                  <a:ext uri="{0D108BD9-81ED-4DB2-BD59-A6C34878D82A}">
                    <a16:rowId xmlns:a16="http://schemas.microsoft.com/office/drawing/2014/main" val="10001"/>
                  </a:ext>
                </a:extLst>
              </a:tr>
              <a:tr h="597853">
                <a:tc>
                  <a:txBody>
                    <a:bodyPr/>
                    <a:lstStyle/>
                    <a:p>
                      <a:pPr algn="l"/>
                      <a:r>
                        <a:rPr kumimoji="1" lang="ja-JP" altLang="en-US" sz="2800" dirty="0"/>
                        <a:t>カリフォルニア</a:t>
                      </a:r>
                    </a:p>
                  </a:txBody>
                  <a:tcPr/>
                </a:tc>
                <a:tc>
                  <a:txBody>
                    <a:bodyPr/>
                    <a:lstStyle/>
                    <a:p>
                      <a:pPr algn="r"/>
                      <a:r>
                        <a:rPr kumimoji="1" lang="en-US" altLang="ja-JP" sz="2800" dirty="0"/>
                        <a:t>33,871,648</a:t>
                      </a:r>
                      <a:endParaRPr kumimoji="1" lang="ja-JP" altLang="en-US" sz="2800" dirty="0"/>
                    </a:p>
                  </a:txBody>
                  <a:tcPr/>
                </a:tc>
                <a:tc>
                  <a:txBody>
                    <a:bodyPr/>
                    <a:lstStyle/>
                    <a:p>
                      <a:pPr algn="r"/>
                      <a:r>
                        <a:rPr kumimoji="1" lang="en-US" altLang="ja-JP" sz="2800" dirty="0"/>
                        <a:t>8</a:t>
                      </a:r>
                      <a:endParaRPr kumimoji="1" lang="ja-JP" altLang="en-US" sz="2800" dirty="0"/>
                    </a:p>
                  </a:txBody>
                  <a:tcPr/>
                </a:tc>
                <a:tc>
                  <a:txBody>
                    <a:bodyPr/>
                    <a:lstStyle/>
                    <a:p>
                      <a:pPr algn="ctr"/>
                      <a:r>
                        <a:rPr kumimoji="1" lang="en-US" altLang="ja-JP" sz="2800" dirty="0"/>
                        <a:t>0.0017</a:t>
                      </a:r>
                      <a:endParaRPr kumimoji="1" lang="ja-JP" altLang="en-US" sz="2800" dirty="0"/>
                    </a:p>
                  </a:txBody>
                  <a:tcPr/>
                </a:tc>
                <a:extLst>
                  <a:ext uri="{0D108BD9-81ED-4DB2-BD59-A6C34878D82A}">
                    <a16:rowId xmlns:a16="http://schemas.microsoft.com/office/drawing/2014/main" val="10002"/>
                  </a:ext>
                </a:extLst>
              </a:tr>
              <a:tr h="597853">
                <a:tc>
                  <a:txBody>
                    <a:bodyPr/>
                    <a:lstStyle/>
                    <a:p>
                      <a:pPr algn="l"/>
                      <a:r>
                        <a:rPr kumimoji="1" lang="ja-JP" altLang="en-US" sz="2800" dirty="0"/>
                        <a:t>アラスカ</a:t>
                      </a:r>
                    </a:p>
                  </a:txBody>
                  <a:tcPr/>
                </a:tc>
                <a:tc>
                  <a:txBody>
                    <a:bodyPr/>
                    <a:lstStyle/>
                    <a:p>
                      <a:pPr algn="r"/>
                      <a:r>
                        <a:rPr kumimoji="1" lang="en-US" altLang="ja-JP" sz="2800" dirty="0"/>
                        <a:t>626,932</a:t>
                      </a:r>
                      <a:endParaRPr kumimoji="1" lang="ja-JP" altLang="en-US" sz="2800" dirty="0"/>
                    </a:p>
                  </a:txBody>
                  <a:tcPr/>
                </a:tc>
                <a:tc>
                  <a:txBody>
                    <a:bodyPr/>
                    <a:lstStyle/>
                    <a:p>
                      <a:pPr algn="r"/>
                      <a:r>
                        <a:rPr kumimoji="1" lang="en-US" altLang="ja-JP" sz="2800" dirty="0"/>
                        <a:t>0</a:t>
                      </a:r>
                      <a:endParaRPr kumimoji="1" lang="ja-JP" altLang="en-US" sz="2800" dirty="0"/>
                    </a:p>
                  </a:txBody>
                  <a:tcPr/>
                </a:tc>
                <a:tc>
                  <a:txBody>
                    <a:bodyPr/>
                    <a:lstStyle/>
                    <a:p>
                      <a:pPr algn="ctr"/>
                      <a:r>
                        <a:rPr kumimoji="1" lang="en-US" altLang="ja-JP" sz="2800" dirty="0"/>
                        <a:t>0.0</a:t>
                      </a:r>
                      <a:endParaRPr kumimoji="1" lang="ja-JP" altLang="en-US" sz="2800" dirty="0"/>
                    </a:p>
                  </a:txBody>
                  <a:tcPr/>
                </a:tc>
                <a:extLst>
                  <a:ext uri="{0D108BD9-81ED-4DB2-BD59-A6C34878D82A}">
                    <a16:rowId xmlns:a16="http://schemas.microsoft.com/office/drawing/2014/main" val="10003"/>
                  </a:ext>
                </a:extLst>
              </a:tr>
              <a:tr h="597853">
                <a:tc>
                  <a:txBody>
                    <a:bodyPr/>
                    <a:lstStyle/>
                    <a:p>
                      <a:pPr algn="l"/>
                      <a:r>
                        <a:rPr kumimoji="1" lang="ja-JP" altLang="en-US" sz="2800" dirty="0"/>
                        <a:t>ハワイ</a:t>
                      </a:r>
                    </a:p>
                  </a:txBody>
                  <a:tcPr/>
                </a:tc>
                <a:tc>
                  <a:txBody>
                    <a:bodyPr/>
                    <a:lstStyle/>
                    <a:p>
                      <a:pPr algn="r"/>
                      <a:r>
                        <a:rPr kumimoji="1" lang="en-US" altLang="ja-JP" sz="2800" dirty="0"/>
                        <a:t>1,211,537</a:t>
                      </a:r>
                      <a:endParaRPr kumimoji="1" lang="ja-JP" altLang="en-US" sz="2800" dirty="0"/>
                    </a:p>
                  </a:txBody>
                  <a:tcPr/>
                </a:tc>
                <a:tc>
                  <a:txBody>
                    <a:bodyPr/>
                    <a:lstStyle/>
                    <a:p>
                      <a:pPr algn="r"/>
                      <a:r>
                        <a:rPr kumimoji="1" lang="en-US" altLang="ja-JP" sz="2800" dirty="0"/>
                        <a:t>0</a:t>
                      </a:r>
                      <a:endParaRPr kumimoji="1" lang="ja-JP" altLang="en-US" sz="2800" dirty="0"/>
                    </a:p>
                  </a:txBody>
                  <a:tcPr/>
                </a:tc>
                <a:tc>
                  <a:txBody>
                    <a:bodyPr/>
                    <a:lstStyle/>
                    <a:p>
                      <a:pPr algn="ctr"/>
                      <a:r>
                        <a:rPr kumimoji="1" lang="en-US" altLang="ja-JP" sz="2800" dirty="0"/>
                        <a:t>0.0</a:t>
                      </a:r>
                      <a:endParaRPr kumimoji="1" lang="ja-JP" altLang="en-US" sz="2800" dirty="0"/>
                    </a:p>
                  </a:txBody>
                  <a:tcPr/>
                </a:tc>
                <a:extLst>
                  <a:ext uri="{0D108BD9-81ED-4DB2-BD59-A6C34878D82A}">
                    <a16:rowId xmlns:a16="http://schemas.microsoft.com/office/drawing/2014/main" val="10004"/>
                  </a:ext>
                </a:extLst>
              </a:tr>
              <a:tr h="597853">
                <a:tc>
                  <a:txBody>
                    <a:bodyPr/>
                    <a:lstStyle/>
                    <a:p>
                      <a:pPr algn="l"/>
                      <a:r>
                        <a:rPr kumimoji="1" lang="ja-JP" altLang="en-US" sz="2800" dirty="0"/>
                        <a:t>ロードアイランド</a:t>
                      </a:r>
                    </a:p>
                  </a:txBody>
                  <a:tcPr/>
                </a:tc>
                <a:tc>
                  <a:txBody>
                    <a:bodyPr/>
                    <a:lstStyle/>
                    <a:p>
                      <a:pPr algn="r"/>
                      <a:r>
                        <a:rPr kumimoji="1" lang="en-US" altLang="ja-JP" sz="2800" dirty="0"/>
                        <a:t>1,048,319</a:t>
                      </a:r>
                      <a:endParaRPr kumimoji="1" lang="ja-JP" altLang="en-US" sz="2800" dirty="0"/>
                    </a:p>
                  </a:txBody>
                  <a:tcPr/>
                </a:tc>
                <a:tc>
                  <a:txBody>
                    <a:bodyPr/>
                    <a:lstStyle/>
                    <a:p>
                      <a:pPr algn="r"/>
                      <a:r>
                        <a:rPr kumimoji="1" lang="en-US" altLang="ja-JP" sz="2800" dirty="0"/>
                        <a:t>0</a:t>
                      </a:r>
                      <a:endParaRPr kumimoji="1" lang="ja-JP" altLang="en-US" sz="2800" dirty="0"/>
                    </a:p>
                  </a:txBody>
                  <a:tcPr/>
                </a:tc>
                <a:tc>
                  <a:txBody>
                    <a:bodyPr/>
                    <a:lstStyle/>
                    <a:p>
                      <a:pPr algn="ctr"/>
                      <a:r>
                        <a:rPr kumimoji="1" lang="en-US" altLang="ja-JP" sz="2800" dirty="0"/>
                        <a:t>0.0</a:t>
                      </a:r>
                      <a:endParaRPr kumimoji="1" lang="ja-JP" altLang="en-US" sz="2800"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811233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16632"/>
            <a:ext cx="8229600" cy="1143000"/>
          </a:xfrm>
        </p:spPr>
        <p:txBody>
          <a:bodyPr/>
          <a:lstStyle/>
          <a:p>
            <a:r>
              <a:rPr kumimoji="1" lang="en-US" altLang="ja-JP" dirty="0"/>
              <a:t>DNA</a:t>
            </a:r>
            <a:r>
              <a:rPr kumimoji="1" lang="ja-JP" altLang="en-US" dirty="0"/>
              <a:t>の一致が示すもの</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611560" y="1412776"/>
                <a:ext cx="8280920" cy="5040560"/>
              </a:xfrm>
            </p:spPr>
            <p:txBody>
              <a:bodyPr>
                <a:normAutofit fontScale="92500" lnSpcReduction="10000"/>
              </a:bodyPr>
              <a:lstStyle/>
              <a:p>
                <a:r>
                  <a:rPr lang="ja-JP" altLang="en-US" dirty="0"/>
                  <a:t>容疑者が真の犯人ではないという前提で、</a:t>
                </a:r>
                <a14:m>
                  <m:oMath xmlns:m="http://schemas.openxmlformats.org/officeDocument/2006/math">
                    <m:r>
                      <a:rPr lang="en-US" altLang="ja-JP" b="0" i="1" smtClean="0">
                        <a:latin typeface="Cambria Math"/>
                      </a:rPr>
                      <m:t>𝑝</m:t>
                    </m:r>
                  </m:oMath>
                </a14:m>
                <a:r>
                  <a:rPr lang="ja-JP" altLang="en-US" dirty="0"/>
                  <a:t>値を求める。</a:t>
                </a:r>
                <a:endParaRPr lang="en-US" altLang="ja-JP" dirty="0"/>
              </a:p>
              <a:p>
                <a:r>
                  <a:rPr kumimoji="1" lang="ja-JP" altLang="en-US" dirty="0"/>
                  <a:t>つまり、ランダムに選んだ人物の</a:t>
                </a:r>
                <a:r>
                  <a:rPr kumimoji="1" lang="en-US" altLang="ja-JP" dirty="0"/>
                  <a:t>DNA</a:t>
                </a:r>
                <a:r>
                  <a:rPr kumimoji="1" lang="ja-JP" altLang="en-US" dirty="0"/>
                  <a:t>と、特定の</a:t>
                </a:r>
                <a:r>
                  <a:rPr kumimoji="1" lang="en-US" altLang="ja-JP" dirty="0"/>
                  <a:t>DNA</a:t>
                </a:r>
                <a:r>
                  <a:rPr kumimoji="1" lang="ja-JP" altLang="en-US" dirty="0"/>
                  <a:t>サンプルが一致する確率を求めようとする。それは幾通りかある。</a:t>
                </a:r>
                <a:endParaRPr kumimoji="1" lang="en-US" altLang="ja-JP" dirty="0"/>
              </a:p>
              <a:p>
                <a:pPr lvl="1"/>
                <a:r>
                  <a:rPr lang="ja-JP" altLang="en-US" dirty="0"/>
                  <a:t>世界中の人からランダムに選ぶのか？</a:t>
                </a:r>
                <a:endParaRPr lang="en-US" altLang="ja-JP" dirty="0"/>
              </a:p>
              <a:p>
                <a:pPr lvl="1"/>
                <a:r>
                  <a:rPr kumimoji="1" lang="ja-JP" altLang="en-US" dirty="0"/>
                  <a:t>犯行現場の近くに住んでいる</a:t>
                </a:r>
                <a:r>
                  <a:rPr lang="ja-JP" altLang="en-US" dirty="0"/>
                  <a:t>人々</a:t>
                </a:r>
                <a:r>
                  <a:rPr kumimoji="1" lang="ja-JP" altLang="en-US" dirty="0"/>
                  <a:t>だろうか？</a:t>
                </a:r>
                <a:endParaRPr kumimoji="1" lang="en-US" altLang="ja-JP" dirty="0"/>
              </a:p>
              <a:p>
                <a:pPr lvl="1"/>
                <a:r>
                  <a:rPr lang="ja-JP" altLang="en-US" dirty="0"/>
                  <a:t>容疑者と同じ人種の人々だろうか？</a:t>
                </a:r>
                <a:endParaRPr lang="en-US" altLang="ja-JP" dirty="0"/>
              </a:p>
              <a:p>
                <a:pPr lvl="1"/>
                <a:r>
                  <a:rPr lang="en-US" altLang="ja-JP" dirty="0"/>
                  <a:t>DNA</a:t>
                </a:r>
                <a:r>
                  <a:rPr lang="ja-JP" altLang="en-US" dirty="0"/>
                  <a:t>マーカーが一致したとしても、共通のマーカーを共有する人の確率は、人種や血縁関係により変化するものと思われる。</a:t>
                </a:r>
                <a:endParaRPr lang="en-US" altLang="ja-JP" dirty="0"/>
              </a:p>
              <a:p>
                <a:pPr lvl="1"/>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611560" y="1412776"/>
                <a:ext cx="8280920" cy="5040560"/>
              </a:xfrm>
              <a:blipFill>
                <a:blip r:embed="rId2"/>
                <a:stretch>
                  <a:fillRect l="-1472" t="-2781" r="-1104"/>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849425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260648"/>
            <a:ext cx="8229600" cy="1143000"/>
          </a:xfrm>
        </p:spPr>
        <p:txBody>
          <a:bodyPr>
            <a:normAutofit fontScale="90000"/>
          </a:bodyPr>
          <a:lstStyle/>
          <a:p>
            <a:r>
              <a:rPr kumimoji="1" lang="en-US" altLang="ja-JP" dirty="0"/>
              <a:t>DNA</a:t>
            </a:r>
            <a:r>
              <a:rPr kumimoji="1" lang="ja-JP" altLang="en-US" dirty="0"/>
              <a:t>マーカーが一致するというだけでは</a:t>
            </a:r>
            <a:r>
              <a:rPr lang="ja-JP" altLang="en-US" dirty="0"/>
              <a:t>決定的な</a:t>
            </a:r>
            <a:r>
              <a:rPr kumimoji="1" lang="ja-JP" altLang="en-US" dirty="0"/>
              <a:t>証拠にならない</a:t>
            </a:r>
          </a:p>
        </p:txBody>
      </p:sp>
      <p:sp>
        <p:nvSpPr>
          <p:cNvPr id="3" name="コンテンツ プレースホルダー 2"/>
          <p:cNvSpPr>
            <a:spLocks noGrp="1"/>
          </p:cNvSpPr>
          <p:nvPr>
            <p:ph idx="1"/>
          </p:nvPr>
        </p:nvSpPr>
        <p:spPr>
          <a:xfrm>
            <a:off x="467544" y="2132856"/>
            <a:ext cx="8229600" cy="4525963"/>
          </a:xfrm>
        </p:spPr>
        <p:txBody>
          <a:bodyPr/>
          <a:lstStyle/>
          <a:p>
            <a:r>
              <a:rPr kumimoji="1" lang="ja-JP" altLang="en-US" dirty="0"/>
              <a:t>犯行現場に残された</a:t>
            </a:r>
            <a:r>
              <a:rPr kumimoji="1" lang="en-US" altLang="ja-JP" dirty="0"/>
              <a:t>DNA</a:t>
            </a:r>
            <a:r>
              <a:rPr kumimoji="1" lang="ja-JP" altLang="en-US" dirty="0"/>
              <a:t>マーカーと一致する人を、偶然見つけたとしても</a:t>
            </a:r>
            <a:r>
              <a:rPr lang="ja-JP" altLang="en-US" dirty="0"/>
              <a:t>、それがいかに小さな確率でも、その人が有罪とは言えない。</a:t>
            </a:r>
            <a:endParaRPr lang="en-US" altLang="ja-JP" dirty="0"/>
          </a:p>
          <a:p>
            <a:r>
              <a:rPr lang="ja-JP" altLang="en-US" dirty="0"/>
              <a:t>一致する人が何人かいるのではないか。</a:t>
            </a:r>
            <a:endParaRPr lang="en-US" altLang="ja-JP" dirty="0"/>
          </a:p>
          <a:p>
            <a:r>
              <a:rPr lang="ja-JP" altLang="en-US" dirty="0"/>
              <a:t>犯行現場に残された</a:t>
            </a:r>
            <a:r>
              <a:rPr lang="en-US" altLang="ja-JP" dirty="0"/>
              <a:t>DNA</a:t>
            </a:r>
            <a:r>
              <a:rPr lang="ja-JP" altLang="en-US" dirty="0"/>
              <a:t>マーカーと一致する人が、その人だけならば有罪と言えるが、その保障はない。</a:t>
            </a:r>
            <a:endParaRPr lang="en-US" altLang="ja-JP" dirty="0"/>
          </a:p>
        </p:txBody>
      </p:sp>
    </p:spTree>
    <p:extLst>
      <p:ext uri="{BB962C8B-B14F-4D97-AF65-F5344CB8AC3E}">
        <p14:creationId xmlns:p14="http://schemas.microsoft.com/office/powerpoint/2010/main" val="3620447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O. J. </a:t>
            </a:r>
            <a:r>
              <a:rPr lang="ja-JP" altLang="en-US" dirty="0"/>
              <a:t>シンプソン裁判</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a:t>被害者二人（元妻とその恋人）の遺体近くで発見された血痕は、</a:t>
            </a:r>
            <a:r>
              <a:rPr kumimoji="1" lang="en-US" altLang="ja-JP" dirty="0"/>
              <a:t>DNA</a:t>
            </a:r>
            <a:r>
              <a:rPr kumimoji="1" lang="ja-JP" altLang="en-US" dirty="0"/>
              <a:t>鑑定の結果、シンプソンのものと一致した。</a:t>
            </a:r>
            <a:endParaRPr kumimoji="1" lang="en-US" altLang="ja-JP" dirty="0"/>
          </a:p>
          <a:p>
            <a:pPr lvl="1"/>
            <a:r>
              <a:rPr kumimoji="1" lang="ja-JP" altLang="en-US" dirty="0"/>
              <a:t>検察側はこの一致の確率を１億</a:t>
            </a:r>
            <a:r>
              <a:rPr kumimoji="1" lang="en-US" altLang="ja-JP" dirty="0"/>
              <a:t>7000</a:t>
            </a:r>
            <a:r>
              <a:rPr kumimoji="1" lang="ja-JP" altLang="en-US" dirty="0"/>
              <a:t>万分の１に満たないと結論付けた。</a:t>
            </a:r>
            <a:endParaRPr kumimoji="1" lang="en-US" altLang="ja-JP" dirty="0"/>
          </a:p>
          <a:p>
            <a:r>
              <a:rPr lang="ja-JP" altLang="en-US" dirty="0"/>
              <a:t>シンプソンの車と、彼の自宅の裏で見つかった手袋に残った血痕は、</a:t>
            </a:r>
            <a:r>
              <a:rPr lang="en-US" altLang="ja-JP" dirty="0"/>
              <a:t>DNA</a:t>
            </a:r>
            <a:r>
              <a:rPr lang="ja-JP" altLang="en-US" dirty="0"/>
              <a:t>鑑定の結果、被害者のものと一致した。</a:t>
            </a:r>
            <a:endParaRPr lang="en-US" altLang="ja-JP" dirty="0"/>
          </a:p>
          <a:p>
            <a:pPr marL="0" indent="0">
              <a:buNone/>
            </a:pPr>
            <a:endParaRPr kumimoji="1" lang="ja-JP" altLang="en-US" dirty="0"/>
          </a:p>
        </p:txBody>
      </p:sp>
    </p:spTree>
    <p:extLst>
      <p:ext uri="{BB962C8B-B14F-4D97-AF65-F5344CB8AC3E}">
        <p14:creationId xmlns:p14="http://schemas.microsoft.com/office/powerpoint/2010/main" val="2277606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DNA</a:t>
            </a:r>
            <a:r>
              <a:rPr kumimoji="1" lang="ja-JP" altLang="en-US" dirty="0"/>
              <a:t>鑑定は無視された・・・</a:t>
            </a:r>
          </a:p>
        </p:txBody>
      </p:sp>
      <p:sp>
        <p:nvSpPr>
          <p:cNvPr id="3" name="コンテンツ プレースホルダー 2"/>
          <p:cNvSpPr>
            <a:spLocks noGrp="1"/>
          </p:cNvSpPr>
          <p:nvPr>
            <p:ph idx="1"/>
          </p:nvPr>
        </p:nvSpPr>
        <p:spPr/>
        <p:txBody>
          <a:bodyPr>
            <a:normAutofit fontScale="92500" lnSpcReduction="10000"/>
          </a:bodyPr>
          <a:lstStyle/>
          <a:p>
            <a:r>
              <a:rPr kumimoji="1" lang="en-US" altLang="ja-JP" dirty="0"/>
              <a:t>DNA</a:t>
            </a:r>
            <a:r>
              <a:rPr kumimoji="1" lang="ja-JP" altLang="en-US" dirty="0"/>
              <a:t>一致の確率計算にミスがあって訂正したが、それでもなお一致の確率は低かった。</a:t>
            </a:r>
            <a:endParaRPr kumimoji="1" lang="en-US" altLang="ja-JP" dirty="0"/>
          </a:p>
          <a:p>
            <a:r>
              <a:rPr kumimoji="1" lang="ja-JP" altLang="en-US" dirty="0"/>
              <a:t>そこに、以前</a:t>
            </a:r>
            <a:r>
              <a:rPr lang="ja-JP" altLang="en-US" dirty="0"/>
              <a:t>、</a:t>
            </a:r>
            <a:r>
              <a:rPr kumimoji="1" lang="ja-JP" altLang="en-US" dirty="0"/>
              <a:t>黒人差別発言を行った捜査員に、証拠ねつ造の疑いがかかった。</a:t>
            </a:r>
            <a:endParaRPr kumimoji="1" lang="en-US" altLang="ja-JP" dirty="0"/>
          </a:p>
          <a:p>
            <a:r>
              <a:rPr kumimoji="1" lang="ja-JP" altLang="en-US" dirty="0"/>
              <a:t>つまり、証拠となる血液を、わざと入れ替えたという疑いである。そうなれば、</a:t>
            </a:r>
            <a:r>
              <a:rPr kumimoji="1" lang="en-US" altLang="ja-JP" dirty="0"/>
              <a:t>DNA</a:t>
            </a:r>
            <a:r>
              <a:rPr kumimoji="1" lang="ja-JP" altLang="en-US" dirty="0"/>
              <a:t>鑑定は無駄になる。</a:t>
            </a:r>
            <a:endParaRPr kumimoji="1" lang="en-US" altLang="ja-JP" dirty="0"/>
          </a:p>
          <a:p>
            <a:r>
              <a:rPr lang="ja-JP" altLang="en-US" dirty="0"/>
              <a:t>でも、容疑者にそもそも疑いがある場合、そしてねつ造も改ざんもなければ、</a:t>
            </a:r>
            <a:r>
              <a:rPr lang="en-US" altLang="ja-JP" dirty="0"/>
              <a:t>DNA</a:t>
            </a:r>
            <a:r>
              <a:rPr lang="ja-JP" altLang="en-US" dirty="0"/>
              <a:t>の一致は有力な証拠となる。</a:t>
            </a:r>
            <a:endParaRPr lang="en-US" altLang="ja-JP" dirty="0"/>
          </a:p>
          <a:p>
            <a:pPr marL="0" indent="0">
              <a:buNone/>
            </a:pPr>
            <a:endParaRPr kumimoji="1" lang="ja-JP" altLang="en-US" dirty="0"/>
          </a:p>
        </p:txBody>
      </p:sp>
    </p:spTree>
    <p:extLst>
      <p:ext uri="{BB962C8B-B14F-4D97-AF65-F5344CB8AC3E}">
        <p14:creationId xmlns:p14="http://schemas.microsoft.com/office/powerpoint/2010/main" val="779445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188640"/>
            <a:ext cx="8229600" cy="1143000"/>
          </a:xfrm>
        </p:spPr>
        <p:txBody>
          <a:bodyPr>
            <a:normAutofit fontScale="90000"/>
          </a:bodyPr>
          <a:lstStyle/>
          <a:p>
            <a:r>
              <a:rPr kumimoji="1" lang="ja-JP" altLang="en-US" dirty="0"/>
              <a:t>表</a:t>
            </a:r>
            <a:r>
              <a:rPr kumimoji="1" lang="en-US" altLang="ja-JP" dirty="0"/>
              <a:t>8.1  </a:t>
            </a:r>
            <a:r>
              <a:rPr kumimoji="1" lang="ja-JP" altLang="en-US" dirty="0"/>
              <a:t>落雷で死ぬ確率が</a:t>
            </a:r>
            <a:r>
              <a:rPr lang="ja-JP" altLang="en-US" dirty="0"/>
              <a:t>高かった州</a:t>
            </a:r>
            <a:r>
              <a:rPr lang="en-US" altLang="ja-JP" dirty="0"/>
              <a:t>(1999-2003)</a:t>
            </a:r>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1602938997"/>
              </p:ext>
            </p:extLst>
          </p:nvPr>
        </p:nvGraphicFramePr>
        <p:xfrm>
          <a:off x="755576" y="3429003"/>
          <a:ext cx="7848872" cy="3226200"/>
        </p:xfrm>
        <a:graphic>
          <a:graphicData uri="http://schemas.openxmlformats.org/drawingml/2006/table">
            <a:tbl>
              <a:tblPr firstRow="1" bandRow="1">
                <a:tableStyleId>{9D7B26C5-4107-4FEC-AEDC-1716B250A1EF}</a:tableStyleId>
              </a:tblPr>
              <a:tblGrid>
                <a:gridCol w="2088232">
                  <a:extLst>
                    <a:ext uri="{9D8B030D-6E8A-4147-A177-3AD203B41FA5}">
                      <a16:colId xmlns:a16="http://schemas.microsoft.com/office/drawing/2014/main" val="20000"/>
                    </a:ext>
                  </a:extLst>
                </a:gridCol>
                <a:gridCol w="2304256">
                  <a:extLst>
                    <a:ext uri="{9D8B030D-6E8A-4147-A177-3AD203B41FA5}">
                      <a16:colId xmlns:a16="http://schemas.microsoft.com/office/drawing/2014/main" val="20001"/>
                    </a:ext>
                  </a:extLst>
                </a:gridCol>
                <a:gridCol w="1494166">
                  <a:extLst>
                    <a:ext uri="{9D8B030D-6E8A-4147-A177-3AD203B41FA5}">
                      <a16:colId xmlns:a16="http://schemas.microsoft.com/office/drawing/2014/main" val="20002"/>
                    </a:ext>
                  </a:extLst>
                </a:gridCol>
                <a:gridCol w="1962218">
                  <a:extLst>
                    <a:ext uri="{9D8B030D-6E8A-4147-A177-3AD203B41FA5}">
                      <a16:colId xmlns:a16="http://schemas.microsoft.com/office/drawing/2014/main" val="20003"/>
                    </a:ext>
                  </a:extLst>
                </a:gridCol>
              </a:tblGrid>
              <a:tr h="461500">
                <a:tc>
                  <a:txBody>
                    <a:bodyPr/>
                    <a:lstStyle/>
                    <a:p>
                      <a:pPr algn="ctr"/>
                      <a:r>
                        <a:rPr kumimoji="1" lang="ja-JP" altLang="en-US" sz="2400" dirty="0"/>
                        <a:t>州</a:t>
                      </a:r>
                    </a:p>
                  </a:txBody>
                  <a:tcPr/>
                </a:tc>
                <a:tc>
                  <a:txBody>
                    <a:bodyPr/>
                    <a:lstStyle/>
                    <a:p>
                      <a:pPr algn="ctr"/>
                      <a:r>
                        <a:rPr kumimoji="1" lang="ja-JP" altLang="en-US" sz="2400" dirty="0"/>
                        <a:t>人口</a:t>
                      </a:r>
                      <a:r>
                        <a:rPr kumimoji="1" lang="en-US" altLang="ja-JP" sz="2400" dirty="0"/>
                        <a:t>(2000</a:t>
                      </a:r>
                      <a:r>
                        <a:rPr kumimoji="1" lang="ja-JP" altLang="en-US" sz="2400" dirty="0"/>
                        <a:t>年</a:t>
                      </a:r>
                      <a:r>
                        <a:rPr kumimoji="1" lang="en-US" altLang="ja-JP" sz="2400" dirty="0"/>
                        <a:t>)</a:t>
                      </a:r>
                      <a:endParaRPr kumimoji="1" lang="ja-JP" altLang="en-US" sz="2400" dirty="0"/>
                    </a:p>
                  </a:txBody>
                  <a:tcPr/>
                </a:tc>
                <a:tc>
                  <a:txBody>
                    <a:bodyPr/>
                    <a:lstStyle/>
                    <a:p>
                      <a:pPr algn="ctr"/>
                      <a:r>
                        <a:rPr kumimoji="1" lang="ja-JP" altLang="en-US" sz="2400" dirty="0"/>
                        <a:t>死者数</a:t>
                      </a:r>
                    </a:p>
                  </a:txBody>
                  <a:tcPr/>
                </a:tc>
                <a:tc>
                  <a:txBody>
                    <a:bodyPr/>
                    <a:lstStyle/>
                    <a:p>
                      <a:pPr algn="ctr"/>
                      <a:r>
                        <a:rPr kumimoji="1" lang="ja-JP" altLang="en-US" sz="2400" dirty="0"/>
                        <a:t>年率</a:t>
                      </a:r>
                    </a:p>
                  </a:txBody>
                  <a:tcPr/>
                </a:tc>
                <a:extLst>
                  <a:ext uri="{0D108BD9-81ED-4DB2-BD59-A6C34878D82A}">
                    <a16:rowId xmlns:a16="http://schemas.microsoft.com/office/drawing/2014/main" val="10000"/>
                  </a:ext>
                </a:extLst>
              </a:tr>
              <a:tr h="461500">
                <a:tc>
                  <a:txBody>
                    <a:bodyPr/>
                    <a:lstStyle/>
                    <a:p>
                      <a:pPr algn="ctr"/>
                      <a:r>
                        <a:rPr kumimoji="1" lang="ja-JP" altLang="en-US" sz="2400" dirty="0"/>
                        <a:t>ワイオミング</a:t>
                      </a:r>
                    </a:p>
                  </a:txBody>
                  <a:tcPr/>
                </a:tc>
                <a:tc>
                  <a:txBody>
                    <a:bodyPr/>
                    <a:lstStyle/>
                    <a:p>
                      <a:pPr algn="r"/>
                      <a:r>
                        <a:rPr kumimoji="1" lang="en-US" altLang="ja-JP" sz="2400" dirty="0"/>
                        <a:t>493,782</a:t>
                      </a:r>
                      <a:endParaRPr kumimoji="1" lang="ja-JP" altLang="en-US" sz="2400" dirty="0"/>
                    </a:p>
                  </a:txBody>
                  <a:tcPr/>
                </a:tc>
                <a:tc>
                  <a:txBody>
                    <a:bodyPr/>
                    <a:lstStyle/>
                    <a:p>
                      <a:pPr algn="r"/>
                      <a:r>
                        <a:rPr kumimoji="1" lang="en-US" altLang="ja-JP" sz="2400" dirty="0"/>
                        <a:t>14</a:t>
                      </a:r>
                      <a:endParaRPr kumimoji="1" lang="ja-JP" altLang="en-US" sz="2400" dirty="0"/>
                    </a:p>
                  </a:txBody>
                  <a:tcPr/>
                </a:tc>
                <a:tc>
                  <a:txBody>
                    <a:bodyPr/>
                    <a:lstStyle/>
                    <a:p>
                      <a:pPr algn="ctr"/>
                      <a:r>
                        <a:rPr kumimoji="1" lang="en-US" altLang="ja-JP" sz="2400" dirty="0"/>
                        <a:t>0.203</a:t>
                      </a:r>
                      <a:endParaRPr kumimoji="1" lang="ja-JP" altLang="en-US" sz="2400" dirty="0"/>
                    </a:p>
                  </a:txBody>
                  <a:tcPr/>
                </a:tc>
                <a:extLst>
                  <a:ext uri="{0D108BD9-81ED-4DB2-BD59-A6C34878D82A}">
                    <a16:rowId xmlns:a16="http://schemas.microsoft.com/office/drawing/2014/main" val="10001"/>
                  </a:ext>
                </a:extLst>
              </a:tr>
              <a:tr h="461500">
                <a:tc>
                  <a:txBody>
                    <a:bodyPr/>
                    <a:lstStyle/>
                    <a:p>
                      <a:pPr algn="ctr"/>
                      <a:r>
                        <a:rPr kumimoji="1" lang="ja-JP" altLang="en-US" sz="2400" dirty="0"/>
                        <a:t>ユタ</a:t>
                      </a:r>
                    </a:p>
                  </a:txBody>
                  <a:tcPr/>
                </a:tc>
                <a:tc>
                  <a:txBody>
                    <a:bodyPr/>
                    <a:lstStyle/>
                    <a:p>
                      <a:pPr algn="r"/>
                      <a:r>
                        <a:rPr kumimoji="1" lang="en-US" altLang="ja-JP" sz="2400" dirty="0"/>
                        <a:t>2,233,169</a:t>
                      </a:r>
                      <a:endParaRPr kumimoji="1" lang="ja-JP" altLang="en-US" sz="2400" dirty="0"/>
                    </a:p>
                  </a:txBody>
                  <a:tcPr/>
                </a:tc>
                <a:tc>
                  <a:txBody>
                    <a:bodyPr/>
                    <a:lstStyle/>
                    <a:p>
                      <a:pPr algn="r"/>
                      <a:r>
                        <a:rPr kumimoji="1" lang="en-US" altLang="ja-JP" sz="2400" dirty="0"/>
                        <a:t>22</a:t>
                      </a:r>
                      <a:endParaRPr kumimoji="1" lang="ja-JP" altLang="en-US" sz="2400" dirty="0"/>
                    </a:p>
                  </a:txBody>
                  <a:tcPr/>
                </a:tc>
                <a:tc>
                  <a:txBody>
                    <a:bodyPr/>
                    <a:lstStyle/>
                    <a:p>
                      <a:pPr algn="ctr"/>
                      <a:r>
                        <a:rPr kumimoji="1" lang="en-US" altLang="ja-JP" sz="2400" dirty="0"/>
                        <a:t>0.070</a:t>
                      </a:r>
                      <a:endParaRPr kumimoji="1" lang="ja-JP" altLang="en-US" sz="2400" dirty="0"/>
                    </a:p>
                  </a:txBody>
                  <a:tcPr/>
                </a:tc>
                <a:extLst>
                  <a:ext uri="{0D108BD9-81ED-4DB2-BD59-A6C34878D82A}">
                    <a16:rowId xmlns:a16="http://schemas.microsoft.com/office/drawing/2014/main" val="10002"/>
                  </a:ext>
                </a:extLst>
              </a:tr>
              <a:tr h="461500">
                <a:tc>
                  <a:txBody>
                    <a:bodyPr/>
                    <a:lstStyle/>
                    <a:p>
                      <a:pPr algn="ctr"/>
                      <a:r>
                        <a:rPr kumimoji="1" lang="ja-JP" altLang="en-US" sz="2400" dirty="0"/>
                        <a:t>コロラド</a:t>
                      </a:r>
                    </a:p>
                  </a:txBody>
                  <a:tcPr/>
                </a:tc>
                <a:tc>
                  <a:txBody>
                    <a:bodyPr/>
                    <a:lstStyle/>
                    <a:p>
                      <a:pPr algn="r"/>
                      <a:r>
                        <a:rPr kumimoji="1" lang="en-US" altLang="ja-JP" sz="2400" dirty="0"/>
                        <a:t>4,301,261</a:t>
                      </a:r>
                      <a:endParaRPr kumimoji="1" lang="ja-JP" altLang="en-US" sz="2400" dirty="0"/>
                    </a:p>
                  </a:txBody>
                  <a:tcPr/>
                </a:tc>
                <a:tc>
                  <a:txBody>
                    <a:bodyPr/>
                    <a:lstStyle/>
                    <a:p>
                      <a:pPr algn="r"/>
                      <a:r>
                        <a:rPr kumimoji="1" lang="en-US" altLang="ja-JP" sz="2400" dirty="0"/>
                        <a:t>39</a:t>
                      </a:r>
                      <a:endParaRPr kumimoji="1" lang="ja-JP" altLang="en-US" sz="2400" dirty="0"/>
                    </a:p>
                  </a:txBody>
                  <a:tcPr/>
                </a:tc>
                <a:tc>
                  <a:txBody>
                    <a:bodyPr/>
                    <a:lstStyle/>
                    <a:p>
                      <a:pPr algn="ctr"/>
                      <a:r>
                        <a:rPr kumimoji="1" lang="en-US" altLang="ja-JP" sz="2400" dirty="0"/>
                        <a:t>0.065</a:t>
                      </a:r>
                      <a:endParaRPr kumimoji="1" lang="ja-JP" altLang="en-US" sz="2400" dirty="0"/>
                    </a:p>
                  </a:txBody>
                  <a:tcPr/>
                </a:tc>
                <a:extLst>
                  <a:ext uri="{0D108BD9-81ED-4DB2-BD59-A6C34878D82A}">
                    <a16:rowId xmlns:a16="http://schemas.microsoft.com/office/drawing/2014/main" val="10003"/>
                  </a:ext>
                </a:extLst>
              </a:tr>
              <a:tr h="461500">
                <a:tc>
                  <a:txBody>
                    <a:bodyPr/>
                    <a:lstStyle/>
                    <a:p>
                      <a:pPr algn="ctr"/>
                      <a:r>
                        <a:rPr kumimoji="1" lang="ja-JP" altLang="en-US" sz="2400" dirty="0"/>
                        <a:t>フロリダ</a:t>
                      </a:r>
                    </a:p>
                  </a:txBody>
                  <a:tcPr/>
                </a:tc>
                <a:tc>
                  <a:txBody>
                    <a:bodyPr/>
                    <a:lstStyle/>
                    <a:p>
                      <a:pPr algn="r"/>
                      <a:r>
                        <a:rPr kumimoji="1" lang="en-US" altLang="ja-JP" sz="2400" dirty="0"/>
                        <a:t>15,982,378</a:t>
                      </a:r>
                      <a:endParaRPr kumimoji="1" lang="ja-JP" altLang="en-US" sz="2400" dirty="0"/>
                    </a:p>
                  </a:txBody>
                  <a:tcPr/>
                </a:tc>
                <a:tc>
                  <a:txBody>
                    <a:bodyPr/>
                    <a:lstStyle/>
                    <a:p>
                      <a:pPr algn="r"/>
                      <a:r>
                        <a:rPr kumimoji="1" lang="en-US" altLang="ja-JP" sz="2400" dirty="0"/>
                        <a:t>126</a:t>
                      </a:r>
                      <a:endParaRPr kumimoji="1" lang="ja-JP" altLang="en-US" sz="2400" dirty="0"/>
                    </a:p>
                  </a:txBody>
                  <a:tcPr/>
                </a:tc>
                <a:tc>
                  <a:txBody>
                    <a:bodyPr/>
                    <a:lstStyle/>
                    <a:p>
                      <a:pPr algn="ctr"/>
                      <a:r>
                        <a:rPr kumimoji="1" lang="en-US" altLang="ja-JP" sz="2400" dirty="0"/>
                        <a:t>0.056</a:t>
                      </a:r>
                      <a:endParaRPr kumimoji="1" lang="ja-JP" altLang="en-US" sz="2400" dirty="0"/>
                    </a:p>
                  </a:txBody>
                  <a:tcPr/>
                </a:tc>
                <a:extLst>
                  <a:ext uri="{0D108BD9-81ED-4DB2-BD59-A6C34878D82A}">
                    <a16:rowId xmlns:a16="http://schemas.microsoft.com/office/drawing/2014/main" val="10004"/>
                  </a:ext>
                </a:extLst>
              </a:tr>
              <a:tr h="461500">
                <a:tc>
                  <a:txBody>
                    <a:bodyPr/>
                    <a:lstStyle/>
                    <a:p>
                      <a:pPr algn="ctr"/>
                      <a:r>
                        <a:rPr kumimoji="1" lang="ja-JP" altLang="en-US" sz="2400" dirty="0"/>
                        <a:t>モンタナ</a:t>
                      </a:r>
                    </a:p>
                  </a:txBody>
                  <a:tcPr/>
                </a:tc>
                <a:tc>
                  <a:txBody>
                    <a:bodyPr/>
                    <a:lstStyle/>
                    <a:p>
                      <a:pPr algn="r"/>
                      <a:r>
                        <a:rPr kumimoji="1" lang="en-US" altLang="ja-JP" sz="2400" dirty="0"/>
                        <a:t>902,165</a:t>
                      </a:r>
                      <a:endParaRPr kumimoji="1" lang="ja-JP" altLang="en-US" sz="2400" dirty="0"/>
                    </a:p>
                  </a:txBody>
                  <a:tcPr/>
                </a:tc>
                <a:tc>
                  <a:txBody>
                    <a:bodyPr/>
                    <a:lstStyle/>
                    <a:p>
                      <a:pPr algn="r"/>
                      <a:r>
                        <a:rPr kumimoji="1" lang="en-US" altLang="ja-JP" sz="2400" dirty="0"/>
                        <a:t>7</a:t>
                      </a:r>
                      <a:endParaRPr kumimoji="1" lang="ja-JP" altLang="en-US" sz="2400" dirty="0"/>
                    </a:p>
                  </a:txBody>
                  <a:tcPr/>
                </a:tc>
                <a:tc>
                  <a:txBody>
                    <a:bodyPr/>
                    <a:lstStyle/>
                    <a:p>
                      <a:pPr algn="ctr"/>
                      <a:r>
                        <a:rPr kumimoji="1" lang="en-US" altLang="ja-JP" sz="2400" dirty="0"/>
                        <a:t>0.055</a:t>
                      </a:r>
                      <a:endParaRPr kumimoji="1" lang="ja-JP" altLang="en-US" sz="2400" dirty="0"/>
                    </a:p>
                  </a:txBody>
                  <a:tcPr/>
                </a:tc>
                <a:extLst>
                  <a:ext uri="{0D108BD9-81ED-4DB2-BD59-A6C34878D82A}">
                    <a16:rowId xmlns:a16="http://schemas.microsoft.com/office/drawing/2014/main" val="10005"/>
                  </a:ext>
                </a:extLst>
              </a:tr>
              <a:tr h="399347">
                <a:tc>
                  <a:txBody>
                    <a:bodyPr/>
                    <a:lstStyle/>
                    <a:p>
                      <a:pPr algn="ctr"/>
                      <a:r>
                        <a:rPr kumimoji="1" lang="ja-JP" altLang="en-US" sz="2400" dirty="0"/>
                        <a:t>ニューメキシコ</a:t>
                      </a:r>
                    </a:p>
                  </a:txBody>
                  <a:tcPr/>
                </a:tc>
                <a:tc>
                  <a:txBody>
                    <a:bodyPr/>
                    <a:lstStyle/>
                    <a:p>
                      <a:pPr algn="r"/>
                      <a:r>
                        <a:rPr kumimoji="1" lang="en-US" altLang="ja-JP" sz="2400" dirty="0"/>
                        <a:t>1,819,046</a:t>
                      </a:r>
                      <a:endParaRPr kumimoji="1" lang="ja-JP" altLang="en-US" sz="2400" dirty="0"/>
                    </a:p>
                  </a:txBody>
                  <a:tcPr/>
                </a:tc>
                <a:tc>
                  <a:txBody>
                    <a:bodyPr/>
                    <a:lstStyle/>
                    <a:p>
                      <a:pPr algn="r"/>
                      <a:r>
                        <a:rPr kumimoji="1" lang="en-US" altLang="ja-JP" sz="2400" dirty="0"/>
                        <a:t>14</a:t>
                      </a:r>
                      <a:endParaRPr kumimoji="1" lang="ja-JP" altLang="en-US" sz="2400" dirty="0"/>
                    </a:p>
                  </a:txBody>
                  <a:tcPr/>
                </a:tc>
                <a:tc>
                  <a:txBody>
                    <a:bodyPr/>
                    <a:lstStyle/>
                    <a:p>
                      <a:pPr algn="ctr"/>
                      <a:r>
                        <a:rPr kumimoji="1" lang="en-US" altLang="ja-JP" sz="2400" dirty="0"/>
                        <a:t>0.055</a:t>
                      </a:r>
                      <a:endParaRPr kumimoji="1" lang="ja-JP" altLang="en-US" sz="2400" dirty="0"/>
                    </a:p>
                  </a:txBody>
                  <a:tcPr/>
                </a:tc>
                <a:extLst>
                  <a:ext uri="{0D108BD9-81ED-4DB2-BD59-A6C34878D82A}">
                    <a16:rowId xmlns:a16="http://schemas.microsoft.com/office/drawing/2014/main" val="10006"/>
                  </a:ext>
                </a:extLst>
              </a:tr>
            </a:tbl>
          </a:graphicData>
        </a:graphic>
      </p:graphicFrame>
      <p:sp>
        <p:nvSpPr>
          <p:cNvPr id="5" name="コンテンツ プレースホルダー 2"/>
          <p:cNvSpPr>
            <a:spLocks noGrp="1"/>
          </p:cNvSpPr>
          <p:nvPr>
            <p:ph idx="1"/>
          </p:nvPr>
        </p:nvSpPr>
        <p:spPr>
          <a:xfrm>
            <a:off x="611560" y="1412776"/>
            <a:ext cx="8229600" cy="2088232"/>
          </a:xfrm>
        </p:spPr>
        <p:txBody>
          <a:bodyPr>
            <a:normAutofit lnSpcReduction="10000"/>
          </a:bodyPr>
          <a:lstStyle/>
          <a:p>
            <a:r>
              <a:rPr lang="ja-JP" altLang="en-US" dirty="0"/>
              <a:t>もちろん、州ごとに死亡率はバラつく．</a:t>
            </a:r>
            <a:endParaRPr lang="en-US" altLang="ja-JP" dirty="0"/>
          </a:p>
          <a:p>
            <a:pPr lvl="1"/>
            <a:r>
              <a:rPr lang="ja-JP" altLang="en-US" dirty="0"/>
              <a:t>雷雨の際、屋外に居る人数と時間の長さ。</a:t>
            </a:r>
            <a:endParaRPr lang="en-US" altLang="ja-JP" dirty="0"/>
          </a:p>
          <a:p>
            <a:pPr lvl="1"/>
            <a:r>
              <a:rPr lang="ja-JP" altLang="en-US" dirty="0"/>
              <a:t>避雷針の代わりになってくれる高い建物の有無。</a:t>
            </a:r>
            <a:endParaRPr lang="en-US" altLang="ja-JP" dirty="0"/>
          </a:p>
          <a:p>
            <a:pPr lvl="1"/>
            <a:r>
              <a:rPr lang="ja-JP" altLang="en-US" dirty="0"/>
              <a:t>年率とは年間</a:t>
            </a:r>
            <a:r>
              <a:rPr lang="en-US" altLang="ja-JP" dirty="0"/>
              <a:t>10</a:t>
            </a:r>
            <a:r>
              <a:rPr lang="ja-JP" altLang="en-US" dirty="0"/>
              <a:t>万人当たりの死亡者数を表す。</a:t>
            </a:r>
            <a:endParaRPr lang="en-US" altLang="ja-JP" dirty="0"/>
          </a:p>
        </p:txBody>
      </p:sp>
    </p:spTree>
    <p:extLst>
      <p:ext uri="{BB962C8B-B14F-4D97-AF65-F5344CB8AC3E}">
        <p14:creationId xmlns:p14="http://schemas.microsoft.com/office/powerpoint/2010/main" val="1741488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禁煙のコマーシャル</a:t>
            </a:r>
          </a:p>
        </p:txBody>
      </p:sp>
      <p:sp>
        <p:nvSpPr>
          <p:cNvPr id="3" name="コンテンツ プレースホルダー 2"/>
          <p:cNvSpPr>
            <a:spLocks noGrp="1"/>
          </p:cNvSpPr>
          <p:nvPr>
            <p:ph idx="1"/>
          </p:nvPr>
        </p:nvSpPr>
        <p:spPr>
          <a:xfrm>
            <a:off x="457200" y="1600200"/>
            <a:ext cx="8229600" cy="4525963"/>
          </a:xfrm>
        </p:spPr>
        <p:txBody>
          <a:bodyPr>
            <a:normAutofit fontScale="92500" lnSpcReduction="10000"/>
          </a:bodyPr>
          <a:lstStyle/>
          <a:p>
            <a:r>
              <a:rPr lang="ja-JP" altLang="en-US" dirty="0"/>
              <a:t>雷雨の山のてっぺんに、一人の女性が長い金属の棒を握り締めて立っている。</a:t>
            </a:r>
            <a:endParaRPr lang="en-US" altLang="ja-JP" dirty="0"/>
          </a:p>
          <a:p>
            <a:r>
              <a:rPr kumimoji="1" lang="ja-JP" altLang="en-US" dirty="0"/>
              <a:t>その彼女がこう説明する。</a:t>
            </a:r>
            <a:endParaRPr kumimoji="1" lang="en-US" altLang="ja-JP" dirty="0"/>
          </a:p>
          <a:p>
            <a:pPr lvl="1"/>
            <a:r>
              <a:rPr lang="ja-JP" altLang="en-US" dirty="0"/>
              <a:t>こんなことをするなんて、頭がおかしいと思うかもしれないけれど、タバコを吸う愚かさに比べたら何でもありません。</a:t>
            </a:r>
            <a:endParaRPr lang="en-US" altLang="ja-JP" dirty="0"/>
          </a:p>
          <a:p>
            <a:pPr lvl="1"/>
            <a:r>
              <a:rPr kumimoji="1" lang="ja-JP" altLang="en-US" dirty="0"/>
              <a:t>すでに</a:t>
            </a:r>
            <a:r>
              <a:rPr lang="ja-JP" altLang="en-US" dirty="0"/>
              <a:t>見たように、肺癌で死ぬ人が死者の総数に占める割合は</a:t>
            </a:r>
            <a:r>
              <a:rPr lang="en-US" altLang="ja-JP" dirty="0"/>
              <a:t>7%</a:t>
            </a:r>
            <a:r>
              <a:rPr lang="ja-JP" altLang="en-US" dirty="0"/>
              <a:t>で、落雷で死ぬ人の</a:t>
            </a:r>
            <a:r>
              <a:rPr lang="en-US" altLang="ja-JP" dirty="0"/>
              <a:t>3000</a:t>
            </a:r>
            <a:r>
              <a:rPr lang="ja-JP" altLang="en-US" dirty="0"/>
              <a:t>倍にもなる。</a:t>
            </a:r>
            <a:endParaRPr lang="en-US" altLang="ja-JP" dirty="0"/>
          </a:p>
          <a:p>
            <a:r>
              <a:rPr lang="ja-JP" altLang="en-US" dirty="0"/>
              <a:t>喫煙者としてあなたは、このコマーシャルに納得できますか？</a:t>
            </a:r>
            <a:endParaRPr kumimoji="1" lang="ja-JP" altLang="en-US" dirty="0"/>
          </a:p>
        </p:txBody>
      </p:sp>
    </p:spTree>
    <p:extLst>
      <p:ext uri="{BB962C8B-B14F-4D97-AF65-F5344CB8AC3E}">
        <p14:creationId xmlns:p14="http://schemas.microsoft.com/office/powerpoint/2010/main" val="1715778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　</a:t>
            </a:r>
            <a:br>
              <a:rPr lang="en-US" altLang="ja-JP" dirty="0"/>
            </a:br>
            <a:r>
              <a:rPr lang="ja-JP" altLang="en-US" dirty="0"/>
              <a:t>表</a:t>
            </a:r>
            <a:r>
              <a:rPr lang="en-US" altLang="ja-JP" dirty="0"/>
              <a:t>8.3 </a:t>
            </a:r>
            <a:r>
              <a:rPr lang="ja-JP" altLang="en-US" dirty="0"/>
              <a:t>落雷で死ぬ確率が高かった国</a:t>
            </a:r>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3781333249"/>
              </p:ext>
            </p:extLst>
          </p:nvPr>
        </p:nvGraphicFramePr>
        <p:xfrm>
          <a:off x="755576" y="2492895"/>
          <a:ext cx="7560840" cy="3936440"/>
        </p:xfrm>
        <a:graphic>
          <a:graphicData uri="http://schemas.openxmlformats.org/drawingml/2006/table">
            <a:tbl>
              <a:tblPr firstRow="1" bandRow="1">
                <a:tableStyleId>{9D7B26C5-4107-4FEC-AEDC-1716B250A1EF}</a:tableStyleId>
              </a:tblPr>
              <a:tblGrid>
                <a:gridCol w="1890210">
                  <a:extLst>
                    <a:ext uri="{9D8B030D-6E8A-4147-A177-3AD203B41FA5}">
                      <a16:colId xmlns:a16="http://schemas.microsoft.com/office/drawing/2014/main" val="20000"/>
                    </a:ext>
                  </a:extLst>
                </a:gridCol>
                <a:gridCol w="1890210">
                  <a:extLst>
                    <a:ext uri="{9D8B030D-6E8A-4147-A177-3AD203B41FA5}">
                      <a16:colId xmlns:a16="http://schemas.microsoft.com/office/drawing/2014/main" val="20001"/>
                    </a:ext>
                  </a:extLst>
                </a:gridCol>
                <a:gridCol w="1890210">
                  <a:extLst>
                    <a:ext uri="{9D8B030D-6E8A-4147-A177-3AD203B41FA5}">
                      <a16:colId xmlns:a16="http://schemas.microsoft.com/office/drawing/2014/main" val="20002"/>
                    </a:ext>
                  </a:extLst>
                </a:gridCol>
                <a:gridCol w="1890210">
                  <a:extLst>
                    <a:ext uri="{9D8B030D-6E8A-4147-A177-3AD203B41FA5}">
                      <a16:colId xmlns:a16="http://schemas.microsoft.com/office/drawing/2014/main" val="20003"/>
                    </a:ext>
                  </a:extLst>
                </a:gridCol>
              </a:tblGrid>
              <a:tr h="787288">
                <a:tc>
                  <a:txBody>
                    <a:bodyPr/>
                    <a:lstStyle/>
                    <a:p>
                      <a:pPr algn="ctr"/>
                      <a:r>
                        <a:rPr kumimoji="1" lang="ja-JP" altLang="en-US" sz="2800" dirty="0"/>
                        <a:t>国</a:t>
                      </a:r>
                    </a:p>
                  </a:txBody>
                  <a:tcPr anchor="ctr"/>
                </a:tc>
                <a:tc>
                  <a:txBody>
                    <a:bodyPr/>
                    <a:lstStyle/>
                    <a:p>
                      <a:pPr algn="ctr"/>
                      <a:r>
                        <a:rPr kumimoji="1" lang="ja-JP" altLang="en-US" sz="2800" dirty="0"/>
                        <a:t>人口</a:t>
                      </a:r>
                    </a:p>
                  </a:txBody>
                  <a:tcPr anchor="ctr"/>
                </a:tc>
                <a:tc>
                  <a:txBody>
                    <a:bodyPr/>
                    <a:lstStyle/>
                    <a:p>
                      <a:pPr algn="ctr"/>
                      <a:r>
                        <a:rPr kumimoji="1" lang="ja-JP" altLang="en-US" sz="2800" dirty="0"/>
                        <a:t>死者数</a:t>
                      </a:r>
                    </a:p>
                  </a:txBody>
                  <a:tcPr anchor="ctr"/>
                </a:tc>
                <a:tc>
                  <a:txBody>
                    <a:bodyPr/>
                    <a:lstStyle/>
                    <a:p>
                      <a:pPr algn="ctr"/>
                      <a:r>
                        <a:rPr kumimoji="1" lang="ja-JP" altLang="en-US" sz="2800" dirty="0"/>
                        <a:t>年率</a:t>
                      </a:r>
                    </a:p>
                  </a:txBody>
                  <a:tcPr anchor="ctr"/>
                </a:tc>
                <a:extLst>
                  <a:ext uri="{0D108BD9-81ED-4DB2-BD59-A6C34878D82A}">
                    <a16:rowId xmlns:a16="http://schemas.microsoft.com/office/drawing/2014/main" val="10000"/>
                  </a:ext>
                </a:extLst>
              </a:tr>
              <a:tr h="787288">
                <a:tc>
                  <a:txBody>
                    <a:bodyPr/>
                    <a:lstStyle/>
                    <a:p>
                      <a:pPr algn="ctr"/>
                      <a:r>
                        <a:rPr kumimoji="1" lang="ja-JP" altLang="en-US" sz="2800" dirty="0"/>
                        <a:t>キューバ</a:t>
                      </a:r>
                    </a:p>
                  </a:txBody>
                  <a:tcPr anchor="ctr"/>
                </a:tc>
                <a:tc>
                  <a:txBody>
                    <a:bodyPr/>
                    <a:lstStyle/>
                    <a:p>
                      <a:pPr algn="r"/>
                      <a:r>
                        <a:rPr kumimoji="1" lang="en-US" altLang="ja-JP" sz="2800" dirty="0"/>
                        <a:t>11,263,429</a:t>
                      </a:r>
                      <a:endParaRPr kumimoji="1" lang="ja-JP" altLang="en-US" sz="2800" dirty="0"/>
                    </a:p>
                  </a:txBody>
                  <a:tcPr anchor="ctr"/>
                </a:tc>
                <a:tc>
                  <a:txBody>
                    <a:bodyPr/>
                    <a:lstStyle/>
                    <a:p>
                      <a:pPr algn="r"/>
                      <a:r>
                        <a:rPr kumimoji="1" lang="en-US" altLang="ja-JP" sz="2800" dirty="0"/>
                        <a:t>70</a:t>
                      </a:r>
                      <a:endParaRPr kumimoji="1" lang="ja-JP" altLang="en-US" sz="2800" dirty="0"/>
                    </a:p>
                  </a:txBody>
                  <a:tcPr anchor="ctr"/>
                </a:tc>
                <a:tc>
                  <a:txBody>
                    <a:bodyPr/>
                    <a:lstStyle/>
                    <a:p>
                      <a:pPr algn="ctr"/>
                      <a:r>
                        <a:rPr kumimoji="1" lang="en-US" altLang="ja-JP" sz="2800" dirty="0"/>
                        <a:t>0.621</a:t>
                      </a:r>
                      <a:endParaRPr kumimoji="1" lang="ja-JP" altLang="en-US" sz="2800" dirty="0"/>
                    </a:p>
                  </a:txBody>
                  <a:tcPr anchor="ctr"/>
                </a:tc>
                <a:extLst>
                  <a:ext uri="{0D108BD9-81ED-4DB2-BD59-A6C34878D82A}">
                    <a16:rowId xmlns:a16="http://schemas.microsoft.com/office/drawing/2014/main" val="10001"/>
                  </a:ext>
                </a:extLst>
              </a:tr>
              <a:tr h="787288">
                <a:tc>
                  <a:txBody>
                    <a:bodyPr/>
                    <a:lstStyle/>
                    <a:p>
                      <a:pPr algn="ctr"/>
                      <a:r>
                        <a:rPr kumimoji="1" lang="ja-JP" altLang="en-US" sz="2800" dirty="0"/>
                        <a:t>パナマ</a:t>
                      </a:r>
                    </a:p>
                  </a:txBody>
                  <a:tcPr anchor="ctr"/>
                </a:tc>
                <a:tc>
                  <a:txBody>
                    <a:bodyPr/>
                    <a:lstStyle/>
                    <a:p>
                      <a:pPr algn="r"/>
                      <a:r>
                        <a:rPr kumimoji="1" lang="en-US" altLang="ja-JP" sz="2800" dirty="0"/>
                        <a:t>2,960,784</a:t>
                      </a:r>
                      <a:endParaRPr kumimoji="1" lang="ja-JP" altLang="en-US" sz="2800" dirty="0"/>
                    </a:p>
                  </a:txBody>
                  <a:tcPr anchor="ctr"/>
                </a:tc>
                <a:tc>
                  <a:txBody>
                    <a:bodyPr/>
                    <a:lstStyle/>
                    <a:p>
                      <a:pPr algn="r"/>
                      <a:r>
                        <a:rPr kumimoji="1" lang="en-US" altLang="ja-JP" sz="2800" dirty="0"/>
                        <a:t>17</a:t>
                      </a:r>
                      <a:endParaRPr kumimoji="1" lang="ja-JP" altLang="en-US" sz="2800" dirty="0"/>
                    </a:p>
                  </a:txBody>
                  <a:tcPr anchor="ctr"/>
                </a:tc>
                <a:tc>
                  <a:txBody>
                    <a:bodyPr/>
                    <a:lstStyle/>
                    <a:p>
                      <a:pPr algn="ctr"/>
                      <a:r>
                        <a:rPr kumimoji="1" lang="en-US" altLang="ja-JP" sz="2800" dirty="0"/>
                        <a:t>0.574</a:t>
                      </a:r>
                      <a:endParaRPr kumimoji="1" lang="ja-JP" altLang="en-US" sz="2800" dirty="0"/>
                    </a:p>
                  </a:txBody>
                  <a:tcPr anchor="ctr"/>
                </a:tc>
                <a:extLst>
                  <a:ext uri="{0D108BD9-81ED-4DB2-BD59-A6C34878D82A}">
                    <a16:rowId xmlns:a16="http://schemas.microsoft.com/office/drawing/2014/main" val="10002"/>
                  </a:ext>
                </a:extLst>
              </a:tr>
              <a:tr h="787288">
                <a:tc>
                  <a:txBody>
                    <a:bodyPr/>
                    <a:lstStyle/>
                    <a:p>
                      <a:pPr algn="ctr"/>
                      <a:r>
                        <a:rPr kumimoji="1" lang="ja-JP" altLang="en-US" sz="2800" dirty="0"/>
                        <a:t>バルバドス</a:t>
                      </a:r>
                    </a:p>
                  </a:txBody>
                  <a:tcPr anchor="ctr"/>
                </a:tc>
                <a:tc>
                  <a:txBody>
                    <a:bodyPr/>
                    <a:lstStyle/>
                    <a:p>
                      <a:pPr algn="r"/>
                      <a:r>
                        <a:rPr kumimoji="1" lang="en-US" altLang="ja-JP" sz="2800" dirty="0"/>
                        <a:t>277,264</a:t>
                      </a:r>
                      <a:endParaRPr kumimoji="1" lang="ja-JP" altLang="en-US" sz="2800" dirty="0"/>
                    </a:p>
                  </a:txBody>
                  <a:tcPr anchor="ctr"/>
                </a:tc>
                <a:tc>
                  <a:txBody>
                    <a:bodyPr/>
                    <a:lstStyle/>
                    <a:p>
                      <a:pPr algn="r"/>
                      <a:r>
                        <a:rPr kumimoji="1" lang="en-US" altLang="ja-JP" sz="2800" dirty="0"/>
                        <a:t>1</a:t>
                      </a:r>
                      <a:endParaRPr kumimoji="1" lang="ja-JP" altLang="en-US" sz="2800" dirty="0"/>
                    </a:p>
                  </a:txBody>
                  <a:tcPr anchor="ctr"/>
                </a:tc>
                <a:tc>
                  <a:txBody>
                    <a:bodyPr/>
                    <a:lstStyle/>
                    <a:p>
                      <a:pPr algn="ctr"/>
                      <a:r>
                        <a:rPr kumimoji="1" lang="en-US" altLang="ja-JP" sz="2800" dirty="0"/>
                        <a:t>0.361</a:t>
                      </a:r>
                      <a:endParaRPr kumimoji="1" lang="ja-JP" altLang="en-US" sz="2800" dirty="0"/>
                    </a:p>
                  </a:txBody>
                  <a:tcPr anchor="ctr"/>
                </a:tc>
                <a:extLst>
                  <a:ext uri="{0D108BD9-81ED-4DB2-BD59-A6C34878D82A}">
                    <a16:rowId xmlns:a16="http://schemas.microsoft.com/office/drawing/2014/main" val="10003"/>
                  </a:ext>
                </a:extLst>
              </a:tr>
              <a:tr h="787288">
                <a:tc>
                  <a:txBody>
                    <a:bodyPr/>
                    <a:lstStyle/>
                    <a:p>
                      <a:pPr algn="ctr"/>
                      <a:r>
                        <a:rPr kumimoji="1" lang="ja-JP" altLang="en-US" sz="2800" dirty="0"/>
                        <a:t>南アフリカ</a:t>
                      </a:r>
                    </a:p>
                  </a:txBody>
                  <a:tcPr anchor="ctr"/>
                </a:tc>
                <a:tc>
                  <a:txBody>
                    <a:bodyPr/>
                    <a:lstStyle/>
                    <a:p>
                      <a:pPr algn="r"/>
                      <a:r>
                        <a:rPr kumimoji="1" lang="en-US" altLang="ja-JP" sz="2800" dirty="0"/>
                        <a:t>42,768,678</a:t>
                      </a:r>
                      <a:endParaRPr kumimoji="1" lang="ja-JP" altLang="en-US" sz="2800" dirty="0"/>
                    </a:p>
                  </a:txBody>
                  <a:tcPr anchor="ctr"/>
                </a:tc>
                <a:tc>
                  <a:txBody>
                    <a:bodyPr/>
                    <a:lstStyle/>
                    <a:p>
                      <a:pPr algn="r"/>
                      <a:r>
                        <a:rPr kumimoji="1" lang="en-US" altLang="ja-JP" sz="2800" dirty="0"/>
                        <a:t>150</a:t>
                      </a:r>
                      <a:endParaRPr kumimoji="1" lang="ja-JP" altLang="en-US" sz="2800" dirty="0"/>
                    </a:p>
                  </a:txBody>
                  <a:tcPr anchor="ctr"/>
                </a:tc>
                <a:tc>
                  <a:txBody>
                    <a:bodyPr/>
                    <a:lstStyle/>
                    <a:p>
                      <a:pPr algn="ctr"/>
                      <a:r>
                        <a:rPr kumimoji="1" lang="en-US" altLang="ja-JP" sz="2800" dirty="0"/>
                        <a:t>0.351</a:t>
                      </a:r>
                      <a:endParaRPr kumimoji="1" lang="ja-JP" altLang="en-US" sz="2800" dirty="0"/>
                    </a:p>
                  </a:txBody>
                  <a:tcPr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139819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雷に打たれて死ぬ確率</a:t>
            </a:r>
          </a:p>
        </p:txBody>
      </p:sp>
      <p:sp>
        <p:nvSpPr>
          <p:cNvPr id="3" name="コンテンツ プレースホルダー 2"/>
          <p:cNvSpPr>
            <a:spLocks noGrp="1"/>
          </p:cNvSpPr>
          <p:nvPr>
            <p:ph idx="1"/>
          </p:nvPr>
        </p:nvSpPr>
        <p:spPr>
          <a:xfrm>
            <a:off x="457200" y="1600200"/>
            <a:ext cx="8229600" cy="4983162"/>
          </a:xfrm>
        </p:spPr>
        <p:txBody>
          <a:bodyPr>
            <a:normAutofit fontScale="92500" lnSpcReduction="20000"/>
          </a:bodyPr>
          <a:lstStyle/>
          <a:p>
            <a:r>
              <a:rPr lang="ja-JP" altLang="en-US" dirty="0"/>
              <a:t>本当に小さいのだろうか？</a:t>
            </a:r>
            <a:endParaRPr lang="en-US" altLang="ja-JP" dirty="0"/>
          </a:p>
          <a:p>
            <a:r>
              <a:rPr kumimoji="1" lang="en-US" altLang="ja-JP" dirty="0"/>
              <a:t>2001</a:t>
            </a:r>
            <a:r>
              <a:rPr kumimoji="1" lang="ja-JP" altLang="en-US" dirty="0"/>
              <a:t>年全米における落雷の死亡者は</a:t>
            </a:r>
            <a:r>
              <a:rPr kumimoji="1" lang="en-US" altLang="ja-JP" dirty="0"/>
              <a:t>50</a:t>
            </a:r>
            <a:r>
              <a:rPr kumimoji="1" lang="ja-JP" altLang="en-US" dirty="0"/>
              <a:t>名だった（年間総死亡者数</a:t>
            </a:r>
            <a:r>
              <a:rPr kumimoji="1" lang="en-US" altLang="ja-JP" dirty="0"/>
              <a:t>250</a:t>
            </a:r>
            <a:r>
              <a:rPr kumimoji="1" lang="ja-JP" altLang="en-US" dirty="0"/>
              <a:t>万人のうちの</a:t>
            </a:r>
            <a:r>
              <a:rPr kumimoji="1" lang="en-US" altLang="ja-JP" dirty="0"/>
              <a:t>0.002%</a:t>
            </a:r>
            <a:r>
              <a:rPr kumimoji="1" lang="ja-JP" altLang="en-US" dirty="0"/>
              <a:t>）。</a:t>
            </a:r>
            <a:endParaRPr kumimoji="1" lang="en-US" altLang="ja-JP" dirty="0"/>
          </a:p>
          <a:p>
            <a:r>
              <a:rPr lang="en-US" altLang="ja-JP" dirty="0"/>
              <a:t>1990</a:t>
            </a:r>
            <a:r>
              <a:rPr lang="ja-JP" altLang="en-US" dirty="0"/>
              <a:t>年から</a:t>
            </a:r>
            <a:r>
              <a:rPr lang="en-US" altLang="ja-JP" dirty="0"/>
              <a:t>2003</a:t>
            </a:r>
            <a:r>
              <a:rPr lang="ja-JP" altLang="en-US" dirty="0"/>
              <a:t>年までの</a:t>
            </a:r>
            <a:r>
              <a:rPr lang="en-US" altLang="ja-JP" dirty="0"/>
              <a:t>14</a:t>
            </a:r>
            <a:r>
              <a:rPr lang="ja-JP" altLang="en-US" dirty="0"/>
              <a:t>年間の、落雷による死亡者は合計</a:t>
            </a:r>
            <a:r>
              <a:rPr lang="en-US" altLang="ja-JP" dirty="0"/>
              <a:t>756</a:t>
            </a:r>
            <a:r>
              <a:rPr lang="ja-JP" altLang="en-US" dirty="0"/>
              <a:t>人、年平均にすると</a:t>
            </a:r>
            <a:r>
              <a:rPr lang="en-US" altLang="ja-JP" dirty="0"/>
              <a:t>54</a:t>
            </a:r>
            <a:r>
              <a:rPr lang="ja-JP" altLang="en-US" dirty="0"/>
              <a:t>名。</a:t>
            </a:r>
            <a:endParaRPr lang="en-US" altLang="ja-JP" dirty="0"/>
          </a:p>
          <a:p>
            <a:r>
              <a:rPr lang="en-US" altLang="ja-JP" dirty="0"/>
              <a:t>600</a:t>
            </a:r>
            <a:r>
              <a:rPr lang="ja-JP" altLang="en-US" dirty="0"/>
              <a:t>万人に一人にすぎない。</a:t>
            </a:r>
            <a:endParaRPr lang="en-US" altLang="ja-JP" dirty="0"/>
          </a:p>
          <a:p>
            <a:r>
              <a:rPr lang="ja-JP" altLang="en-US" dirty="0"/>
              <a:t>肺ガンの死亡者数は</a:t>
            </a:r>
            <a:r>
              <a:rPr lang="en-US" altLang="ja-JP" dirty="0"/>
              <a:t>156,058</a:t>
            </a:r>
            <a:r>
              <a:rPr lang="ja-JP" altLang="en-US" dirty="0"/>
              <a:t>名、死亡者全体の</a:t>
            </a:r>
            <a:r>
              <a:rPr lang="en-US" altLang="ja-JP" dirty="0"/>
              <a:t>6.46%</a:t>
            </a:r>
            <a:r>
              <a:rPr lang="ja-JP" altLang="en-US" dirty="0"/>
              <a:t>に当たる。</a:t>
            </a:r>
            <a:endParaRPr lang="en-US" altLang="ja-JP" dirty="0"/>
          </a:p>
          <a:p>
            <a:r>
              <a:rPr lang="ja-JP" altLang="en-US" dirty="0"/>
              <a:t>肺ガンによる死亡者の中には非喫煙者も含まれているが、それを考慮しても喫煙者の死亡率は高いのだろう。</a:t>
            </a:r>
            <a:endParaRPr lang="en-US" altLang="ja-JP" dirty="0"/>
          </a:p>
        </p:txBody>
      </p:sp>
    </p:spTree>
    <p:extLst>
      <p:ext uri="{BB962C8B-B14F-4D97-AF65-F5344CB8AC3E}">
        <p14:creationId xmlns:p14="http://schemas.microsoft.com/office/powerpoint/2010/main" val="678275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a:t>40</a:t>
            </a:r>
            <a:r>
              <a:rPr kumimoji="1" lang="ja-JP" altLang="en-US" dirty="0"/>
              <a:t>歳の未婚女性が結婚できる確率は</a:t>
            </a:r>
            <a:r>
              <a:rPr kumimoji="1" lang="en-US" altLang="ja-JP" dirty="0"/>
              <a:t>1.3%</a:t>
            </a:r>
            <a:r>
              <a:rPr kumimoji="1" lang="ja-JP" altLang="en-US" dirty="0"/>
              <a:t>？</a:t>
            </a:r>
          </a:p>
        </p:txBody>
      </p:sp>
      <p:sp>
        <p:nvSpPr>
          <p:cNvPr id="3" name="コンテンツ プレースホルダー 2"/>
          <p:cNvSpPr>
            <a:spLocks noGrp="1"/>
          </p:cNvSpPr>
          <p:nvPr>
            <p:ph idx="1"/>
          </p:nvPr>
        </p:nvSpPr>
        <p:spPr>
          <a:xfrm>
            <a:off x="457200" y="1600200"/>
            <a:ext cx="8229600" cy="5141168"/>
          </a:xfrm>
        </p:spPr>
        <p:txBody>
          <a:bodyPr>
            <a:normAutofit fontScale="85000" lnSpcReduction="20000"/>
          </a:bodyPr>
          <a:lstStyle/>
          <a:p>
            <a:r>
              <a:rPr kumimoji="1" lang="en-US" altLang="ja-JP" dirty="0"/>
              <a:t>1980</a:t>
            </a:r>
            <a:r>
              <a:rPr kumimoji="1" lang="ja-JP" altLang="en-US" dirty="0"/>
              <a:t>年代の中頃、ハーヴァード大学とイェール大学の研究者が、アメリカ人の結婚パターンと人口年齢構成との関係について調査を始めた。</a:t>
            </a:r>
            <a:endParaRPr kumimoji="1" lang="en-US" altLang="ja-JP" dirty="0"/>
          </a:p>
          <a:p>
            <a:r>
              <a:rPr lang="ja-JP" altLang="en-US" dirty="0"/>
              <a:t>そして、彼らが仮に出した結論は、「</a:t>
            </a:r>
            <a:r>
              <a:rPr lang="en-US" altLang="ja-JP" dirty="0"/>
              <a:t>40</a:t>
            </a:r>
            <a:r>
              <a:rPr lang="ja-JP" altLang="en-US" dirty="0"/>
              <a:t>歳の未婚女性が、その後結婚する確率は</a:t>
            </a:r>
            <a:r>
              <a:rPr lang="en-US" altLang="ja-JP" dirty="0"/>
              <a:t>1.3%</a:t>
            </a:r>
            <a:r>
              <a:rPr lang="ja-JP" altLang="en-US" dirty="0"/>
              <a:t>しかない」というものだった。</a:t>
            </a:r>
            <a:endParaRPr lang="en-US" altLang="ja-JP" dirty="0"/>
          </a:p>
          <a:p>
            <a:r>
              <a:rPr lang="ja-JP" altLang="en-US" dirty="0"/>
              <a:t>これは地方の新聞に小さく書かれていたものだった。</a:t>
            </a:r>
            <a:endParaRPr lang="en-US" altLang="ja-JP" dirty="0"/>
          </a:p>
          <a:p>
            <a:r>
              <a:rPr kumimoji="1" lang="ja-JP" altLang="en-US" dirty="0"/>
              <a:t>この数字が反フェミニストが持っていた、保守的な考え方にぴたりとはまり（認知バイアス）、しばらくの間この数字が引き合いに出された。</a:t>
            </a:r>
            <a:endParaRPr kumimoji="1" lang="en-US" altLang="ja-JP" dirty="0"/>
          </a:p>
          <a:p>
            <a:r>
              <a:rPr lang="ja-JP" altLang="en-US" dirty="0"/>
              <a:t>ものすごい伝染力で、記事の内容が広まった。</a:t>
            </a:r>
            <a:endParaRPr lang="en-US" altLang="ja-JP" dirty="0"/>
          </a:p>
          <a:p>
            <a:r>
              <a:rPr lang="ja-JP" altLang="en-US" dirty="0"/>
              <a:t>このように爆発的に広がるニュースの裏側を考えてみることは興味深い（松尾加筆）</a:t>
            </a:r>
            <a:endParaRPr lang="en-US" altLang="ja-JP" dirty="0"/>
          </a:p>
          <a:p>
            <a:endParaRPr kumimoji="1" lang="ja-JP" altLang="en-US" dirty="0"/>
          </a:p>
        </p:txBody>
      </p:sp>
    </p:spTree>
    <p:extLst>
      <p:ext uri="{BB962C8B-B14F-4D97-AF65-F5344CB8AC3E}">
        <p14:creationId xmlns:p14="http://schemas.microsoft.com/office/powerpoint/2010/main" val="2981957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88640"/>
            <a:ext cx="8229600" cy="1143000"/>
          </a:xfrm>
        </p:spPr>
        <p:txBody>
          <a:bodyPr/>
          <a:lstStyle/>
          <a:p>
            <a:r>
              <a:rPr lang="ja-JP" altLang="en-US" dirty="0"/>
              <a:t>別に行われた調査では</a:t>
            </a:r>
            <a:endParaRPr kumimoji="1" lang="ja-JP" altLang="en-US" dirty="0"/>
          </a:p>
        </p:txBody>
      </p:sp>
      <p:sp>
        <p:nvSpPr>
          <p:cNvPr id="3" name="コンテンツ プレースホルダー 2"/>
          <p:cNvSpPr>
            <a:spLocks noGrp="1"/>
          </p:cNvSpPr>
          <p:nvPr>
            <p:ph idx="1"/>
          </p:nvPr>
        </p:nvSpPr>
        <p:spPr>
          <a:xfrm>
            <a:off x="525337" y="1052736"/>
            <a:ext cx="8136904" cy="5112568"/>
          </a:xfrm>
        </p:spPr>
        <p:txBody>
          <a:bodyPr>
            <a:normAutofit fontScale="85000" lnSpcReduction="20000"/>
          </a:bodyPr>
          <a:lstStyle/>
          <a:p>
            <a:r>
              <a:rPr kumimoji="1" lang="ja-JP" altLang="en-US" dirty="0"/>
              <a:t>合衆国国勢調査局の人口統計学者ジーン・ムアマンは、</a:t>
            </a:r>
            <a:r>
              <a:rPr kumimoji="1" lang="en-US" altLang="ja-JP" dirty="0"/>
              <a:t>1980</a:t>
            </a:r>
            <a:r>
              <a:rPr kumimoji="1" lang="ja-JP" altLang="en-US" dirty="0"/>
              <a:t>年の国勢調査を直接調べた。</a:t>
            </a:r>
            <a:endParaRPr kumimoji="1" lang="en-US" altLang="ja-JP" dirty="0"/>
          </a:p>
          <a:p>
            <a:pPr lvl="1"/>
            <a:r>
              <a:rPr kumimoji="1" lang="en-US" altLang="ja-JP" dirty="0"/>
              <a:t>40</a:t>
            </a:r>
            <a:r>
              <a:rPr kumimoji="1" lang="ja-JP" altLang="en-US" dirty="0"/>
              <a:t>歳の未婚女性が結婚する確率が</a:t>
            </a:r>
            <a:r>
              <a:rPr kumimoji="1" lang="en-US" altLang="ja-JP" dirty="0"/>
              <a:t>17%</a:t>
            </a:r>
            <a:r>
              <a:rPr kumimoji="1" lang="ja-JP" altLang="en-US" dirty="0"/>
              <a:t>から</a:t>
            </a:r>
            <a:r>
              <a:rPr kumimoji="1" lang="en-US" altLang="ja-JP" dirty="0"/>
              <a:t>23%</a:t>
            </a:r>
            <a:r>
              <a:rPr kumimoji="1" lang="ja-JP" altLang="en-US" dirty="0"/>
              <a:t>であることを突き止めた。</a:t>
            </a:r>
            <a:endParaRPr kumimoji="1" lang="en-US" altLang="ja-JP" dirty="0"/>
          </a:p>
          <a:p>
            <a:r>
              <a:rPr lang="ja-JP" altLang="en-US" dirty="0"/>
              <a:t>ムアマンの同僚である統計学者ロバート・フェイは、もともとのハーヴァード大学とイェール大学による未発表調査を洗い直した。</a:t>
            </a:r>
            <a:endParaRPr lang="en-US" altLang="ja-JP" dirty="0"/>
          </a:p>
          <a:p>
            <a:pPr lvl="1"/>
            <a:r>
              <a:rPr lang="ja-JP" altLang="en-US" dirty="0"/>
              <a:t>すると、それが疑わしい統計モデルに基づいている。</a:t>
            </a:r>
            <a:endParaRPr lang="en-US" altLang="ja-JP" dirty="0"/>
          </a:p>
          <a:p>
            <a:pPr lvl="1"/>
            <a:r>
              <a:rPr lang="ja-JP" altLang="en-US" dirty="0"/>
              <a:t>女性が必ずいくつか年上の男性と結婚すると決めつけていることがわかった。</a:t>
            </a:r>
            <a:endParaRPr lang="en-US" altLang="ja-JP" dirty="0"/>
          </a:p>
          <a:p>
            <a:pPr lvl="1"/>
            <a:r>
              <a:rPr lang="ja-JP" altLang="en-US" dirty="0"/>
              <a:t>ほかにも問題点があったので、それらを修正すると、ムアマンと同じような結果が得られた。</a:t>
            </a:r>
            <a:endParaRPr lang="en-US" altLang="ja-JP" dirty="0"/>
          </a:p>
          <a:p>
            <a:r>
              <a:rPr kumimoji="1" lang="ja-JP" altLang="en-US" dirty="0"/>
              <a:t>この二人の調査については、小さな訂正記事として扱われた。</a:t>
            </a:r>
          </a:p>
        </p:txBody>
      </p:sp>
    </p:spTree>
    <p:extLst>
      <p:ext uri="{BB962C8B-B14F-4D97-AF65-F5344CB8AC3E}">
        <p14:creationId xmlns:p14="http://schemas.microsoft.com/office/powerpoint/2010/main" val="3102464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もっと簡便な調べ方</a:t>
            </a:r>
            <a:br>
              <a:rPr kumimoji="1" lang="en-US" altLang="ja-JP" dirty="0"/>
            </a:br>
            <a:r>
              <a:rPr lang="ja-JP" altLang="en-US" dirty="0"/>
              <a:t>国勢調査局の報告を読む</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normAutofit lnSpcReduction="10000"/>
              </a:bodyPr>
              <a:lstStyle/>
              <a:p>
                <a:r>
                  <a:rPr kumimoji="1" lang="en-US" altLang="ja-JP" dirty="0"/>
                  <a:t>1970</a:t>
                </a:r>
                <a:r>
                  <a:rPr kumimoji="1" lang="ja-JP" altLang="en-US" dirty="0"/>
                  <a:t>年に</a:t>
                </a:r>
                <a:r>
                  <a:rPr kumimoji="1" lang="en-US" altLang="ja-JP" dirty="0"/>
                  <a:t>40</a:t>
                </a:r>
                <a:r>
                  <a:rPr kumimoji="1" lang="ja-JP" altLang="en-US" dirty="0"/>
                  <a:t>歳から</a:t>
                </a:r>
                <a:r>
                  <a:rPr kumimoji="1" lang="en-US" altLang="ja-JP" dirty="0"/>
                  <a:t>44</a:t>
                </a:r>
                <a:r>
                  <a:rPr kumimoji="1" lang="ja-JP" altLang="en-US" dirty="0"/>
                  <a:t>歳までのすべての女性のうち結婚経験がないのは</a:t>
                </a:r>
                <a:r>
                  <a:rPr kumimoji="1" lang="en-US" altLang="ja-JP" dirty="0"/>
                  <a:t>4.9</a:t>
                </a:r>
                <a:r>
                  <a:rPr lang="en-US" altLang="ja-JP" dirty="0"/>
                  <a:t>%</a:t>
                </a:r>
                <a:r>
                  <a:rPr lang="ja-JP" altLang="en-US" dirty="0"/>
                  <a:t>だった。</a:t>
                </a:r>
                <a:endParaRPr lang="en-US" altLang="ja-JP" dirty="0"/>
              </a:p>
              <a:p>
                <a:r>
                  <a:rPr kumimoji="1" lang="en-US" altLang="ja-JP" dirty="0"/>
                  <a:t>2001</a:t>
                </a:r>
                <a:r>
                  <a:rPr kumimoji="1" lang="ja-JP" altLang="en-US" dirty="0"/>
                  <a:t>年の報告では、</a:t>
                </a:r>
                <a:r>
                  <a:rPr kumimoji="1" lang="en-US" altLang="ja-JP" dirty="0"/>
                  <a:t>76</a:t>
                </a:r>
                <a:r>
                  <a:rPr kumimoji="1" lang="ja-JP" altLang="en-US" dirty="0"/>
                  <a:t>歳以上のアメリカ人女性</a:t>
                </a:r>
                <a:r>
                  <a:rPr lang="en-US" altLang="ja-JP" dirty="0"/>
                  <a:t>885</a:t>
                </a:r>
                <a:r>
                  <a:rPr lang="ja-JP" altLang="en-US" dirty="0"/>
                  <a:t>万</a:t>
                </a:r>
                <a:r>
                  <a:rPr lang="en-US" altLang="ja-JP" dirty="0"/>
                  <a:t>1000</a:t>
                </a:r>
                <a:r>
                  <a:rPr lang="ja-JP" altLang="en-US" dirty="0"/>
                  <a:t>人のうちで結婚経験のなかったのは</a:t>
                </a:r>
                <a:r>
                  <a:rPr lang="en-US" altLang="ja-JP" dirty="0"/>
                  <a:t>36</a:t>
                </a:r>
                <a:r>
                  <a:rPr lang="ja-JP" altLang="en-US" dirty="0"/>
                  <a:t>万</a:t>
                </a:r>
                <a:r>
                  <a:rPr lang="en-US" altLang="ja-JP" dirty="0"/>
                  <a:t>6000</a:t>
                </a:r>
                <a:r>
                  <a:rPr lang="ja-JP" altLang="en-US" dirty="0"/>
                  <a:t>人（</a:t>
                </a:r>
                <a:r>
                  <a:rPr lang="en-US" altLang="ja-JP" dirty="0"/>
                  <a:t>4.1%</a:t>
                </a:r>
                <a:r>
                  <a:rPr lang="ja-JP" altLang="en-US" dirty="0"/>
                  <a:t>）だった。</a:t>
                </a:r>
                <a:endParaRPr lang="en-US" altLang="ja-JP" dirty="0"/>
              </a:p>
              <a:p>
                <a:r>
                  <a:rPr lang="ja-JP" altLang="en-US"/>
                  <a:t>死亡</a:t>
                </a:r>
                <a:r>
                  <a:rPr lang="ja-JP" altLang="en-US" dirty="0"/>
                  <a:t>・移民等の問題もあるが、大雑把な値として、</a:t>
                </a:r>
                <a:endParaRPr lang="en-US" altLang="ja-JP" dirty="0"/>
              </a:p>
              <a:p>
                <a14:m>
                  <m:oMath xmlns:m="http://schemas.openxmlformats.org/officeDocument/2006/math">
                    <m:f>
                      <m:fPr>
                        <m:ctrlPr>
                          <a:rPr kumimoji="1" lang="en-US" altLang="ja-JP" i="1" smtClean="0">
                            <a:latin typeface="Cambria Math" panose="02040503050406030204" pitchFamily="18" charset="0"/>
                          </a:rPr>
                        </m:ctrlPr>
                      </m:fPr>
                      <m:num>
                        <m:r>
                          <a:rPr kumimoji="1" lang="en-US" altLang="ja-JP" b="0" i="1" smtClean="0">
                            <a:latin typeface="Cambria Math"/>
                          </a:rPr>
                          <m:t>0.049−0.041</m:t>
                        </m:r>
                      </m:num>
                      <m:den>
                        <m:r>
                          <a:rPr kumimoji="1" lang="en-US" altLang="ja-JP" b="0" i="1" smtClean="0">
                            <a:latin typeface="Cambria Math"/>
                          </a:rPr>
                          <m:t>0.049</m:t>
                        </m:r>
                      </m:den>
                    </m:f>
                    <m:r>
                      <a:rPr kumimoji="1" lang="en-US" altLang="ja-JP" b="0" i="1" smtClean="0">
                        <a:latin typeface="Cambria Math"/>
                      </a:rPr>
                      <m:t>=0.163</m:t>
                    </m:r>
                  </m:oMath>
                </a14:m>
                <a:r>
                  <a:rPr kumimoji="1" lang="ja-JP" altLang="en-US" dirty="0"/>
                  <a:t> で </a:t>
                </a:r>
                <a:r>
                  <a:rPr kumimoji="1" lang="en-US" altLang="ja-JP" dirty="0"/>
                  <a:t>16.3%</a:t>
                </a:r>
                <a:r>
                  <a:rPr kumimoji="1" lang="ja-JP" altLang="en-US" dirty="0"/>
                  <a:t>となる。</a:t>
                </a:r>
                <a:endParaRPr kumimoji="1" lang="en-US" altLang="ja-JP"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2"/>
                <a:stretch>
                  <a:fillRect l="-1704" t="-3504" r="-1259"/>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453661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4047</TotalTime>
  <Words>3152</Words>
  <Application>Microsoft Office PowerPoint</Application>
  <PresentationFormat>画面に合わせる (4:3)</PresentationFormat>
  <Paragraphs>213</Paragraphs>
  <Slides>23</Slides>
  <Notes>9</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23</vt:i4>
      </vt:variant>
    </vt:vector>
  </HeadingPairs>
  <TitlesOfParts>
    <vt:vector size="28" baseType="lpstr">
      <vt:lpstr>游ゴシック</vt:lpstr>
      <vt:lpstr>Arial</vt:lpstr>
      <vt:lpstr>Calibri</vt:lpstr>
      <vt:lpstr>Cambria Math</vt:lpstr>
      <vt:lpstr>Office ​​テーマ</vt:lpstr>
      <vt:lpstr>確率と統計でものを考える。 教科書第8章 そんなことは起きるはずがない </vt:lpstr>
      <vt:lpstr>表8.2  落雷で死ぬ確率が低かった州(1999-2003)</vt:lpstr>
      <vt:lpstr>表8.1  落雷で死ぬ確率が高かった州(1999-2003)</vt:lpstr>
      <vt:lpstr>禁煙のコマーシャル</vt:lpstr>
      <vt:lpstr>　 表8.3 落雷で死ぬ確率が高かった国</vt:lpstr>
      <vt:lpstr>雷に打たれて死ぬ確率</vt:lpstr>
      <vt:lpstr>40歳の未婚女性が結婚できる確率は1.3%？</vt:lpstr>
      <vt:lpstr>別に行われた調査では</vt:lpstr>
      <vt:lpstr>もっと簡便な調べ方 国勢調査局の報告を読む</vt:lpstr>
      <vt:lpstr>エイリアンはいるか？</vt:lpstr>
      <vt:lpstr>火星に生命体が存在したか？</vt:lpstr>
      <vt:lpstr>サミー・ソーサ事件</vt:lpstr>
      <vt:lpstr>仮にソーサの主張が正しいとして、その打席でバットの折れる確率はいくらか（p値）？</vt:lpstr>
      <vt:lpstr>コルク入りのバットが折れやすいとしたら</vt:lpstr>
      <vt:lpstr>電話やクレジットカードの不正利用</vt:lpstr>
      <vt:lpstr>確率で犯罪を解決する</vt:lpstr>
      <vt:lpstr>掛け算の濫用</vt:lpstr>
      <vt:lpstr>掛け算の濫用ー続き</vt:lpstr>
      <vt:lpstr>遺伝子マーカーの一致が“独立”なのか、互いに“依存”しているのか？</vt:lpstr>
      <vt:lpstr>DNAの一致が示すもの</vt:lpstr>
      <vt:lpstr>DNAマーカーが一致するというだけでは決定的な証拠にならない</vt:lpstr>
      <vt:lpstr>O. J. シンプソン裁判</vt:lpstr>
      <vt:lpstr>DNA鑑定は無視された・・・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第8章 そんなことは起きるはずがない </dc:title>
  <dc:creator>Akihiko</dc:creator>
  <cp:lastModifiedBy>精彦 松尾</cp:lastModifiedBy>
  <cp:revision>90</cp:revision>
  <cp:lastPrinted>2012-12-06T05:31:16Z</cp:lastPrinted>
  <dcterms:created xsi:type="dcterms:W3CDTF">2012-12-04T05:01:41Z</dcterms:created>
  <dcterms:modified xsi:type="dcterms:W3CDTF">2025-12-08T02:18:43Z</dcterms:modified>
</cp:coreProperties>
</file>