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57" r:id="rId3"/>
    <p:sldId id="258" r:id="rId4"/>
    <p:sldId id="285"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1159664-8D31-40E1-B635-D9AB4BC3B60B}" v="91" dt="2024-06-29T04:07:50.992"/>
    <p1510:client id="{DC993338-12D0-494B-BC0D-A713E0F1D92C}" v="58" dt="2024-06-30T01:30:00.7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330" autoAdjust="0"/>
    <p:restoredTop sz="94660"/>
  </p:normalViewPr>
  <p:slideViewPr>
    <p:cSldViewPr>
      <p:cViewPr varScale="1">
        <p:scale>
          <a:sx n="91" d="100"/>
          <a:sy n="91" d="100"/>
        </p:scale>
        <p:origin x="774" y="5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精彦 松尾" userId="079f92e83afe574c" providerId="LiveId" clId="{DC993338-12D0-494B-BC0D-A713E0F1D92C}"/>
    <pc:docChg chg="custSel modSld">
      <pc:chgData name="精彦 松尾" userId="079f92e83afe574c" providerId="LiveId" clId="{DC993338-12D0-494B-BC0D-A713E0F1D92C}" dt="2024-06-30T01:34:17.804" v="166" actId="20577"/>
      <pc:docMkLst>
        <pc:docMk/>
      </pc:docMkLst>
      <pc:sldChg chg="modSp mod modAnim">
        <pc:chgData name="精彦 松尾" userId="079f92e83afe574c" providerId="LiveId" clId="{DC993338-12D0-494B-BC0D-A713E0F1D92C}" dt="2024-06-30T01:22:43.635" v="55" actId="20577"/>
        <pc:sldMkLst>
          <pc:docMk/>
          <pc:sldMk cId="2438575292" sldId="256"/>
        </pc:sldMkLst>
        <pc:spChg chg="mod">
          <ac:chgData name="精彦 松尾" userId="079f92e83afe574c" providerId="LiveId" clId="{DC993338-12D0-494B-BC0D-A713E0F1D92C}" dt="2024-06-30T01:22:43.635" v="55" actId="20577"/>
          <ac:spMkLst>
            <pc:docMk/>
            <pc:sldMk cId="2438575292" sldId="256"/>
            <ac:spMk id="3" creationId="{00000000-0000-0000-0000-000000000000}"/>
          </ac:spMkLst>
        </pc:spChg>
      </pc:sldChg>
      <pc:sldChg chg="modSp">
        <pc:chgData name="精彦 松尾" userId="079f92e83afe574c" providerId="LiveId" clId="{DC993338-12D0-494B-BC0D-A713E0F1D92C}" dt="2024-06-30T01:25:03.760" v="60" actId="207"/>
        <pc:sldMkLst>
          <pc:docMk/>
          <pc:sldMk cId="4205703090" sldId="257"/>
        </pc:sldMkLst>
        <pc:spChg chg="mod">
          <ac:chgData name="精彦 松尾" userId="079f92e83afe574c" providerId="LiveId" clId="{DC993338-12D0-494B-BC0D-A713E0F1D92C}" dt="2024-06-30T01:25:03.760" v="60" actId="207"/>
          <ac:spMkLst>
            <pc:docMk/>
            <pc:sldMk cId="4205703090" sldId="257"/>
            <ac:spMk id="3" creationId="{00000000-0000-0000-0000-000000000000}"/>
          </ac:spMkLst>
        </pc:spChg>
      </pc:sldChg>
      <pc:sldChg chg="modSp">
        <pc:chgData name="精彦 松尾" userId="079f92e83afe574c" providerId="LiveId" clId="{DC993338-12D0-494B-BC0D-A713E0F1D92C}" dt="2024-06-30T01:30:00.725" v="62" actId="207"/>
        <pc:sldMkLst>
          <pc:docMk/>
          <pc:sldMk cId="404173647" sldId="259"/>
        </pc:sldMkLst>
        <pc:spChg chg="mod">
          <ac:chgData name="精彦 松尾" userId="079f92e83afe574c" providerId="LiveId" clId="{DC993338-12D0-494B-BC0D-A713E0F1D92C}" dt="2024-06-30T01:30:00.725" v="62" actId="207"/>
          <ac:spMkLst>
            <pc:docMk/>
            <pc:sldMk cId="404173647" sldId="259"/>
            <ac:spMk id="3" creationId="{00000000-0000-0000-0000-000000000000}"/>
          </ac:spMkLst>
        </pc:spChg>
      </pc:sldChg>
      <pc:sldChg chg="modSp mod modNotesTx">
        <pc:chgData name="精彦 松尾" userId="079f92e83afe574c" providerId="LiveId" clId="{DC993338-12D0-494B-BC0D-A713E0F1D92C}" dt="2024-06-30T01:34:17.804" v="166" actId="20577"/>
        <pc:sldMkLst>
          <pc:docMk/>
          <pc:sldMk cId="3661557578" sldId="260"/>
        </pc:sldMkLst>
        <pc:spChg chg="mod">
          <ac:chgData name="精彦 松尾" userId="079f92e83afe574c" providerId="LiveId" clId="{DC993338-12D0-494B-BC0D-A713E0F1D92C}" dt="2024-06-30T01:31:32.760" v="65" actId="27636"/>
          <ac:spMkLst>
            <pc:docMk/>
            <pc:sldMk cId="3661557578" sldId="260"/>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DA60C1-90F7-44B0-BA37-E1A9911FF2CB}" type="datetimeFigureOut">
              <a:rPr kumimoji="1" lang="ja-JP" altLang="en-US" smtClean="0"/>
              <a:t>2024/6/30</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805E9B-3153-4394-9B8E-3B0D64AE3E98}" type="slidenum">
              <a:rPr kumimoji="1" lang="ja-JP" altLang="en-US" smtClean="0"/>
              <a:t>‹#›</a:t>
            </a:fld>
            <a:endParaRPr kumimoji="1" lang="ja-JP" altLang="en-US"/>
          </a:p>
        </p:txBody>
      </p:sp>
    </p:spTree>
    <p:extLst>
      <p:ext uri="{BB962C8B-B14F-4D97-AF65-F5344CB8AC3E}">
        <p14:creationId xmlns:p14="http://schemas.microsoft.com/office/powerpoint/2010/main" val="268797486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日本の選挙では一応支持率の推定値が得られるが、しっかりとしたものではない。</a:t>
            </a:r>
          </a:p>
        </p:txBody>
      </p:sp>
      <p:sp>
        <p:nvSpPr>
          <p:cNvPr id="4" name="スライド番号プレースホルダー 3"/>
          <p:cNvSpPr>
            <a:spLocks noGrp="1"/>
          </p:cNvSpPr>
          <p:nvPr>
            <p:ph type="sldNum" sz="quarter" idx="5"/>
          </p:nvPr>
        </p:nvSpPr>
        <p:spPr/>
        <p:txBody>
          <a:bodyPr/>
          <a:lstStyle/>
          <a:p>
            <a:fld id="{02805E9B-3153-4394-9B8E-3B0D64AE3E98}" type="slidenum">
              <a:rPr kumimoji="1" lang="ja-JP" altLang="en-US" smtClean="0"/>
              <a:t>6</a:t>
            </a:fld>
            <a:endParaRPr kumimoji="1" lang="ja-JP" altLang="en-US"/>
          </a:p>
        </p:txBody>
      </p:sp>
    </p:spTree>
    <p:extLst>
      <p:ext uri="{BB962C8B-B14F-4D97-AF65-F5344CB8AC3E}">
        <p14:creationId xmlns:p14="http://schemas.microsoft.com/office/powerpoint/2010/main" val="2161649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A05C9829-7210-470E-96C7-CEF03ED43434}" type="datetimeFigureOut">
              <a:rPr kumimoji="1" lang="ja-JP" altLang="en-US" smtClean="0"/>
              <a:t>2024/6/30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3CADDD2-2BB2-4F7A-870D-6CCC21C3BC3A}" type="slidenum">
              <a:rPr kumimoji="1" lang="ja-JP" altLang="en-US" smtClean="0"/>
              <a:t>‹#›</a:t>
            </a:fld>
            <a:endParaRPr kumimoji="1" lang="ja-JP" altLang="en-US"/>
          </a:p>
        </p:txBody>
      </p:sp>
    </p:spTree>
    <p:extLst>
      <p:ext uri="{BB962C8B-B14F-4D97-AF65-F5344CB8AC3E}">
        <p14:creationId xmlns:p14="http://schemas.microsoft.com/office/powerpoint/2010/main" val="3360569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05C9829-7210-470E-96C7-CEF03ED43434}" type="datetimeFigureOut">
              <a:rPr kumimoji="1" lang="ja-JP" altLang="en-US" smtClean="0"/>
              <a:t>2024/6/30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3CADDD2-2BB2-4F7A-870D-6CCC21C3BC3A}" type="slidenum">
              <a:rPr kumimoji="1" lang="ja-JP" altLang="en-US" smtClean="0"/>
              <a:t>‹#›</a:t>
            </a:fld>
            <a:endParaRPr kumimoji="1" lang="ja-JP" altLang="en-US"/>
          </a:p>
        </p:txBody>
      </p:sp>
    </p:spTree>
    <p:extLst>
      <p:ext uri="{BB962C8B-B14F-4D97-AF65-F5344CB8AC3E}">
        <p14:creationId xmlns:p14="http://schemas.microsoft.com/office/powerpoint/2010/main" val="1921882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05C9829-7210-470E-96C7-CEF03ED43434}" type="datetimeFigureOut">
              <a:rPr kumimoji="1" lang="ja-JP" altLang="en-US" smtClean="0"/>
              <a:t>2024/6/30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3CADDD2-2BB2-4F7A-870D-6CCC21C3BC3A}" type="slidenum">
              <a:rPr kumimoji="1" lang="ja-JP" altLang="en-US" smtClean="0"/>
              <a:t>‹#›</a:t>
            </a:fld>
            <a:endParaRPr kumimoji="1" lang="ja-JP" altLang="en-US"/>
          </a:p>
        </p:txBody>
      </p:sp>
    </p:spTree>
    <p:extLst>
      <p:ext uri="{BB962C8B-B14F-4D97-AF65-F5344CB8AC3E}">
        <p14:creationId xmlns:p14="http://schemas.microsoft.com/office/powerpoint/2010/main" val="2259277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05C9829-7210-470E-96C7-CEF03ED43434}" type="datetimeFigureOut">
              <a:rPr kumimoji="1" lang="ja-JP" altLang="en-US" smtClean="0"/>
              <a:t>2024/6/30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3CADDD2-2BB2-4F7A-870D-6CCC21C3BC3A}" type="slidenum">
              <a:rPr kumimoji="1" lang="ja-JP" altLang="en-US" smtClean="0"/>
              <a:t>‹#›</a:t>
            </a:fld>
            <a:endParaRPr kumimoji="1" lang="ja-JP" altLang="en-US"/>
          </a:p>
        </p:txBody>
      </p:sp>
    </p:spTree>
    <p:extLst>
      <p:ext uri="{BB962C8B-B14F-4D97-AF65-F5344CB8AC3E}">
        <p14:creationId xmlns:p14="http://schemas.microsoft.com/office/powerpoint/2010/main" val="2986436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A05C9829-7210-470E-96C7-CEF03ED43434}" type="datetimeFigureOut">
              <a:rPr kumimoji="1" lang="ja-JP" altLang="en-US" smtClean="0"/>
              <a:t>2024/6/30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3CADDD2-2BB2-4F7A-870D-6CCC21C3BC3A}" type="slidenum">
              <a:rPr kumimoji="1" lang="ja-JP" altLang="en-US" smtClean="0"/>
              <a:t>‹#›</a:t>
            </a:fld>
            <a:endParaRPr kumimoji="1" lang="ja-JP" altLang="en-US"/>
          </a:p>
        </p:txBody>
      </p:sp>
    </p:spTree>
    <p:extLst>
      <p:ext uri="{BB962C8B-B14F-4D97-AF65-F5344CB8AC3E}">
        <p14:creationId xmlns:p14="http://schemas.microsoft.com/office/powerpoint/2010/main" val="8499721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A05C9829-7210-470E-96C7-CEF03ED43434}" type="datetimeFigureOut">
              <a:rPr kumimoji="1" lang="ja-JP" altLang="en-US" smtClean="0"/>
              <a:t>2024/6/30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3CADDD2-2BB2-4F7A-870D-6CCC21C3BC3A}" type="slidenum">
              <a:rPr kumimoji="1" lang="ja-JP" altLang="en-US" smtClean="0"/>
              <a:t>‹#›</a:t>
            </a:fld>
            <a:endParaRPr kumimoji="1" lang="ja-JP" altLang="en-US"/>
          </a:p>
        </p:txBody>
      </p:sp>
    </p:spTree>
    <p:extLst>
      <p:ext uri="{BB962C8B-B14F-4D97-AF65-F5344CB8AC3E}">
        <p14:creationId xmlns:p14="http://schemas.microsoft.com/office/powerpoint/2010/main" val="1543445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05C9829-7210-470E-96C7-CEF03ED43434}" type="datetimeFigureOut">
              <a:rPr kumimoji="1" lang="ja-JP" altLang="en-US" smtClean="0"/>
              <a:t>2024/6/30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3CADDD2-2BB2-4F7A-870D-6CCC21C3BC3A}" type="slidenum">
              <a:rPr kumimoji="1" lang="ja-JP" altLang="en-US" smtClean="0"/>
              <a:t>‹#›</a:t>
            </a:fld>
            <a:endParaRPr kumimoji="1" lang="ja-JP" altLang="en-US"/>
          </a:p>
        </p:txBody>
      </p:sp>
    </p:spTree>
    <p:extLst>
      <p:ext uri="{BB962C8B-B14F-4D97-AF65-F5344CB8AC3E}">
        <p14:creationId xmlns:p14="http://schemas.microsoft.com/office/powerpoint/2010/main" val="28383467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05C9829-7210-470E-96C7-CEF03ED43434}" type="datetimeFigureOut">
              <a:rPr kumimoji="1" lang="ja-JP" altLang="en-US" smtClean="0"/>
              <a:t>2024/6/30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3CADDD2-2BB2-4F7A-870D-6CCC21C3BC3A}" type="slidenum">
              <a:rPr kumimoji="1" lang="ja-JP" altLang="en-US" smtClean="0"/>
              <a:t>‹#›</a:t>
            </a:fld>
            <a:endParaRPr kumimoji="1" lang="ja-JP" altLang="en-US"/>
          </a:p>
        </p:txBody>
      </p:sp>
    </p:spTree>
    <p:extLst>
      <p:ext uri="{BB962C8B-B14F-4D97-AF65-F5344CB8AC3E}">
        <p14:creationId xmlns:p14="http://schemas.microsoft.com/office/powerpoint/2010/main" val="1225828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05C9829-7210-470E-96C7-CEF03ED43434}" type="datetimeFigureOut">
              <a:rPr kumimoji="1" lang="ja-JP" altLang="en-US" smtClean="0"/>
              <a:t>2024/6/30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3CADDD2-2BB2-4F7A-870D-6CCC21C3BC3A}" type="slidenum">
              <a:rPr kumimoji="1" lang="ja-JP" altLang="en-US" smtClean="0"/>
              <a:t>‹#›</a:t>
            </a:fld>
            <a:endParaRPr kumimoji="1" lang="ja-JP" altLang="en-US"/>
          </a:p>
        </p:txBody>
      </p:sp>
    </p:spTree>
    <p:extLst>
      <p:ext uri="{BB962C8B-B14F-4D97-AF65-F5344CB8AC3E}">
        <p14:creationId xmlns:p14="http://schemas.microsoft.com/office/powerpoint/2010/main" val="7752114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05C9829-7210-470E-96C7-CEF03ED43434}" type="datetimeFigureOut">
              <a:rPr kumimoji="1" lang="ja-JP" altLang="en-US" smtClean="0"/>
              <a:t>2024/6/30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3CADDD2-2BB2-4F7A-870D-6CCC21C3BC3A}" type="slidenum">
              <a:rPr kumimoji="1" lang="ja-JP" altLang="en-US" smtClean="0"/>
              <a:t>‹#›</a:t>
            </a:fld>
            <a:endParaRPr kumimoji="1" lang="ja-JP" altLang="en-US"/>
          </a:p>
        </p:txBody>
      </p:sp>
    </p:spTree>
    <p:extLst>
      <p:ext uri="{BB962C8B-B14F-4D97-AF65-F5344CB8AC3E}">
        <p14:creationId xmlns:p14="http://schemas.microsoft.com/office/powerpoint/2010/main" val="11593006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05C9829-7210-470E-96C7-CEF03ED43434}" type="datetimeFigureOut">
              <a:rPr kumimoji="1" lang="ja-JP" altLang="en-US" smtClean="0"/>
              <a:t>2024/6/30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3CADDD2-2BB2-4F7A-870D-6CCC21C3BC3A}" type="slidenum">
              <a:rPr kumimoji="1" lang="ja-JP" altLang="en-US" smtClean="0"/>
              <a:t>‹#›</a:t>
            </a:fld>
            <a:endParaRPr kumimoji="1" lang="ja-JP" altLang="en-US"/>
          </a:p>
        </p:txBody>
      </p:sp>
    </p:spTree>
    <p:extLst>
      <p:ext uri="{BB962C8B-B14F-4D97-AF65-F5344CB8AC3E}">
        <p14:creationId xmlns:p14="http://schemas.microsoft.com/office/powerpoint/2010/main" val="2403390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5C9829-7210-470E-96C7-CEF03ED43434}" type="datetimeFigureOut">
              <a:rPr kumimoji="1" lang="ja-JP" altLang="en-US" smtClean="0"/>
              <a:t>2024/6/30</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CADDD2-2BB2-4F7A-870D-6CCC21C3BC3A}" type="slidenum">
              <a:rPr kumimoji="1" lang="ja-JP" altLang="en-US" smtClean="0"/>
              <a:t>‹#›</a:t>
            </a:fld>
            <a:endParaRPr kumimoji="1" lang="ja-JP" altLang="en-US"/>
          </a:p>
        </p:txBody>
      </p:sp>
    </p:spTree>
    <p:extLst>
      <p:ext uri="{BB962C8B-B14F-4D97-AF65-F5344CB8AC3E}">
        <p14:creationId xmlns:p14="http://schemas.microsoft.com/office/powerpoint/2010/main" val="32788757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51520" y="2130425"/>
            <a:ext cx="8568952" cy="1470025"/>
          </a:xfrm>
        </p:spPr>
        <p:txBody>
          <a:bodyPr>
            <a:normAutofit fontScale="90000"/>
          </a:bodyPr>
          <a:lstStyle/>
          <a:p>
            <a:r>
              <a:rPr kumimoji="1" lang="ja-JP" altLang="en-US" dirty="0"/>
              <a:t>第</a:t>
            </a:r>
            <a:r>
              <a:rPr kumimoji="1" lang="en-US" altLang="ja-JP" dirty="0"/>
              <a:t>10</a:t>
            </a:r>
            <a:r>
              <a:rPr kumimoji="1" lang="ja-JP" altLang="en-US" dirty="0"/>
              <a:t>章</a:t>
            </a:r>
            <a:br>
              <a:rPr kumimoji="1" lang="en-US" altLang="ja-JP" dirty="0"/>
            </a:br>
            <a:r>
              <a:rPr lang="ja-JP" altLang="en-US" dirty="0"/>
              <a:t>世論調査は選挙結果を予測できるのか</a:t>
            </a:r>
            <a:endParaRPr kumimoji="1" lang="ja-JP" altLang="en-US" dirty="0"/>
          </a:p>
        </p:txBody>
      </p:sp>
      <p:sp>
        <p:nvSpPr>
          <p:cNvPr id="3" name="サブタイトル 2"/>
          <p:cNvSpPr>
            <a:spLocks noGrp="1"/>
          </p:cNvSpPr>
          <p:nvPr>
            <p:ph type="subTitle" idx="1"/>
          </p:nvPr>
        </p:nvSpPr>
        <p:spPr>
          <a:xfrm>
            <a:off x="1371600" y="3886200"/>
            <a:ext cx="6400800" cy="2135088"/>
          </a:xfrm>
        </p:spPr>
        <p:txBody>
          <a:bodyPr>
            <a:normAutofit fontScale="92500" lnSpcReduction="20000"/>
          </a:bodyPr>
          <a:lstStyle/>
          <a:p>
            <a:pPr algn="l"/>
            <a:r>
              <a:rPr kumimoji="1" lang="ja-JP" altLang="en-US" dirty="0">
                <a:solidFill>
                  <a:schemeClr val="tx1"/>
                </a:solidFill>
              </a:rPr>
              <a:t>同じ世論調査を同じ方法で行っても、調査毎に数値は変動する。つまり誤差が存在する。</a:t>
            </a:r>
            <a:endParaRPr kumimoji="1" lang="en-US" altLang="ja-JP" dirty="0">
              <a:solidFill>
                <a:schemeClr val="tx1"/>
              </a:solidFill>
            </a:endParaRPr>
          </a:p>
          <a:p>
            <a:pPr algn="l"/>
            <a:r>
              <a:rPr kumimoji="1" lang="ja-JP" altLang="en-US" dirty="0">
                <a:solidFill>
                  <a:schemeClr val="tx1"/>
                </a:solidFill>
              </a:rPr>
              <a:t>そこで、「誤差の範囲」はどれくらいかを考えることにする。</a:t>
            </a:r>
          </a:p>
        </p:txBody>
      </p:sp>
    </p:spTree>
    <p:extLst>
      <p:ext uri="{BB962C8B-B14F-4D97-AF65-F5344CB8AC3E}">
        <p14:creationId xmlns:p14="http://schemas.microsoft.com/office/powerpoint/2010/main" val="2438575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把握しきれない不確定要因</a:t>
            </a:r>
          </a:p>
        </p:txBody>
      </p:sp>
      <p:sp>
        <p:nvSpPr>
          <p:cNvPr id="3" name="コンテンツ プレースホルダー 2"/>
          <p:cNvSpPr>
            <a:spLocks noGrp="1"/>
          </p:cNvSpPr>
          <p:nvPr>
            <p:ph idx="1"/>
          </p:nvPr>
        </p:nvSpPr>
        <p:spPr/>
        <p:txBody>
          <a:bodyPr>
            <a:normAutofit fontScale="92500" lnSpcReduction="20000"/>
          </a:bodyPr>
          <a:lstStyle/>
          <a:p>
            <a:r>
              <a:rPr kumimoji="1" lang="ja-JP" altLang="en-US" dirty="0"/>
              <a:t>世論調査の実施日から投票日のあいだに、政治に関する考え方がどう変わるか。</a:t>
            </a:r>
            <a:endParaRPr kumimoji="1" lang="en-US" altLang="ja-JP" dirty="0"/>
          </a:p>
          <a:p>
            <a:r>
              <a:rPr lang="ja-JP" altLang="en-US" dirty="0"/>
              <a:t>どれだけの有権者が、世論調査への回答とは裏腹の投票をするか。</a:t>
            </a:r>
            <a:endParaRPr lang="en-US" altLang="ja-JP" dirty="0"/>
          </a:p>
          <a:p>
            <a:r>
              <a:rPr lang="ja-JP" altLang="en-US" dirty="0"/>
              <a:t>態度を決めかねている人や、調査への回答を拒否した人々がどう投票するか。</a:t>
            </a:r>
            <a:endParaRPr lang="en-US" altLang="ja-JP" dirty="0"/>
          </a:p>
          <a:p>
            <a:r>
              <a:rPr kumimoji="1" lang="ja-JP" altLang="en-US" dirty="0"/>
              <a:t>どの有権者が実際に投票し、誰が棄権するか。</a:t>
            </a:r>
            <a:endParaRPr kumimoji="1" lang="en-US" altLang="ja-JP" dirty="0"/>
          </a:p>
          <a:p>
            <a:r>
              <a:rPr lang="ja-JP" altLang="en-US" dirty="0"/>
              <a:t>そのほか、捉えどころのないさまざまな要因があっても、それを数字の修正に利用することはない。できない。</a:t>
            </a:r>
            <a:endParaRPr kumimoji="1" lang="en-US" altLang="ja-JP" dirty="0"/>
          </a:p>
        </p:txBody>
      </p:sp>
    </p:spTree>
    <p:extLst>
      <p:ext uri="{BB962C8B-B14F-4D97-AF65-F5344CB8AC3E}">
        <p14:creationId xmlns:p14="http://schemas.microsoft.com/office/powerpoint/2010/main" val="4221313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世論調査会社の主張の中身は，</a:t>
            </a:r>
          </a:p>
        </p:txBody>
      </p:sp>
      <p:sp>
        <p:nvSpPr>
          <p:cNvPr id="3" name="コンテンツ プレースホルダー 2"/>
          <p:cNvSpPr>
            <a:spLocks noGrp="1"/>
          </p:cNvSpPr>
          <p:nvPr>
            <p:ph idx="1"/>
          </p:nvPr>
        </p:nvSpPr>
        <p:spPr/>
        <p:txBody>
          <a:bodyPr>
            <a:normAutofit fontScale="92500" lnSpcReduction="20000"/>
          </a:bodyPr>
          <a:lstStyle/>
          <a:p>
            <a:r>
              <a:rPr kumimoji="1" lang="ja-JP" altLang="en-US" dirty="0"/>
              <a:t>サンプルの</a:t>
            </a:r>
            <a:r>
              <a:rPr kumimoji="1" lang="en-US" altLang="ja-JP" dirty="0"/>
              <a:t>1000</a:t>
            </a:r>
            <a:r>
              <a:rPr kumimoji="1" lang="ja-JP" altLang="en-US" dirty="0"/>
              <a:t>人ではなく、該当地域の有権者に漏れなく電話をかけ、「全数調査」を行ったと</a:t>
            </a:r>
            <a:r>
              <a:rPr lang="ja-JP" altLang="en-US" dirty="0"/>
              <a:t>する。</a:t>
            </a:r>
            <a:endParaRPr lang="en-US" altLang="ja-JP" dirty="0"/>
          </a:p>
          <a:p>
            <a:r>
              <a:rPr lang="ja-JP" altLang="en-US" dirty="0"/>
              <a:t>すると、</a:t>
            </a:r>
            <a:r>
              <a:rPr kumimoji="1" lang="en-US" altLang="ja-JP" dirty="0"/>
              <a:t>1000</a:t>
            </a:r>
            <a:r>
              <a:rPr kumimoji="1" lang="ja-JP" altLang="en-US" dirty="0"/>
              <a:t>人を対象とする世論調査の結果は、</a:t>
            </a:r>
            <a:r>
              <a:rPr kumimoji="1" lang="en-US" altLang="ja-JP" dirty="0"/>
              <a:t>20</a:t>
            </a:r>
            <a:r>
              <a:rPr kumimoji="1" lang="ja-JP" altLang="en-US" dirty="0"/>
              <a:t>回に</a:t>
            </a:r>
            <a:r>
              <a:rPr kumimoji="1" lang="en-US" altLang="ja-JP" dirty="0"/>
              <a:t>19</a:t>
            </a:r>
            <a:r>
              <a:rPr kumimoji="1" lang="ja-JP" altLang="en-US" dirty="0"/>
              <a:t>回の割合で、全数調査の結果プラスマイナス</a:t>
            </a:r>
            <a:r>
              <a:rPr kumimoji="1" lang="en-US" altLang="ja-JP" dirty="0"/>
              <a:t>3.1%</a:t>
            </a:r>
            <a:r>
              <a:rPr kumimoji="1" lang="ja-JP" altLang="en-US" dirty="0"/>
              <a:t>の範囲に収まるだろう、と主張しているのだ。</a:t>
            </a:r>
            <a:endParaRPr kumimoji="1" lang="en-US" altLang="ja-JP" dirty="0"/>
          </a:p>
          <a:p>
            <a:r>
              <a:rPr lang="ja-JP" altLang="en-US" dirty="0"/>
              <a:t>同じような世論調査（サンプル</a:t>
            </a:r>
            <a:r>
              <a:rPr lang="en-US" altLang="ja-JP" dirty="0"/>
              <a:t>1000</a:t>
            </a:r>
            <a:r>
              <a:rPr lang="ja-JP" altLang="en-US" dirty="0"/>
              <a:t>人をランダムに選ぶ）を</a:t>
            </a:r>
            <a:r>
              <a:rPr lang="en-US" altLang="ja-JP" dirty="0"/>
              <a:t>20</a:t>
            </a:r>
            <a:r>
              <a:rPr lang="ja-JP" altLang="en-US" dirty="0"/>
              <a:t>回行なったとしたら、そのうち</a:t>
            </a:r>
            <a:r>
              <a:rPr lang="en-US" altLang="ja-JP" dirty="0"/>
              <a:t>19</a:t>
            </a:r>
            <a:r>
              <a:rPr lang="ja-JP" altLang="en-US" dirty="0"/>
              <a:t>回は、その時点で全数調査をした値のプラスマイナス</a:t>
            </a:r>
            <a:r>
              <a:rPr lang="en-US" altLang="ja-JP" dirty="0"/>
              <a:t>3.1</a:t>
            </a:r>
            <a:r>
              <a:rPr lang="ja-JP" altLang="en-US" dirty="0"/>
              <a:t>％の範囲に収まる．</a:t>
            </a:r>
            <a:endParaRPr kumimoji="1" lang="ja-JP" altLang="en-US" dirty="0"/>
          </a:p>
        </p:txBody>
      </p:sp>
    </p:spTree>
    <p:extLst>
      <p:ext uri="{BB962C8B-B14F-4D97-AF65-F5344CB8AC3E}">
        <p14:creationId xmlns:p14="http://schemas.microsoft.com/office/powerpoint/2010/main" val="2945112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政治的状況の変化をどう扱うか？</a:t>
            </a:r>
          </a:p>
        </p:txBody>
      </p:sp>
      <p:sp>
        <p:nvSpPr>
          <p:cNvPr id="3" name="コンテンツ プレースホルダー 2"/>
          <p:cNvSpPr>
            <a:spLocks noGrp="1"/>
          </p:cNvSpPr>
          <p:nvPr>
            <p:ph idx="1"/>
          </p:nvPr>
        </p:nvSpPr>
        <p:spPr/>
        <p:txBody>
          <a:bodyPr/>
          <a:lstStyle/>
          <a:p>
            <a:r>
              <a:rPr kumimoji="1" lang="ja-JP" altLang="en-US" dirty="0"/>
              <a:t>次のような質問を補足的に用いて、候補者に対する支持の深さを見極めようとする。</a:t>
            </a:r>
            <a:endParaRPr kumimoji="1" lang="en-US" altLang="ja-JP" dirty="0"/>
          </a:p>
          <a:p>
            <a:pPr lvl="1"/>
            <a:r>
              <a:rPr kumimoji="1" lang="ja-JP" altLang="en-US" dirty="0"/>
              <a:t>「次の討論会で振るわなかったとしても、あなたはその候補者を支持し続けますか？」</a:t>
            </a:r>
            <a:endParaRPr kumimoji="1" lang="en-US" altLang="ja-JP" dirty="0"/>
          </a:p>
          <a:p>
            <a:pPr lvl="1"/>
            <a:r>
              <a:rPr lang="ja-JP" altLang="en-US" dirty="0"/>
              <a:t>「特定の問題で、あなたが賛成できない立場をとったとしても、あなたはその候補者を支持し続けますか？」</a:t>
            </a:r>
            <a:endParaRPr lang="en-US" altLang="ja-JP" dirty="0"/>
          </a:p>
          <a:p>
            <a:r>
              <a:rPr kumimoji="1" lang="ja-JP" altLang="en-US" dirty="0"/>
              <a:t>いずれにしても、こうした配慮は</a:t>
            </a:r>
            <a:r>
              <a:rPr lang="ja-JP" altLang="en-US" dirty="0"/>
              <a:t>誤差の範囲内に含まれない。</a:t>
            </a:r>
            <a:endParaRPr kumimoji="1" lang="ja-JP" altLang="en-US" dirty="0"/>
          </a:p>
        </p:txBody>
      </p:sp>
    </p:spTree>
    <p:extLst>
      <p:ext uri="{BB962C8B-B14F-4D97-AF65-F5344CB8AC3E}">
        <p14:creationId xmlns:p14="http://schemas.microsoft.com/office/powerpoint/2010/main" val="3156055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有権者が心変わりした例</a:t>
            </a:r>
          </a:p>
        </p:txBody>
      </p:sp>
      <p:sp>
        <p:nvSpPr>
          <p:cNvPr id="3" name="コンテンツ プレースホルダー 2"/>
          <p:cNvSpPr>
            <a:spLocks noGrp="1"/>
          </p:cNvSpPr>
          <p:nvPr>
            <p:ph idx="1"/>
          </p:nvPr>
        </p:nvSpPr>
        <p:spPr>
          <a:xfrm>
            <a:off x="539552" y="1340768"/>
            <a:ext cx="8147248" cy="4785395"/>
          </a:xfrm>
        </p:spPr>
        <p:txBody>
          <a:bodyPr>
            <a:normAutofit fontScale="92500" lnSpcReduction="10000"/>
          </a:bodyPr>
          <a:lstStyle/>
          <a:p>
            <a:r>
              <a:rPr kumimoji="1" lang="en-US" altLang="ja-JP" dirty="0"/>
              <a:t>1948</a:t>
            </a:r>
            <a:r>
              <a:rPr kumimoji="1" lang="ja-JP" altLang="en-US" dirty="0"/>
              <a:t>年のアメリカ大統領選：共和党のトマス・デューイ候補と</a:t>
            </a:r>
            <a:r>
              <a:rPr lang="ja-JP" altLang="en-US" dirty="0"/>
              <a:t>民主党のハリー・トルーマン候補の戦い。</a:t>
            </a:r>
            <a:endParaRPr lang="en-US" altLang="ja-JP" dirty="0"/>
          </a:p>
          <a:p>
            <a:pPr lvl="1"/>
            <a:r>
              <a:rPr kumimoji="1" lang="ja-JP" altLang="en-US" dirty="0"/>
              <a:t>早期の調査に反し、トルーマンの勝利に終わる。</a:t>
            </a:r>
            <a:endParaRPr kumimoji="1" lang="en-US" altLang="ja-JP" dirty="0"/>
          </a:p>
          <a:p>
            <a:pPr lvl="1"/>
            <a:r>
              <a:rPr lang="ja-JP" altLang="en-US" dirty="0"/>
              <a:t>選挙直前まで調査が続くきっかけになった。</a:t>
            </a:r>
            <a:endParaRPr lang="en-US" altLang="ja-JP" dirty="0"/>
          </a:p>
          <a:p>
            <a:pPr lvl="1"/>
            <a:r>
              <a:rPr lang="ja-JP" altLang="en-US" dirty="0"/>
              <a:t>調査会社のギャラップが多数の顧客を失った。</a:t>
            </a:r>
            <a:endParaRPr lang="en-US" altLang="ja-JP" dirty="0"/>
          </a:p>
          <a:p>
            <a:r>
              <a:rPr kumimoji="1" lang="en-US" altLang="ja-JP" dirty="0"/>
              <a:t>1992</a:t>
            </a:r>
            <a:r>
              <a:rPr kumimoji="1" lang="ja-JP" altLang="en-US" dirty="0"/>
              <a:t>年のイギリス総選挙：世論調査に反し、ジョン・メイジャー率いる保守党が、ニール・キノック率いる労働党に勝利した。</a:t>
            </a:r>
            <a:endParaRPr kumimoji="1" lang="en-US" altLang="ja-JP" dirty="0"/>
          </a:p>
          <a:p>
            <a:pPr lvl="1"/>
            <a:r>
              <a:rPr lang="ja-JP" altLang="en-US" dirty="0"/>
              <a:t>大衆向けタブロイド紙の</a:t>
            </a:r>
            <a:r>
              <a:rPr lang="en-US" altLang="ja-JP" dirty="0"/>
              <a:t>《</a:t>
            </a:r>
            <a:r>
              <a:rPr lang="ja-JP" altLang="en-US" dirty="0"/>
              <a:t>サン</a:t>
            </a:r>
            <a:r>
              <a:rPr lang="en-US" altLang="ja-JP" dirty="0"/>
              <a:t>》</a:t>
            </a:r>
            <a:r>
              <a:rPr lang="ja-JP" altLang="en-US" dirty="0"/>
              <a:t>が、選挙当日に反労働党の見出しを掲げたせいだ、と言う人もいた。</a:t>
            </a:r>
            <a:endParaRPr kumimoji="1" lang="en-US" altLang="ja-JP" dirty="0"/>
          </a:p>
        </p:txBody>
      </p:sp>
    </p:spTree>
    <p:extLst>
      <p:ext uri="{BB962C8B-B14F-4D97-AF65-F5344CB8AC3E}">
        <p14:creationId xmlns:p14="http://schemas.microsoft.com/office/powerpoint/2010/main" val="31595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有権者が心変わりした例</a:t>
            </a:r>
          </a:p>
        </p:txBody>
      </p:sp>
      <p:sp>
        <p:nvSpPr>
          <p:cNvPr id="3" name="コンテンツ プレースホルダー 2"/>
          <p:cNvSpPr>
            <a:spLocks noGrp="1"/>
          </p:cNvSpPr>
          <p:nvPr>
            <p:ph idx="1"/>
          </p:nvPr>
        </p:nvSpPr>
        <p:spPr/>
        <p:txBody>
          <a:bodyPr>
            <a:normAutofit fontScale="85000" lnSpcReduction="10000"/>
          </a:bodyPr>
          <a:lstStyle/>
          <a:p>
            <a:r>
              <a:rPr kumimoji="1" lang="en-US" altLang="ja-JP" dirty="0"/>
              <a:t>2004</a:t>
            </a:r>
            <a:r>
              <a:rPr kumimoji="1" lang="ja-JP" altLang="en-US" dirty="0"/>
              <a:t>年のカナダの総選挙：自由党と保守党が接戦を演じるとの調査結果だった。しかし、主に新民主党の支持者が、保守党が選挙に勝つ</a:t>
            </a:r>
            <a:r>
              <a:rPr lang="ja-JP" altLang="en-US" dirty="0"/>
              <a:t>こと</a:t>
            </a:r>
            <a:r>
              <a:rPr kumimoji="1" lang="ja-JP" altLang="en-US" dirty="0"/>
              <a:t>を嫌って、自由党支持に回り自由党の勝利となった。</a:t>
            </a:r>
            <a:endParaRPr kumimoji="1" lang="en-US" altLang="ja-JP" dirty="0"/>
          </a:p>
          <a:p>
            <a:r>
              <a:rPr lang="en-US" altLang="ja-JP" dirty="0"/>
              <a:t>2004</a:t>
            </a:r>
            <a:r>
              <a:rPr lang="ja-JP" altLang="en-US" dirty="0"/>
              <a:t>年のスペインの総選挙：投票日の </a:t>
            </a:r>
            <a:r>
              <a:rPr lang="en-US" altLang="ja-JP" dirty="0"/>
              <a:t>3</a:t>
            </a:r>
            <a:r>
              <a:rPr lang="ja-JP" altLang="en-US" dirty="0"/>
              <a:t>日前、テロリストが４つの列車を爆破し </a:t>
            </a:r>
            <a:r>
              <a:rPr lang="en-US" altLang="ja-JP" dirty="0"/>
              <a:t>91 </a:t>
            </a:r>
            <a:r>
              <a:rPr lang="ja-JP" altLang="en-US" dirty="0"/>
              <a:t>人を殺害した。政府高官はただちに、バスク分離派組織の犯行としたものの、後にアルカイダの犯行であることが判明した。政府は、前年にアメリカのイラク進攻に加わったことと合わせて非難され、国民は野党支持に回り、選挙前の有利な形勢が逆転し選挙に敗北した。</a:t>
            </a:r>
            <a:endParaRPr kumimoji="1" lang="ja-JP" altLang="en-US" dirty="0"/>
          </a:p>
        </p:txBody>
      </p:sp>
    </p:spTree>
    <p:extLst>
      <p:ext uri="{BB962C8B-B14F-4D97-AF65-F5344CB8AC3E}">
        <p14:creationId xmlns:p14="http://schemas.microsoft.com/office/powerpoint/2010/main" val="1822030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回答者が本当のことを言わない</a:t>
            </a:r>
          </a:p>
        </p:txBody>
      </p:sp>
      <p:sp>
        <p:nvSpPr>
          <p:cNvPr id="3" name="コンテンツ プレースホルダー 2"/>
          <p:cNvSpPr>
            <a:spLocks noGrp="1"/>
          </p:cNvSpPr>
          <p:nvPr>
            <p:ph idx="1"/>
          </p:nvPr>
        </p:nvSpPr>
        <p:spPr/>
        <p:txBody>
          <a:bodyPr>
            <a:normAutofit fontScale="92500" lnSpcReduction="10000"/>
          </a:bodyPr>
          <a:lstStyle/>
          <a:p>
            <a:r>
              <a:rPr kumimoji="1" lang="ja-JP" altLang="en-US" dirty="0"/>
              <a:t>不正直な答えが、これといったパターンもなしにランダムに出てくるのなら、調査の結果は依然として有効だ。</a:t>
            </a:r>
            <a:endParaRPr lang="en-US" altLang="ja-JP" dirty="0"/>
          </a:p>
          <a:p>
            <a:pPr lvl="1"/>
            <a:r>
              <a:rPr lang="ja-JP" altLang="en-US" dirty="0"/>
              <a:t>ランダムならばどの党にも票がほぼ均等に投票が加わるので、全て正直に答えた場合と、得票率そのものは異なるものの、得票の差は変わらない．</a:t>
            </a:r>
            <a:endParaRPr lang="en-US" altLang="ja-JP" dirty="0"/>
          </a:p>
          <a:p>
            <a:r>
              <a:rPr lang="ja-JP" altLang="en-US" dirty="0"/>
              <a:t>回答の偏りの例：アフリカ系アメリカ人が立候補した場合、人種差別をしているように思われたくないので、多くの人は調査者にアフリカ系アメリカ人に投票すると言う。</a:t>
            </a:r>
            <a:endParaRPr lang="en-US" altLang="ja-JP" dirty="0"/>
          </a:p>
        </p:txBody>
      </p:sp>
    </p:spTree>
    <p:extLst>
      <p:ext uri="{BB962C8B-B14F-4D97-AF65-F5344CB8AC3E}">
        <p14:creationId xmlns:p14="http://schemas.microsoft.com/office/powerpoint/2010/main" val="54561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「浮動票」の取り扱い</a:t>
            </a:r>
          </a:p>
        </p:txBody>
      </p:sp>
      <p:sp>
        <p:nvSpPr>
          <p:cNvPr id="3" name="コンテンツ プレースホルダー 2"/>
          <p:cNvSpPr>
            <a:spLocks noGrp="1"/>
          </p:cNvSpPr>
          <p:nvPr>
            <p:ph idx="1"/>
          </p:nvPr>
        </p:nvSpPr>
        <p:spPr/>
        <p:txBody>
          <a:bodyPr>
            <a:normAutofit fontScale="92500" lnSpcReduction="10000"/>
          </a:bodyPr>
          <a:lstStyle/>
          <a:p>
            <a:r>
              <a:rPr kumimoji="1" lang="ja-JP" altLang="en-US" dirty="0"/>
              <a:t>浮動票は世論調査では勘定に入れないのが普通だし、たいていはそれで問題はない。</a:t>
            </a:r>
            <a:endParaRPr kumimoji="1" lang="en-US" altLang="ja-JP" dirty="0"/>
          </a:p>
          <a:p>
            <a:r>
              <a:rPr lang="ja-JP" altLang="en-US" dirty="0"/>
              <a:t>とはいえ、心を決めかねている有権者たちが、何らかの理由で特定の方向に流れてしまえば、予想が狂うことがある。</a:t>
            </a:r>
            <a:endParaRPr lang="en-US" altLang="ja-JP" dirty="0"/>
          </a:p>
          <a:p>
            <a:r>
              <a:rPr kumimoji="1" lang="ja-JP" altLang="en-US" dirty="0"/>
              <a:t>ケベック州の独立を問う州民投票の場合、世論調査における浮動票の</a:t>
            </a:r>
            <a:r>
              <a:rPr kumimoji="1" lang="en-US" altLang="ja-JP" dirty="0"/>
              <a:t>75%</a:t>
            </a:r>
            <a:r>
              <a:rPr kumimoji="1" lang="ja-JP" altLang="en-US" dirty="0"/>
              <a:t>を反対派に、</a:t>
            </a:r>
            <a:r>
              <a:rPr kumimoji="1" lang="en-US" altLang="ja-JP" dirty="0"/>
              <a:t>25%</a:t>
            </a:r>
            <a:r>
              <a:rPr kumimoji="1" lang="ja-JP" altLang="en-US" dirty="0"/>
              <a:t>を賛成派に割り振る．</a:t>
            </a:r>
            <a:endParaRPr kumimoji="1" lang="en-US" altLang="ja-JP" dirty="0"/>
          </a:p>
          <a:p>
            <a:pPr lvl="1"/>
            <a:r>
              <a:rPr lang="ja-JP" altLang="en-US" dirty="0"/>
              <a:t>過去の選挙結果を利用して、調査結果を修正して予測値にする場合がある．</a:t>
            </a:r>
            <a:endParaRPr kumimoji="1" lang="en-US" altLang="ja-JP" dirty="0"/>
          </a:p>
        </p:txBody>
      </p:sp>
    </p:spTree>
    <p:extLst>
      <p:ext uri="{BB962C8B-B14F-4D97-AF65-F5344CB8AC3E}">
        <p14:creationId xmlns:p14="http://schemas.microsoft.com/office/powerpoint/2010/main" val="1479840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調査の及ばない人々・投票しない人々</a:t>
            </a:r>
            <a:endParaRPr kumimoji="1" lang="ja-JP" altLang="en-US" dirty="0"/>
          </a:p>
        </p:txBody>
      </p:sp>
      <p:sp>
        <p:nvSpPr>
          <p:cNvPr id="3" name="コンテンツ プレースホルダー 2"/>
          <p:cNvSpPr>
            <a:spLocks noGrp="1"/>
          </p:cNvSpPr>
          <p:nvPr>
            <p:ph idx="1"/>
          </p:nvPr>
        </p:nvSpPr>
        <p:spPr>
          <a:xfrm>
            <a:off x="457200" y="1600200"/>
            <a:ext cx="8363272" cy="4781128"/>
          </a:xfrm>
        </p:spPr>
        <p:txBody>
          <a:bodyPr>
            <a:normAutofit fontScale="92500" lnSpcReduction="10000"/>
          </a:bodyPr>
          <a:lstStyle/>
          <a:p>
            <a:r>
              <a:rPr kumimoji="1" lang="ja-JP" altLang="en-US" dirty="0"/>
              <a:t>固定電話による調査が及ばない有権者：このような有権者の集団と、回答する有権者の集団に差がなければ問題は生じない。しかし傾向をもっていたら、調査結果が歪められてしまう。</a:t>
            </a:r>
            <a:endParaRPr kumimoji="1" lang="en-US" altLang="ja-JP" dirty="0"/>
          </a:p>
          <a:p>
            <a:r>
              <a:rPr kumimoji="1" lang="ja-JP" altLang="en-US" dirty="0"/>
              <a:t>口では特定の政党を支持すると言いながら、選挙当日に投票しない人も多い。</a:t>
            </a:r>
            <a:endParaRPr kumimoji="1" lang="en-US" altLang="ja-JP" dirty="0"/>
          </a:p>
          <a:p>
            <a:pPr lvl="1"/>
            <a:r>
              <a:rPr lang="ja-JP" altLang="en-US" dirty="0"/>
              <a:t>支持者を投票所まで連れてゆくことも、政治運動の一つとなっている。</a:t>
            </a:r>
            <a:endParaRPr lang="en-US" altLang="ja-JP" dirty="0"/>
          </a:p>
          <a:p>
            <a:pPr lvl="1"/>
            <a:r>
              <a:rPr kumimoji="1" lang="ja-JP" altLang="en-US" dirty="0"/>
              <a:t>この動員力が政党</a:t>
            </a:r>
            <a:r>
              <a:rPr lang="ja-JP" altLang="en-US" dirty="0"/>
              <a:t>により異なるよう</a:t>
            </a:r>
            <a:r>
              <a:rPr lang="ja-JP" altLang="en-US"/>
              <a:t>なら、過去の調査</a:t>
            </a:r>
            <a:r>
              <a:rPr lang="ja-JP" altLang="en-US" dirty="0"/>
              <a:t>結果を歪めてしまう。</a:t>
            </a:r>
            <a:endParaRPr lang="en-US" altLang="ja-JP" dirty="0"/>
          </a:p>
          <a:p>
            <a:pPr lvl="1"/>
            <a:r>
              <a:rPr lang="en-US" altLang="ja-JP" dirty="0"/>
              <a:t>〈</a:t>
            </a:r>
            <a:r>
              <a:rPr lang="ja-JP" altLang="en-US" dirty="0"/>
              <a:t>無関心（無気力）</a:t>
            </a:r>
            <a:r>
              <a:rPr lang="en-US" altLang="ja-JP" dirty="0"/>
              <a:t>〉</a:t>
            </a:r>
            <a:r>
              <a:rPr lang="ja-JP" altLang="en-US" dirty="0"/>
              <a:t>党の悲劇</a:t>
            </a:r>
            <a:endParaRPr lang="en-US" altLang="ja-JP" dirty="0"/>
          </a:p>
          <a:p>
            <a:pPr lvl="1"/>
            <a:endParaRPr kumimoji="1" lang="en-US" altLang="ja-JP" dirty="0"/>
          </a:p>
          <a:p>
            <a:endParaRPr kumimoji="1" lang="ja-JP" altLang="en-US" dirty="0"/>
          </a:p>
        </p:txBody>
      </p:sp>
    </p:spTree>
    <p:extLst>
      <p:ext uri="{BB962C8B-B14F-4D97-AF65-F5344CB8AC3E}">
        <p14:creationId xmlns:p14="http://schemas.microsoft.com/office/powerpoint/2010/main" val="11906872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正直に回答しにくい質問</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kumimoji="1" lang="ja-JP" altLang="en-US" dirty="0"/>
              <a:t>薬物の使用のような違法行為については、ウソの回答に気を付けるべきである．</a:t>
            </a:r>
            <a:endParaRPr kumimoji="1" lang="en-US" altLang="ja-JP" dirty="0"/>
          </a:p>
          <a:p>
            <a:r>
              <a:rPr lang="en-US" altLang="ja-JP" dirty="0"/>
              <a:t>2004</a:t>
            </a:r>
            <a:r>
              <a:rPr lang="ja-JP" altLang="en-US" dirty="0"/>
              <a:t>年、過去</a:t>
            </a:r>
            <a:r>
              <a:rPr lang="en-US" altLang="ja-JP" dirty="0"/>
              <a:t>1</a:t>
            </a:r>
            <a:r>
              <a:rPr lang="ja-JP" altLang="en-US" dirty="0"/>
              <a:t>年間に大麻を吸ったと答えた回答者は、</a:t>
            </a:r>
            <a:r>
              <a:rPr lang="en-US" altLang="ja-JP" dirty="0"/>
              <a:t>1994</a:t>
            </a:r>
            <a:r>
              <a:rPr lang="ja-JP" altLang="en-US" dirty="0"/>
              <a:t>年当時の</a:t>
            </a:r>
            <a:r>
              <a:rPr lang="en-US" altLang="ja-JP" dirty="0"/>
              <a:t>7.4%</a:t>
            </a:r>
            <a:r>
              <a:rPr lang="ja-JP" altLang="en-US" dirty="0"/>
              <a:t>の倍近い</a:t>
            </a:r>
            <a:r>
              <a:rPr lang="en-US" altLang="ja-JP" dirty="0"/>
              <a:t>14.1%</a:t>
            </a:r>
            <a:r>
              <a:rPr lang="ja-JP" altLang="en-US" dirty="0"/>
              <a:t>だった。</a:t>
            </a:r>
            <a:endParaRPr lang="en-US" altLang="ja-JP" dirty="0"/>
          </a:p>
          <a:p>
            <a:r>
              <a:rPr lang="ja-JP" altLang="en-US" dirty="0"/>
              <a:t>これは本当に薬物使用が増えたせいなのか、それとも、薬物使用を認めるのに抵抗がなくなっているのか、調査結果だけでは判断できない。</a:t>
            </a:r>
            <a:endParaRPr kumimoji="1" lang="ja-JP" altLang="en-US" dirty="0"/>
          </a:p>
        </p:txBody>
      </p:sp>
    </p:spTree>
    <p:extLst>
      <p:ext uri="{BB962C8B-B14F-4D97-AF65-F5344CB8AC3E}">
        <p14:creationId xmlns:p14="http://schemas.microsoft.com/office/powerpoint/2010/main" val="3285784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「回答の無作為化」の利用</a:t>
            </a:r>
            <a:br>
              <a:rPr kumimoji="1" lang="en-US" altLang="ja-JP" dirty="0"/>
            </a:br>
            <a:endParaRPr kumimoji="1" lang="ja-JP" altLang="en-US" dirty="0"/>
          </a:p>
        </p:txBody>
      </p:sp>
      <p:sp>
        <p:nvSpPr>
          <p:cNvPr id="3" name="コンテンツ プレースホルダー 2"/>
          <p:cNvSpPr>
            <a:spLocks noGrp="1"/>
          </p:cNvSpPr>
          <p:nvPr>
            <p:ph idx="1"/>
          </p:nvPr>
        </p:nvSpPr>
        <p:spPr/>
        <p:txBody>
          <a:bodyPr>
            <a:normAutofit fontScale="85000" lnSpcReduction="10000"/>
          </a:bodyPr>
          <a:lstStyle/>
          <a:p>
            <a:r>
              <a:rPr lang="ja-JP" altLang="en-US" dirty="0"/>
              <a:t>答える側が返事に困る質問</a:t>
            </a:r>
          </a:p>
          <a:p>
            <a:pPr lvl="1"/>
            <a:r>
              <a:rPr kumimoji="1" lang="ja-JP" altLang="en-US" dirty="0"/>
              <a:t>未成年者に、煙草を吸っているか、いないかを答えさせる．</a:t>
            </a:r>
            <a:endParaRPr lang="en-US" altLang="ja-JP" dirty="0"/>
          </a:p>
          <a:p>
            <a:pPr lvl="1"/>
            <a:r>
              <a:rPr lang="ja-JP" altLang="en-US" dirty="0"/>
              <a:t>会社の備品を、ときどき失敬するか否かを答えさせる。</a:t>
            </a:r>
            <a:endParaRPr kumimoji="1" lang="en-US" altLang="ja-JP" dirty="0"/>
          </a:p>
          <a:p>
            <a:r>
              <a:rPr kumimoji="1" lang="ja-JP" altLang="en-US" dirty="0"/>
              <a:t>調査者は回答者に、まずサイコロを振るように言う（結果は調査員に知らせない）。</a:t>
            </a:r>
            <a:endParaRPr kumimoji="1" lang="en-US" altLang="ja-JP" dirty="0"/>
          </a:p>
          <a:p>
            <a:pPr lvl="1"/>
            <a:r>
              <a:rPr lang="ja-JP" altLang="en-US" dirty="0"/>
              <a:t>６が出たら、回答者は次の質問に、自動的に「はい」と答える。</a:t>
            </a:r>
            <a:endParaRPr lang="en-US" altLang="ja-JP" dirty="0"/>
          </a:p>
          <a:p>
            <a:pPr lvl="1"/>
            <a:r>
              <a:rPr kumimoji="1" lang="ja-JP" altLang="en-US" dirty="0"/>
              <a:t>それ以外の目が出たら、正直に答える。</a:t>
            </a:r>
            <a:endParaRPr kumimoji="1" lang="en-US" altLang="ja-JP" dirty="0"/>
          </a:p>
          <a:p>
            <a:r>
              <a:rPr lang="ja-JP" altLang="en-US" dirty="0"/>
              <a:t>調査員には、回答者がサイコロの目に従って「はい」と答えたのか、正直に答えたのかの区別がつかないので、回答者は安心して答えられる。</a:t>
            </a:r>
            <a:endParaRPr kumimoji="1" lang="en-US" altLang="ja-JP" dirty="0"/>
          </a:p>
          <a:p>
            <a:endParaRPr kumimoji="1" lang="ja-JP" altLang="en-US" dirty="0"/>
          </a:p>
        </p:txBody>
      </p:sp>
    </p:spTree>
    <p:extLst>
      <p:ext uri="{BB962C8B-B14F-4D97-AF65-F5344CB8AC3E}">
        <p14:creationId xmlns:p14="http://schemas.microsoft.com/office/powerpoint/2010/main" val="2601884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500"/>
                                        <p:tgtEl>
                                          <p:spTgt spid="3">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実例</a:t>
            </a:r>
            <a:r>
              <a:rPr kumimoji="1" lang="en-US" altLang="ja-JP" dirty="0"/>
              <a:t>(2004</a:t>
            </a:r>
            <a:r>
              <a:rPr kumimoji="1" lang="ja-JP" altLang="en-US" dirty="0"/>
              <a:t>年</a:t>
            </a:r>
            <a:r>
              <a:rPr kumimoji="1" lang="en-US" altLang="ja-JP" dirty="0"/>
              <a:t>)</a:t>
            </a:r>
            <a:endParaRPr kumimoji="1" lang="ja-JP" altLang="en-US" dirty="0"/>
          </a:p>
        </p:txBody>
      </p:sp>
      <p:sp>
        <p:nvSpPr>
          <p:cNvPr id="3" name="コンテンツ プレースホルダー 2"/>
          <p:cNvSpPr>
            <a:spLocks noGrp="1"/>
          </p:cNvSpPr>
          <p:nvPr>
            <p:ph idx="1"/>
          </p:nvPr>
        </p:nvSpPr>
        <p:spPr/>
        <p:txBody>
          <a:bodyPr>
            <a:normAutofit fontScale="92500" lnSpcReduction="20000"/>
          </a:bodyPr>
          <a:lstStyle/>
          <a:p>
            <a:r>
              <a:rPr kumimoji="1" lang="ja-JP" altLang="en-US" dirty="0"/>
              <a:t>スペインの国政選挙の１カ月前、社会学研究センターは２万４０００人の有権者を対象とする大規模な調査を行った。そして</a:t>
            </a:r>
            <a:r>
              <a:rPr lang="ja-JP" altLang="en-US" dirty="0"/>
              <a:t>、</a:t>
            </a:r>
            <a:r>
              <a:rPr kumimoji="1" lang="ja-JP" altLang="en-US" dirty="0"/>
              <a:t>与党の国民党が </a:t>
            </a:r>
            <a:r>
              <a:rPr kumimoji="1" lang="en-US" altLang="ja-JP" dirty="0"/>
              <a:t>42.2</a:t>
            </a:r>
            <a:r>
              <a:rPr kumimoji="1" lang="ja-JP" altLang="en-US" dirty="0"/>
              <a:t>％、野党の社会労働党が</a:t>
            </a:r>
            <a:r>
              <a:rPr kumimoji="1" lang="en-US" altLang="ja-JP" dirty="0"/>
              <a:t>35.5</a:t>
            </a:r>
            <a:r>
              <a:rPr kumimoji="1" lang="ja-JP" altLang="en-US" dirty="0"/>
              <a:t>％の票を得ることを予測し、</a:t>
            </a:r>
            <a:r>
              <a:rPr kumimoji="1" lang="ja-JP" altLang="en-US" dirty="0">
                <a:solidFill>
                  <a:srgbClr val="FF0000"/>
                </a:solidFill>
              </a:rPr>
              <a:t>誤差の範囲内</a:t>
            </a:r>
            <a:r>
              <a:rPr kumimoji="1" lang="ja-JP" altLang="en-US" dirty="0"/>
              <a:t>を</a:t>
            </a:r>
            <a:r>
              <a:rPr kumimoji="1" lang="en-US" altLang="ja-JP" dirty="0"/>
              <a:t>0.64</a:t>
            </a:r>
            <a:r>
              <a:rPr kumimoji="1" lang="ja-JP" altLang="en-US" dirty="0"/>
              <a:t>％とした．</a:t>
            </a:r>
            <a:endParaRPr kumimoji="1" lang="en-US" altLang="ja-JP" dirty="0"/>
          </a:p>
          <a:p>
            <a:r>
              <a:rPr lang="ja-JP" altLang="en-US" dirty="0"/>
              <a:t>カナダの選挙の２日前、</a:t>
            </a:r>
            <a:r>
              <a:rPr lang="en-US" altLang="ja-JP" dirty="0"/>
              <a:t>EKOS</a:t>
            </a:r>
            <a:r>
              <a:rPr lang="ja-JP" altLang="en-US" dirty="0"/>
              <a:t>リサーチ・アソシエーツは</a:t>
            </a:r>
            <a:r>
              <a:rPr lang="en-US" altLang="ja-JP" dirty="0"/>
              <a:t>5254</a:t>
            </a:r>
            <a:r>
              <a:rPr lang="ja-JP" altLang="en-US" dirty="0"/>
              <a:t>人の有権者を調べ、</a:t>
            </a:r>
            <a:r>
              <a:rPr lang="en-US" altLang="ja-JP" dirty="0">
                <a:solidFill>
                  <a:srgbClr val="FF0000"/>
                </a:solidFill>
              </a:rPr>
              <a:t>32.6%</a:t>
            </a:r>
            <a:r>
              <a:rPr lang="ja-JP" altLang="en-US" dirty="0"/>
              <a:t>が自由党を、</a:t>
            </a:r>
            <a:r>
              <a:rPr lang="en-US" altLang="ja-JP" dirty="0">
                <a:solidFill>
                  <a:srgbClr val="FF0000"/>
                </a:solidFill>
              </a:rPr>
              <a:t>31.6%</a:t>
            </a:r>
            <a:r>
              <a:rPr lang="ja-JP" altLang="en-US" dirty="0"/>
              <a:t>が保守党を、</a:t>
            </a:r>
            <a:r>
              <a:rPr lang="en-US" altLang="ja-JP" dirty="0">
                <a:solidFill>
                  <a:srgbClr val="FF0000"/>
                </a:solidFill>
              </a:rPr>
              <a:t>19.0%</a:t>
            </a:r>
            <a:r>
              <a:rPr lang="ja-JP" altLang="en-US" dirty="0"/>
              <a:t>が新民主党を支持すると予測し、この結果は「</a:t>
            </a:r>
            <a:r>
              <a:rPr lang="en-US" altLang="ja-JP" dirty="0"/>
              <a:t>20</a:t>
            </a:r>
            <a:r>
              <a:rPr lang="ja-JP" altLang="en-US" dirty="0"/>
              <a:t>回に</a:t>
            </a:r>
            <a:r>
              <a:rPr lang="en-US" altLang="ja-JP" dirty="0"/>
              <a:t>19</a:t>
            </a:r>
            <a:r>
              <a:rPr lang="ja-JP" altLang="en-US" dirty="0"/>
              <a:t>回まで（つまり</a:t>
            </a:r>
            <a:r>
              <a:rPr lang="en-US" altLang="ja-JP" dirty="0"/>
              <a:t>95%</a:t>
            </a:r>
            <a:r>
              <a:rPr lang="ja-JP" altLang="en-US" dirty="0"/>
              <a:t>の確率で）、誤差</a:t>
            </a:r>
            <a:r>
              <a:rPr lang="en-US" altLang="ja-JP" dirty="0">
                <a:solidFill>
                  <a:srgbClr val="FF0000"/>
                </a:solidFill>
              </a:rPr>
              <a:t>1.4%</a:t>
            </a:r>
            <a:r>
              <a:rPr lang="ja-JP" altLang="en-US" dirty="0"/>
              <a:t>以内の範囲で正確であると考えられる」と主張した。</a:t>
            </a:r>
            <a:endParaRPr kumimoji="1" lang="ja-JP" altLang="en-US" dirty="0"/>
          </a:p>
        </p:txBody>
      </p:sp>
    </p:spTree>
    <p:extLst>
      <p:ext uri="{BB962C8B-B14F-4D97-AF65-F5344CB8AC3E}">
        <p14:creationId xmlns:p14="http://schemas.microsoft.com/office/powerpoint/2010/main" val="4205703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en-US" altLang="ja-JP" dirty="0"/>
              <a:t>1</a:t>
            </a:r>
            <a:r>
              <a:rPr lang="ja-JP" altLang="en-US" dirty="0"/>
              <a:t>万</a:t>
            </a:r>
            <a:r>
              <a:rPr lang="en-US" altLang="ja-JP" dirty="0"/>
              <a:t>2000</a:t>
            </a:r>
            <a:r>
              <a:rPr lang="ja-JP" altLang="en-US" dirty="0"/>
              <a:t>人のうち</a:t>
            </a:r>
            <a:r>
              <a:rPr lang="en-US" altLang="ja-JP" dirty="0"/>
              <a:t>3800</a:t>
            </a:r>
            <a:r>
              <a:rPr lang="ja-JP" altLang="en-US" dirty="0"/>
              <a:t>名が「はい」と答えたとき</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r>
              <a:rPr lang="en-US" altLang="ja-JP" dirty="0"/>
              <a:t>1</a:t>
            </a:r>
            <a:r>
              <a:rPr lang="ja-JP" altLang="en-US" dirty="0"/>
              <a:t>万</a:t>
            </a:r>
            <a:r>
              <a:rPr lang="en-US" altLang="ja-JP" dirty="0"/>
              <a:t>2000</a:t>
            </a:r>
            <a:r>
              <a:rPr lang="ja-JP" altLang="en-US" dirty="0"/>
              <a:t>人のうち、</a:t>
            </a:r>
            <a:r>
              <a:rPr lang="en-US" altLang="ja-JP" dirty="0"/>
              <a:t>6</a:t>
            </a:r>
            <a:r>
              <a:rPr lang="ja-JP" altLang="en-US" dirty="0"/>
              <a:t>の目を出して「はい」と答えた人が約</a:t>
            </a:r>
            <a:r>
              <a:rPr lang="en-US" altLang="ja-JP" dirty="0"/>
              <a:t>2000</a:t>
            </a:r>
            <a:r>
              <a:rPr lang="ja-JP" altLang="en-US" dirty="0"/>
              <a:t>名。</a:t>
            </a:r>
            <a:endParaRPr lang="en-US" altLang="ja-JP" dirty="0"/>
          </a:p>
          <a:p>
            <a:r>
              <a:rPr lang="ja-JP" altLang="en-US" dirty="0"/>
              <a:t>残る</a:t>
            </a:r>
            <a:r>
              <a:rPr lang="en-US" altLang="ja-JP" dirty="0"/>
              <a:t>10000</a:t>
            </a:r>
            <a:r>
              <a:rPr lang="ja-JP" altLang="en-US" dirty="0"/>
              <a:t>人のうち、</a:t>
            </a:r>
            <a:r>
              <a:rPr lang="en-US" altLang="ja-JP" dirty="0"/>
              <a:t>1800</a:t>
            </a:r>
            <a:r>
              <a:rPr lang="ja-JP" altLang="en-US" dirty="0"/>
              <a:t>人が正直に「はい」と答えたことになる。</a:t>
            </a:r>
            <a:endParaRPr lang="en-US" altLang="ja-JP" dirty="0"/>
          </a:p>
          <a:p>
            <a:r>
              <a:rPr kumimoji="1" lang="ja-JP" altLang="en-US" dirty="0"/>
              <a:t>よって</a:t>
            </a:r>
            <a:r>
              <a:rPr lang="ja-JP" altLang="en-US" dirty="0"/>
              <a:t>、</a:t>
            </a:r>
            <a:r>
              <a:rPr kumimoji="1" lang="en-US" altLang="ja-JP" dirty="0"/>
              <a:t>18%</a:t>
            </a:r>
            <a:r>
              <a:rPr kumimoji="1" lang="ja-JP" altLang="en-US" dirty="0"/>
              <a:t>であることが判明する．</a:t>
            </a:r>
            <a:endParaRPr kumimoji="1" lang="en-US" altLang="ja-JP" dirty="0"/>
          </a:p>
          <a:p>
            <a:r>
              <a:rPr lang="ja-JP" altLang="en-US" dirty="0"/>
              <a:t>質問の内容が、回答者をより狼狽させる場合には、</a:t>
            </a:r>
            <a:r>
              <a:rPr lang="en-US" altLang="ja-JP" dirty="0"/>
              <a:t>4,5,6 </a:t>
            </a:r>
            <a:r>
              <a:rPr lang="ja-JP" altLang="en-US" dirty="0"/>
              <a:t>の目がでたら無条件に「はい」と答えなさい。そうでなければ正直に答えるようにする。半分の票が無駄になるので、回答者を数多く集める。</a:t>
            </a:r>
            <a:endParaRPr kumimoji="1" lang="ja-JP" altLang="en-US" dirty="0"/>
          </a:p>
        </p:txBody>
      </p:sp>
    </p:spTree>
    <p:extLst>
      <p:ext uri="{BB962C8B-B14F-4D97-AF65-F5344CB8AC3E}">
        <p14:creationId xmlns:p14="http://schemas.microsoft.com/office/powerpoint/2010/main" val="416181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選択肢の設定を間違えると，</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kumimoji="1" lang="en-US" altLang="ja-JP" dirty="0"/>
              <a:t>2004</a:t>
            </a:r>
            <a:r>
              <a:rPr kumimoji="1" lang="ja-JP" altLang="en-US" dirty="0"/>
              <a:t>年のアメリカ大統領選の出口調査で、今回の選挙の争点について訊かれた有権者が選んだ回答は、「倫理的価値観」だった．</a:t>
            </a:r>
            <a:endParaRPr kumimoji="1" lang="en-US" altLang="ja-JP" dirty="0"/>
          </a:p>
          <a:p>
            <a:r>
              <a:rPr kumimoji="1" lang="ja-JP" altLang="en-US" dirty="0"/>
              <a:t>その他の選択肢は</a:t>
            </a:r>
            <a:r>
              <a:rPr kumimoji="1" lang="en-US" altLang="ja-JP" dirty="0"/>
              <a:t>6</a:t>
            </a:r>
            <a:r>
              <a:rPr kumimoji="1" lang="ja-JP" altLang="en-US" dirty="0"/>
              <a:t>項目 「イラク」「テロ」「医療」などであった。</a:t>
            </a:r>
            <a:endParaRPr kumimoji="1" lang="en-US" altLang="ja-JP" dirty="0"/>
          </a:p>
          <a:p>
            <a:r>
              <a:rPr lang="ja-JP" altLang="en-US" dirty="0"/>
              <a:t>「倫理的価値観」は</a:t>
            </a:r>
            <a:r>
              <a:rPr lang="en-US" altLang="ja-JP" dirty="0"/>
              <a:t>22%</a:t>
            </a:r>
            <a:r>
              <a:rPr lang="ja-JP" altLang="en-US" dirty="0"/>
              <a:t>　「テロ」は</a:t>
            </a:r>
            <a:r>
              <a:rPr lang="en-US" altLang="ja-JP" dirty="0"/>
              <a:t>19%</a:t>
            </a:r>
            <a:r>
              <a:rPr lang="ja-JP" altLang="en-US" dirty="0"/>
              <a:t>　「イラク」は</a:t>
            </a:r>
            <a:r>
              <a:rPr lang="en-US" altLang="ja-JP" dirty="0"/>
              <a:t>15%</a:t>
            </a:r>
            <a:r>
              <a:rPr lang="ja-JP" altLang="en-US" dirty="0"/>
              <a:t>だった。</a:t>
            </a:r>
            <a:r>
              <a:rPr kumimoji="1" lang="ja-JP" altLang="en-US" dirty="0"/>
              <a:t>「安全保障」あるいは「外交政策」ならば、票がばらけることなく、結果が変わっていたかもしれない</a:t>
            </a:r>
            <a:r>
              <a:rPr lang="ja-JP" altLang="en-US" dirty="0"/>
              <a:t>。</a:t>
            </a:r>
            <a:endParaRPr kumimoji="1" lang="ja-JP" altLang="en-US" dirty="0"/>
          </a:p>
        </p:txBody>
      </p:sp>
    </p:spTree>
    <p:extLst>
      <p:ext uri="{BB962C8B-B14F-4D97-AF65-F5344CB8AC3E}">
        <p14:creationId xmlns:p14="http://schemas.microsoft.com/office/powerpoint/2010/main" val="1716156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世論調査の偏り</a:t>
            </a:r>
          </a:p>
        </p:txBody>
      </p:sp>
      <p:sp>
        <p:nvSpPr>
          <p:cNvPr id="3" name="コンテンツ プレースホルダー 2"/>
          <p:cNvSpPr>
            <a:spLocks noGrp="1"/>
          </p:cNvSpPr>
          <p:nvPr>
            <p:ph idx="1"/>
          </p:nvPr>
        </p:nvSpPr>
        <p:spPr>
          <a:xfrm>
            <a:off x="395536" y="1340768"/>
            <a:ext cx="8291264" cy="5328592"/>
          </a:xfrm>
        </p:spPr>
        <p:txBody>
          <a:bodyPr>
            <a:normAutofit/>
          </a:bodyPr>
          <a:lstStyle/>
          <a:p>
            <a:r>
              <a:rPr lang="ja-JP" altLang="en-US" dirty="0"/>
              <a:t>結果に利害関係のある営利企業や、政党が直接行なった世論調査は、いっさい信用してはいけない。</a:t>
            </a:r>
          </a:p>
          <a:p>
            <a:pPr lvl="1"/>
            <a:r>
              <a:rPr kumimoji="1" lang="ja-JP" altLang="en-US" dirty="0"/>
              <a:t>都合のよい部分だけを報告（レポーティング・バイアス）。</a:t>
            </a:r>
            <a:endParaRPr kumimoji="1" lang="en-US" altLang="ja-JP" dirty="0"/>
          </a:p>
          <a:p>
            <a:pPr lvl="1"/>
            <a:r>
              <a:rPr lang="ja-JP" altLang="en-US" dirty="0"/>
              <a:t>偏ったサンプルを選ぶ（ダイエットの広告には，ダイエットに成功した人だけが登場する：サンプリング・バイアス）。</a:t>
            </a:r>
            <a:endParaRPr lang="en-US" altLang="ja-JP" dirty="0"/>
          </a:p>
          <a:p>
            <a:pPr lvl="1"/>
            <a:r>
              <a:rPr lang="ja-JP" altLang="en-US" dirty="0"/>
              <a:t>質問の言い回しや、尋ねるときの口調などを工夫して、自分たちに有利な答えを導くことがある。</a:t>
            </a:r>
            <a:endParaRPr lang="en-US" altLang="ja-JP" dirty="0"/>
          </a:p>
        </p:txBody>
      </p:sp>
    </p:spTree>
    <p:extLst>
      <p:ext uri="{BB962C8B-B14F-4D97-AF65-F5344CB8AC3E}">
        <p14:creationId xmlns:p14="http://schemas.microsoft.com/office/powerpoint/2010/main" val="674818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「企業減税に賛成しますか？」</a:t>
            </a:r>
            <a:br>
              <a:rPr kumimoji="1" lang="en-US" altLang="ja-JP" dirty="0"/>
            </a:br>
            <a:r>
              <a:rPr lang="ja-JP" altLang="en-US" sz="4000" dirty="0"/>
              <a:t>言い回しの違い</a:t>
            </a:r>
            <a:endParaRPr kumimoji="1" lang="ja-JP" altLang="en-US" sz="4000" dirty="0"/>
          </a:p>
        </p:txBody>
      </p:sp>
      <p:sp>
        <p:nvSpPr>
          <p:cNvPr id="3" name="コンテンツ プレースホルダー 2"/>
          <p:cNvSpPr>
            <a:spLocks noGrp="1"/>
          </p:cNvSpPr>
          <p:nvPr>
            <p:ph idx="1"/>
          </p:nvPr>
        </p:nvSpPr>
        <p:spPr/>
        <p:txBody>
          <a:bodyPr>
            <a:normAutofit fontScale="92500" lnSpcReduction="10000"/>
          </a:bodyPr>
          <a:lstStyle/>
          <a:p>
            <a:r>
              <a:rPr kumimoji="1" lang="ja-JP" altLang="en-US" dirty="0"/>
              <a:t>「肥大した政府は、我が国の勤勉な民間部門のために税率を下げ、この部門</a:t>
            </a:r>
            <a:r>
              <a:rPr lang="ja-JP" altLang="en-US" dirty="0"/>
              <a:t>が効率化を図ったり雇用を促進したりするのを助け、結果として誰もがその恩恵にあずかるようにすべきであるという考え方に賛成しますか？」</a:t>
            </a:r>
            <a:endParaRPr lang="en-US" altLang="ja-JP" dirty="0"/>
          </a:p>
          <a:p>
            <a:r>
              <a:rPr kumimoji="1" lang="ja-JP" altLang="en-US" dirty="0"/>
              <a:t>「裕福な多国籍企業が、莫大な利益の今まで以上に大きな割合を我が物にする一方で、“医療・教育・公共輸送といった、社会の基本的ニーズへの貢献を、さらに減らすのを許す”という考え方に賛成しますか？」</a:t>
            </a:r>
          </a:p>
        </p:txBody>
      </p:sp>
    </p:spTree>
    <p:extLst>
      <p:ext uri="{BB962C8B-B14F-4D97-AF65-F5344CB8AC3E}">
        <p14:creationId xmlns:p14="http://schemas.microsoft.com/office/powerpoint/2010/main" val="3446281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信頼できる世論調査とは，</a:t>
            </a:r>
          </a:p>
        </p:txBody>
      </p:sp>
      <p:sp>
        <p:nvSpPr>
          <p:cNvPr id="3" name="コンテンツ プレースホルダー 2"/>
          <p:cNvSpPr>
            <a:spLocks noGrp="1"/>
          </p:cNvSpPr>
          <p:nvPr>
            <p:ph idx="1"/>
          </p:nvPr>
        </p:nvSpPr>
        <p:spPr/>
        <p:txBody>
          <a:bodyPr/>
          <a:lstStyle/>
          <a:p>
            <a:r>
              <a:rPr lang="ja-JP" altLang="en-US" dirty="0"/>
              <a:t>誰が世論調査を企画しても構わない。ただし、調査自体はいつも、依頼主とは利害関係のない、経験豊かな専門の世論調査会社が行うべきだ。</a:t>
            </a:r>
            <a:endParaRPr lang="en-US" altLang="ja-JP" dirty="0"/>
          </a:p>
          <a:p>
            <a:r>
              <a:rPr lang="ja-JP" altLang="en-US" dirty="0"/>
              <a:t>調査対象が偏りも贔屓もなしに、母集団からランダムに選ばれたことが保証される場合にだけ、調査結果は有効と考えられる．</a:t>
            </a:r>
            <a:endParaRPr kumimoji="1" lang="ja-JP" altLang="en-US" dirty="0"/>
          </a:p>
        </p:txBody>
      </p:sp>
    </p:spTree>
    <p:extLst>
      <p:ext uri="{BB962C8B-B14F-4D97-AF65-F5344CB8AC3E}">
        <p14:creationId xmlns:p14="http://schemas.microsoft.com/office/powerpoint/2010/main" val="646890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老いゆくスケーター</a:t>
            </a:r>
            <a:endParaRPr kumimoji="1" lang="ja-JP" altLang="en-US" dirty="0"/>
          </a:p>
        </p:txBody>
      </p:sp>
      <p:sp>
        <p:nvSpPr>
          <p:cNvPr id="3" name="コンテンツ プレースホルダー 2"/>
          <p:cNvSpPr>
            <a:spLocks noGrp="1"/>
          </p:cNvSpPr>
          <p:nvPr>
            <p:ph idx="1"/>
          </p:nvPr>
        </p:nvSpPr>
        <p:spPr/>
        <p:txBody>
          <a:bodyPr>
            <a:normAutofit fontScale="92500" lnSpcReduction="20000"/>
          </a:bodyPr>
          <a:lstStyle/>
          <a:p>
            <a:r>
              <a:rPr kumimoji="1" lang="ja-JP" altLang="en-US" dirty="0"/>
              <a:t>あなたは子供の頃，スケートが上手で、楽しかった</a:t>
            </a:r>
            <a:r>
              <a:rPr lang="ja-JP" altLang="en-US" dirty="0"/>
              <a:t>。</a:t>
            </a:r>
            <a:endParaRPr kumimoji="1" lang="en-US" altLang="ja-JP" dirty="0"/>
          </a:p>
          <a:p>
            <a:r>
              <a:rPr lang="ja-JP" altLang="en-US" dirty="0"/>
              <a:t>そこから長い年月を経て、繁華街のリンクで、毎週「大人のみ」の時間があるという看板を見つけた。</a:t>
            </a:r>
            <a:endParaRPr lang="en-US" altLang="ja-JP" dirty="0"/>
          </a:p>
          <a:p>
            <a:r>
              <a:rPr kumimoji="1" lang="ja-JP" altLang="en-US" dirty="0"/>
              <a:t>早速行ってみると</a:t>
            </a:r>
            <a:r>
              <a:rPr lang="ja-JP" altLang="en-US" dirty="0"/>
              <a:t>、</a:t>
            </a:r>
            <a:r>
              <a:rPr kumimoji="1" lang="ja-JP" altLang="en-US" dirty="0"/>
              <a:t>周りの人たちは自分よりもはるかに上手で、自分は底辺にいた。</a:t>
            </a:r>
            <a:endParaRPr kumimoji="1" lang="en-US" altLang="ja-JP" dirty="0"/>
          </a:p>
          <a:p>
            <a:r>
              <a:rPr lang="ja-JP" altLang="en-US" dirty="0"/>
              <a:t>あなた自身は並以上でも、周りの人々はスケートのかなり上手な人たちであった。つまり、バイアスのあるサンプルが、リンクに集まっていたということだ。</a:t>
            </a:r>
            <a:endParaRPr kumimoji="1" lang="ja-JP" altLang="en-US" dirty="0"/>
          </a:p>
        </p:txBody>
      </p:sp>
    </p:spTree>
    <p:extLst>
      <p:ext uri="{BB962C8B-B14F-4D97-AF65-F5344CB8AC3E}">
        <p14:creationId xmlns:p14="http://schemas.microsoft.com/office/powerpoint/2010/main" val="64942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850106"/>
          </a:xfrm>
        </p:spPr>
        <p:txBody>
          <a:bodyPr/>
          <a:lstStyle/>
          <a:p>
            <a:r>
              <a:rPr kumimoji="1" lang="ja-JP" altLang="en-US" dirty="0"/>
              <a:t>福祉改革プラン結果</a:t>
            </a:r>
          </a:p>
        </p:txBody>
      </p:sp>
      <p:sp>
        <p:nvSpPr>
          <p:cNvPr id="3" name="コンテンツ プレースホルダー 2"/>
          <p:cNvSpPr>
            <a:spLocks noGrp="1"/>
          </p:cNvSpPr>
          <p:nvPr>
            <p:ph idx="1"/>
          </p:nvPr>
        </p:nvSpPr>
        <p:spPr>
          <a:xfrm>
            <a:off x="611560" y="1412776"/>
            <a:ext cx="8075240" cy="5328592"/>
          </a:xfrm>
        </p:spPr>
        <p:txBody>
          <a:bodyPr>
            <a:normAutofit fontScale="92500" lnSpcReduction="20000"/>
          </a:bodyPr>
          <a:lstStyle/>
          <a:p>
            <a:r>
              <a:rPr kumimoji="1" lang="en-US" altLang="ja-JP" dirty="0"/>
              <a:t>1995</a:t>
            </a:r>
            <a:r>
              <a:rPr kumimoji="1" lang="ja-JP" altLang="en-US" dirty="0"/>
              <a:t>年、オンタリオ州で保守派が政権を握ると、積極的な福祉改革プランを策定し、給付金を</a:t>
            </a:r>
            <a:r>
              <a:rPr kumimoji="1" lang="en-US" altLang="ja-JP" dirty="0"/>
              <a:t>21.6%</a:t>
            </a:r>
            <a:r>
              <a:rPr kumimoji="1" lang="ja-JP" altLang="en-US" dirty="0"/>
              <a:t>カットし、受給資格を厳しくした。</a:t>
            </a:r>
            <a:endParaRPr kumimoji="1" lang="en-US" altLang="ja-JP" dirty="0"/>
          </a:p>
          <a:p>
            <a:pPr lvl="1"/>
            <a:r>
              <a:rPr kumimoji="1" lang="ja-JP" altLang="en-US" dirty="0"/>
              <a:t>こうすれば、受給者は給付金に頼る生活をやめ、仕事を見つけるよう促される、と州政府は主張した。</a:t>
            </a:r>
            <a:endParaRPr kumimoji="1" lang="en-US" altLang="ja-JP" dirty="0"/>
          </a:p>
          <a:p>
            <a:pPr lvl="1"/>
            <a:r>
              <a:rPr lang="ja-JP" altLang="en-US" dirty="0"/>
              <a:t>それに批判的な人は、このプランのせいで社会の最貧困層が惨めでつらい思いをする、とやり返した．</a:t>
            </a:r>
            <a:endParaRPr lang="en-US" altLang="ja-JP" dirty="0"/>
          </a:p>
          <a:p>
            <a:pPr lvl="1"/>
            <a:r>
              <a:rPr kumimoji="1" lang="ja-JP" altLang="en-US" dirty="0"/>
              <a:t>実際、福祉給付金の受給者はたちまち減ったけれど、なぜそうなったのか、元受給者がどうなったのかについては、さまざまな憶測が飛び、意見が分かれた。</a:t>
            </a:r>
            <a:endParaRPr kumimoji="1" lang="en-US" altLang="ja-JP" dirty="0"/>
          </a:p>
          <a:p>
            <a:r>
              <a:rPr lang="ja-JP" altLang="en-US" dirty="0"/>
              <a:t>こういった水掛け論の結末を導くには、統計調査を利用するしか</a:t>
            </a:r>
            <a:r>
              <a:rPr lang="ja-JP" altLang="en-US"/>
              <a:t>ない。</a:t>
            </a:r>
            <a:endParaRPr lang="en-US" altLang="ja-JP" dirty="0"/>
          </a:p>
        </p:txBody>
      </p:sp>
    </p:spTree>
    <p:extLst>
      <p:ext uri="{BB962C8B-B14F-4D97-AF65-F5344CB8AC3E}">
        <p14:creationId xmlns:p14="http://schemas.microsoft.com/office/powerpoint/2010/main" val="2761981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調査結果（サンプリングバイアス）</a:t>
            </a:r>
          </a:p>
        </p:txBody>
      </p:sp>
      <p:sp>
        <p:nvSpPr>
          <p:cNvPr id="3" name="コンテンツ プレースホルダー 2"/>
          <p:cNvSpPr>
            <a:spLocks noGrp="1"/>
          </p:cNvSpPr>
          <p:nvPr>
            <p:ph idx="1"/>
          </p:nvPr>
        </p:nvSpPr>
        <p:spPr>
          <a:xfrm>
            <a:off x="457200" y="1340768"/>
            <a:ext cx="8229600" cy="4785395"/>
          </a:xfrm>
        </p:spPr>
        <p:txBody>
          <a:bodyPr>
            <a:normAutofit fontScale="92500" lnSpcReduction="10000"/>
          </a:bodyPr>
          <a:lstStyle/>
          <a:p>
            <a:r>
              <a:rPr kumimoji="1" lang="en-US" altLang="ja-JP" dirty="0"/>
              <a:t>1996</a:t>
            </a:r>
            <a:r>
              <a:rPr kumimoji="1" lang="ja-JP" altLang="en-US" dirty="0"/>
              <a:t>年，州政府は世論調査会社に調査を委託した。</a:t>
            </a:r>
            <a:endParaRPr kumimoji="1" lang="en-US" altLang="ja-JP" dirty="0"/>
          </a:p>
          <a:p>
            <a:pPr lvl="1"/>
            <a:r>
              <a:rPr lang="ja-JP" altLang="en-US" dirty="0"/>
              <a:t>その結果、回答者の</a:t>
            </a:r>
            <a:r>
              <a:rPr lang="en-US" altLang="ja-JP" dirty="0"/>
              <a:t>62%</a:t>
            </a:r>
            <a:r>
              <a:rPr lang="ja-JP" altLang="en-US" dirty="0"/>
              <a:t>が受給をやめた理由として、新しい仕事を挙げた。</a:t>
            </a:r>
            <a:endParaRPr lang="en-US" altLang="ja-JP" dirty="0"/>
          </a:p>
          <a:p>
            <a:pPr lvl="1"/>
            <a:r>
              <a:rPr lang="ja-JP" altLang="en-US" dirty="0"/>
              <a:t>社会事業の責任者は誇らしげに、「半数を大幅に上回る人々が、雇用関連の理由から福祉システムから離脱している」と宣言した。</a:t>
            </a:r>
            <a:endParaRPr lang="en-US" altLang="ja-JP" dirty="0"/>
          </a:p>
          <a:p>
            <a:r>
              <a:rPr kumimoji="1" lang="ja-JP" altLang="en-US" dirty="0"/>
              <a:t>世論調査会社は、</a:t>
            </a:r>
            <a:r>
              <a:rPr kumimoji="1" lang="en-US" altLang="ja-JP" dirty="0"/>
              <a:t>1996</a:t>
            </a:r>
            <a:r>
              <a:rPr kumimoji="1" lang="ja-JP" altLang="en-US" dirty="0"/>
              <a:t>年に受給をやめた人全員</a:t>
            </a:r>
            <a:r>
              <a:rPr lang="en-US" altLang="ja-JP" dirty="0"/>
              <a:t>16,219</a:t>
            </a:r>
            <a:r>
              <a:rPr lang="ja-JP" altLang="en-US" dirty="0"/>
              <a:t>人に電話かけた。</a:t>
            </a:r>
            <a:endParaRPr lang="en-US" altLang="ja-JP" dirty="0"/>
          </a:p>
          <a:p>
            <a:r>
              <a:rPr lang="ja-JP" altLang="en-US" dirty="0"/>
              <a:t>しかし、連絡がついたのはそのうち</a:t>
            </a:r>
            <a:r>
              <a:rPr lang="en-US" altLang="ja-JP" dirty="0"/>
              <a:t>2,100</a:t>
            </a:r>
            <a:r>
              <a:rPr lang="ja-JP" altLang="en-US" dirty="0"/>
              <a:t>人だけだった。</a:t>
            </a:r>
            <a:endParaRPr kumimoji="1" lang="en-US" altLang="ja-JP" dirty="0"/>
          </a:p>
          <a:p>
            <a:endParaRPr kumimoji="1" lang="ja-JP" altLang="en-US" dirty="0"/>
          </a:p>
        </p:txBody>
      </p:sp>
    </p:spTree>
    <p:extLst>
      <p:ext uri="{BB962C8B-B14F-4D97-AF65-F5344CB8AC3E}">
        <p14:creationId xmlns:p14="http://schemas.microsoft.com/office/powerpoint/2010/main" val="1592806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落ち着かない選挙の晩</a:t>
            </a:r>
            <a:br>
              <a:rPr lang="en-US" altLang="ja-JP" dirty="0"/>
            </a:br>
            <a:r>
              <a:rPr lang="ja-JP" altLang="en-US" dirty="0"/>
              <a:t>なかなか決着しない例</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r>
              <a:rPr lang="en-US" altLang="ja-JP" dirty="0"/>
              <a:t>1995</a:t>
            </a:r>
            <a:r>
              <a:rPr lang="ja-JP" altLang="en-US" dirty="0"/>
              <a:t>年にケベック州で行われた主権をめぐる州民投票の晩：最初は賛成派が優勢だったが、最後に開票されたモントリオール市の結果により、最終的には、反対派が過半数を占めた。</a:t>
            </a:r>
            <a:endParaRPr lang="en-US" altLang="ja-JP" dirty="0"/>
          </a:p>
          <a:p>
            <a:r>
              <a:rPr kumimoji="1" lang="en-US" altLang="ja-JP" dirty="0"/>
              <a:t>2000</a:t>
            </a:r>
            <a:r>
              <a:rPr kumimoji="1" lang="ja-JP" altLang="en-US" dirty="0"/>
              <a:t>年のアメリカ大統領選挙：フロリダ州の大半は東部標準時間帯でアル・ゴアが当初優勢だった</a:t>
            </a:r>
            <a:r>
              <a:rPr lang="ja-JP" altLang="en-US" dirty="0"/>
              <a:t>。しかし、</a:t>
            </a:r>
            <a:r>
              <a:rPr kumimoji="1" lang="ja-JP" altLang="en-US" dirty="0"/>
              <a:t>北西部のいわゆる「パンハンドル」は中央標準時間帯で、共和党支持者が大多数であり、最終的にはブッシュ側の僅差の勝利</a:t>
            </a:r>
            <a:r>
              <a:rPr lang="ja-JP" altLang="en-US" dirty="0"/>
              <a:t>で</a:t>
            </a:r>
            <a:r>
              <a:rPr kumimoji="1" lang="ja-JP" altLang="en-US" dirty="0"/>
              <a:t>終わった．</a:t>
            </a:r>
          </a:p>
        </p:txBody>
      </p:sp>
    </p:spTree>
    <p:extLst>
      <p:ext uri="{BB962C8B-B14F-4D97-AF65-F5344CB8AC3E}">
        <p14:creationId xmlns:p14="http://schemas.microsoft.com/office/powerpoint/2010/main" val="919133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en-US" altLang="ja-JP" dirty="0"/>
              <a:t>2004</a:t>
            </a:r>
            <a:r>
              <a:rPr kumimoji="1" lang="ja-JP" altLang="en-US" dirty="0"/>
              <a:t>年大統領選：ブッシュ対ケリー</a:t>
            </a:r>
            <a:br>
              <a:rPr kumimoji="1" lang="en-US" altLang="ja-JP" dirty="0"/>
            </a:br>
            <a:r>
              <a:rPr lang="ja-JP" altLang="en-US" dirty="0"/>
              <a:t>本当に大接戦だったのか？</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kumimoji="1" lang="ja-JP" altLang="en-US" dirty="0"/>
              <a:t>大方の世論調査は、数ポイントというわずかな差でブッシュの優勢を予測していた（そのどれもが</a:t>
            </a:r>
            <a:r>
              <a:rPr lang="ja-JP" altLang="en-US" dirty="0"/>
              <a:t>誤差範囲の差しかなかった）。</a:t>
            </a:r>
            <a:endParaRPr lang="en-US" altLang="ja-JP" dirty="0"/>
          </a:p>
          <a:p>
            <a:r>
              <a:rPr kumimoji="1" lang="ja-JP" altLang="en-US" dirty="0"/>
              <a:t>とはいえ、世論調査を総合すると、どの調査でもブッシュの方が優勢だった。筆者はブッシュの勝利を確信していた（らしい）。</a:t>
            </a:r>
            <a:endParaRPr kumimoji="1" lang="en-US" altLang="ja-JP" dirty="0"/>
          </a:p>
          <a:p>
            <a:r>
              <a:rPr lang="ja-JP" altLang="en-US" dirty="0"/>
              <a:t>出口調査にも偏りがあり、ケリー支持者が進んで答えていたようだ。</a:t>
            </a:r>
            <a:endParaRPr kumimoji="1" lang="en-US" altLang="ja-JP" dirty="0"/>
          </a:p>
          <a:p>
            <a:r>
              <a:rPr lang="ja-JP" altLang="en-US" dirty="0"/>
              <a:t>詳しい話は、本文を！！</a:t>
            </a:r>
            <a:endParaRPr kumimoji="1" lang="ja-JP" altLang="en-US" dirty="0"/>
          </a:p>
        </p:txBody>
      </p:sp>
    </p:spTree>
    <p:extLst>
      <p:ext uri="{BB962C8B-B14F-4D97-AF65-F5344CB8AC3E}">
        <p14:creationId xmlns:p14="http://schemas.microsoft.com/office/powerpoint/2010/main" val="1491374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実例</a:t>
            </a:r>
          </a:p>
        </p:txBody>
      </p:sp>
      <p:sp>
        <p:nvSpPr>
          <p:cNvPr id="3" name="コンテンツ プレースホルダー 2"/>
          <p:cNvSpPr>
            <a:spLocks noGrp="1"/>
          </p:cNvSpPr>
          <p:nvPr>
            <p:ph idx="1"/>
          </p:nvPr>
        </p:nvSpPr>
        <p:spPr/>
        <p:txBody>
          <a:bodyPr>
            <a:normAutofit fontScale="92500" lnSpcReduction="20000"/>
          </a:bodyPr>
          <a:lstStyle/>
          <a:p>
            <a:r>
              <a:rPr kumimoji="1" lang="ja-JP" altLang="en-US" dirty="0"/>
              <a:t>オーストラリアの選挙の２週間前、</a:t>
            </a:r>
            <a:r>
              <a:rPr kumimoji="1" lang="en-US" altLang="ja-JP" dirty="0"/>
              <a:t>AC</a:t>
            </a:r>
            <a:r>
              <a:rPr kumimoji="1" lang="ja-JP" altLang="en-US" dirty="0"/>
              <a:t>ニールセンは</a:t>
            </a:r>
            <a:r>
              <a:rPr kumimoji="1" lang="en-US" altLang="ja-JP" dirty="0"/>
              <a:t>1397</a:t>
            </a:r>
            <a:r>
              <a:rPr kumimoji="1" lang="ja-JP" altLang="en-US" dirty="0"/>
              <a:t>人の有権者を調べ、与党連合のジョン・ハワード首相が、野党の労働党を</a:t>
            </a:r>
            <a:r>
              <a:rPr kumimoji="1" lang="en-US" altLang="ja-JP" dirty="0"/>
              <a:t>52%</a:t>
            </a:r>
            <a:r>
              <a:rPr kumimoji="1" lang="ja-JP" altLang="en-US" dirty="0"/>
              <a:t>対</a:t>
            </a:r>
            <a:r>
              <a:rPr kumimoji="1" lang="en-US" altLang="ja-JP" dirty="0"/>
              <a:t>48%</a:t>
            </a:r>
            <a:r>
              <a:rPr kumimoji="1" lang="ja-JP" altLang="en-US" dirty="0"/>
              <a:t>でリードしていると発表し、「誤差の範囲内はプラスマイナス</a:t>
            </a:r>
            <a:r>
              <a:rPr kumimoji="1" lang="en-US" altLang="ja-JP" dirty="0"/>
              <a:t>2.6</a:t>
            </a:r>
            <a:r>
              <a:rPr kumimoji="1" lang="ja-JP" altLang="en-US" dirty="0"/>
              <a:t>％」と</a:t>
            </a:r>
            <a:r>
              <a:rPr lang="ja-JP" altLang="en-US" dirty="0"/>
              <a:t>した。</a:t>
            </a:r>
            <a:endParaRPr lang="en-US" altLang="ja-JP" dirty="0"/>
          </a:p>
          <a:p>
            <a:r>
              <a:rPr kumimoji="1" lang="ja-JP" altLang="en-US" dirty="0"/>
              <a:t>アメリカの選挙の</a:t>
            </a:r>
            <a:r>
              <a:rPr kumimoji="1" lang="en-US" altLang="ja-JP" dirty="0"/>
              <a:t>11</a:t>
            </a:r>
            <a:r>
              <a:rPr kumimoji="1" lang="ja-JP" altLang="en-US" dirty="0"/>
              <a:t>日前、ロイター通信とゾグビ社は投票しそうな人</a:t>
            </a:r>
            <a:r>
              <a:rPr kumimoji="1" lang="en-US" altLang="ja-JP" dirty="0"/>
              <a:t>1212</a:t>
            </a:r>
            <a:r>
              <a:rPr kumimoji="1" lang="ja-JP" altLang="en-US" dirty="0"/>
              <a:t>人を調べ、ジョージ・</a:t>
            </a:r>
            <a:r>
              <a:rPr kumimoji="1" lang="en-US" altLang="ja-JP" dirty="0"/>
              <a:t>W</a:t>
            </a:r>
            <a:r>
              <a:rPr kumimoji="1" lang="ja-JP" altLang="en-US" dirty="0"/>
              <a:t>・ブッシュがジョン・ケリーを</a:t>
            </a:r>
            <a:r>
              <a:rPr kumimoji="1" lang="en-US" altLang="ja-JP" dirty="0"/>
              <a:t>47%</a:t>
            </a:r>
            <a:r>
              <a:rPr kumimoji="1" lang="ja-JP" altLang="en-US" dirty="0"/>
              <a:t>対</a:t>
            </a:r>
            <a:r>
              <a:rPr kumimoji="1" lang="en-US" altLang="ja-JP" dirty="0"/>
              <a:t>45%</a:t>
            </a:r>
            <a:r>
              <a:rPr kumimoji="1" lang="ja-JP" altLang="en-US" dirty="0"/>
              <a:t>でリードしていると発表し、誤差の範囲はプラスマイナス</a:t>
            </a:r>
            <a:r>
              <a:rPr kumimoji="1" lang="en-US" altLang="ja-JP" dirty="0"/>
              <a:t>2.9%</a:t>
            </a:r>
            <a:r>
              <a:rPr kumimoji="1" lang="ja-JP" altLang="en-US" dirty="0"/>
              <a:t>とした。</a:t>
            </a:r>
            <a:endParaRPr kumimoji="1" lang="en-US" altLang="ja-JP" dirty="0"/>
          </a:p>
          <a:p>
            <a:r>
              <a:rPr lang="ja-JP" altLang="en-US" dirty="0"/>
              <a:t>これらは、いずれの場合も逆転の可能性がある。</a:t>
            </a:r>
            <a:endParaRPr kumimoji="1" lang="ja-JP" altLang="en-US" dirty="0"/>
          </a:p>
        </p:txBody>
      </p:sp>
    </p:spTree>
    <p:extLst>
      <p:ext uri="{BB962C8B-B14F-4D97-AF65-F5344CB8AC3E}">
        <p14:creationId xmlns:p14="http://schemas.microsoft.com/office/powerpoint/2010/main" val="3267374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世論調査</a:t>
            </a:r>
          </a:p>
        </p:txBody>
      </p:sp>
      <p:sp>
        <p:nvSpPr>
          <p:cNvPr id="3" name="コンテンツ プレースホルダー 2"/>
          <p:cNvSpPr>
            <a:spLocks noGrp="1"/>
          </p:cNvSpPr>
          <p:nvPr>
            <p:ph idx="1"/>
          </p:nvPr>
        </p:nvSpPr>
        <p:spPr/>
        <p:txBody>
          <a:bodyPr>
            <a:normAutofit fontScale="92500" lnSpcReduction="20000"/>
          </a:bodyPr>
          <a:lstStyle/>
          <a:p>
            <a:r>
              <a:rPr kumimoji="1" lang="ja-JP" altLang="en-US" dirty="0"/>
              <a:t>大いに重要で、影響力も強い。</a:t>
            </a:r>
            <a:endParaRPr kumimoji="1" lang="en-US" altLang="ja-JP" dirty="0"/>
          </a:p>
          <a:p>
            <a:r>
              <a:rPr lang="ja-JP" altLang="en-US" dirty="0"/>
              <a:t>ただし、誤差も含め、正しく解釈しなければならない．</a:t>
            </a:r>
            <a:endParaRPr lang="en-US" altLang="ja-JP" dirty="0"/>
          </a:p>
          <a:p>
            <a:r>
              <a:rPr kumimoji="1" lang="ja-JP" altLang="en-US" dirty="0"/>
              <a:t>偏った調査や紛らわしい調査は、百害あって一利なしだ。</a:t>
            </a:r>
            <a:endParaRPr kumimoji="1" lang="en-US" altLang="ja-JP" dirty="0"/>
          </a:p>
          <a:p>
            <a:r>
              <a:rPr lang="ja-JP" altLang="en-US" dirty="0"/>
              <a:t>質の高い調査でさえ、未来を予測することはできないし、不正直な回答を帳消しにすることはできない。</a:t>
            </a:r>
            <a:endParaRPr lang="en-US" altLang="ja-JP" dirty="0"/>
          </a:p>
          <a:p>
            <a:r>
              <a:rPr kumimoji="1" lang="ja-JP" altLang="en-US" dirty="0"/>
              <a:t>少なくとも、現在の世論のスナップショットと、何が待ち受けているかのヒントを与えてくれる。</a:t>
            </a:r>
          </a:p>
        </p:txBody>
      </p:sp>
    </p:spTree>
    <p:extLst>
      <p:ext uri="{BB962C8B-B14F-4D97-AF65-F5344CB8AC3E}">
        <p14:creationId xmlns:p14="http://schemas.microsoft.com/office/powerpoint/2010/main" val="4063045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問題点</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kumimoji="1" lang="ja-JP" altLang="en-US" dirty="0"/>
              <a:t>誤差の範囲を付記することは、当たり前のように行われるが、これは何を意味するのか？</a:t>
            </a:r>
            <a:endParaRPr kumimoji="1" lang="en-US" altLang="ja-JP" dirty="0"/>
          </a:p>
          <a:p>
            <a:r>
              <a:rPr lang="ja-JP" altLang="en-US" dirty="0"/>
              <a:t>世論調査は、誰が選挙に勝つかを本当に予測できるのか？</a:t>
            </a:r>
            <a:endParaRPr lang="en-US" altLang="ja-JP" dirty="0"/>
          </a:p>
          <a:p>
            <a:r>
              <a:rPr kumimoji="1" lang="ja-JP" altLang="en-US" dirty="0"/>
              <a:t>調査の結果は、選挙民の考え方を、どこまで忠実に反映しているのか？</a:t>
            </a:r>
            <a:endParaRPr kumimoji="1" lang="en-US" altLang="ja-JP" dirty="0"/>
          </a:p>
          <a:p>
            <a:r>
              <a:rPr kumimoji="1" lang="ja-JP" altLang="en-US" dirty="0"/>
              <a:t>調査機関は、何に基づいて、正確さや誤差のレベルを明言できるのか？</a:t>
            </a:r>
            <a:endParaRPr kumimoji="1" lang="en-US" altLang="ja-JP" dirty="0"/>
          </a:p>
          <a:p>
            <a:r>
              <a:rPr kumimoji="1" lang="ja-JP" altLang="en-US" dirty="0"/>
              <a:t>調査機関は、本当に信頼できるものなのか？</a:t>
            </a:r>
          </a:p>
        </p:txBody>
      </p:sp>
    </p:spTree>
    <p:extLst>
      <p:ext uri="{BB962C8B-B14F-4D97-AF65-F5344CB8AC3E}">
        <p14:creationId xmlns:p14="http://schemas.microsoft.com/office/powerpoint/2010/main" val="3623054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そもそも世論調査に意味があるのか？</a:t>
            </a:r>
          </a:p>
        </p:txBody>
      </p:sp>
      <p:sp>
        <p:nvSpPr>
          <p:cNvPr id="3" name="コンテンツ プレースホルダー 2"/>
          <p:cNvSpPr>
            <a:spLocks noGrp="1"/>
          </p:cNvSpPr>
          <p:nvPr>
            <p:ph idx="1"/>
          </p:nvPr>
        </p:nvSpPr>
        <p:spPr/>
        <p:txBody>
          <a:bodyPr/>
          <a:lstStyle/>
          <a:p>
            <a:r>
              <a:rPr lang="ja-JP" altLang="en-US" dirty="0">
                <a:solidFill>
                  <a:srgbClr val="FF0000"/>
                </a:solidFill>
              </a:rPr>
              <a:t>選挙</a:t>
            </a:r>
            <a:r>
              <a:rPr lang="ja-JP" altLang="en-US" dirty="0"/>
              <a:t>では、一つの政党か一人の候補者にしか投票できない。しかし、特定の争点に関してはどの政党も、同じような振る舞いを見せることが多い。</a:t>
            </a:r>
            <a:endParaRPr lang="en-US" altLang="ja-JP" dirty="0"/>
          </a:p>
          <a:p>
            <a:r>
              <a:rPr kumimoji="1" lang="ja-JP" altLang="en-US" dirty="0">
                <a:solidFill>
                  <a:srgbClr val="FF0000"/>
                </a:solidFill>
              </a:rPr>
              <a:t>世論調査</a:t>
            </a:r>
            <a:r>
              <a:rPr kumimoji="1" lang="ja-JP" altLang="en-US" dirty="0"/>
              <a:t>では</a:t>
            </a:r>
            <a:r>
              <a:rPr lang="ja-JP" altLang="en-US" dirty="0"/>
              <a:t>、</a:t>
            </a:r>
            <a:r>
              <a:rPr kumimoji="1" lang="ja-JP" altLang="en-US" dirty="0"/>
              <a:t>それぞれの争点について、私たちの意見が、間接的にではあっても考慮され、それに基づいて政治家が次の作戦を練る。</a:t>
            </a:r>
          </a:p>
        </p:txBody>
      </p:sp>
    </p:spTree>
    <p:extLst>
      <p:ext uri="{BB962C8B-B14F-4D97-AF65-F5344CB8AC3E}">
        <p14:creationId xmlns:p14="http://schemas.microsoft.com/office/powerpoint/2010/main" val="404173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世論調査が、有権者の間のコミュニケーションを深めるように見える</a:t>
            </a:r>
          </a:p>
        </p:txBody>
      </p:sp>
      <p:sp>
        <p:nvSpPr>
          <p:cNvPr id="3" name="コンテンツ プレースホルダー 2"/>
          <p:cNvSpPr>
            <a:spLocks noGrp="1"/>
          </p:cNvSpPr>
          <p:nvPr>
            <p:ph idx="1"/>
          </p:nvPr>
        </p:nvSpPr>
        <p:spPr>
          <a:xfrm>
            <a:off x="457200" y="1600200"/>
            <a:ext cx="8229600" cy="4997152"/>
          </a:xfrm>
        </p:spPr>
        <p:txBody>
          <a:bodyPr>
            <a:normAutofit fontScale="85000" lnSpcReduction="10000"/>
          </a:bodyPr>
          <a:lstStyle/>
          <a:p>
            <a:r>
              <a:rPr kumimoji="1" lang="en-US" altLang="ja-JP" dirty="0"/>
              <a:t>2003</a:t>
            </a:r>
            <a:r>
              <a:rPr kumimoji="1" lang="ja-JP" altLang="en-US" dirty="0"/>
              <a:t>年のトロント市長選挙：</a:t>
            </a:r>
            <a:endParaRPr kumimoji="1" lang="en-US" altLang="ja-JP" dirty="0"/>
          </a:p>
          <a:p>
            <a:pPr lvl="1"/>
            <a:r>
              <a:rPr kumimoji="1" lang="en-US" altLang="ja-JP" dirty="0"/>
              <a:t>44</a:t>
            </a:r>
            <a:r>
              <a:rPr kumimoji="1" lang="ja-JP" altLang="en-US" dirty="0"/>
              <a:t>名が立候補し、そのうち</a:t>
            </a:r>
            <a:r>
              <a:rPr kumimoji="1" lang="en-US" altLang="ja-JP" dirty="0"/>
              <a:t>5</a:t>
            </a:r>
            <a:r>
              <a:rPr kumimoji="1" lang="ja-JP" altLang="en-US" dirty="0"/>
              <a:t>名が有力であった。</a:t>
            </a:r>
            <a:endParaRPr kumimoji="1" lang="en-US" altLang="ja-JP" dirty="0"/>
          </a:p>
          <a:p>
            <a:pPr lvl="1"/>
            <a:r>
              <a:rPr lang="ja-JP" altLang="en-US" dirty="0"/>
              <a:t>定期的に行われる世論調査の結果から、２名の候補者に絞られてきた。</a:t>
            </a:r>
            <a:endParaRPr lang="en-US" altLang="ja-JP" dirty="0"/>
          </a:p>
          <a:p>
            <a:pPr lvl="1"/>
            <a:r>
              <a:rPr kumimoji="1" lang="ja-JP" altLang="en-US" dirty="0"/>
              <a:t>評判の良い中道左派の候補者（</a:t>
            </a:r>
            <a:r>
              <a:rPr kumimoji="1" lang="en-US" altLang="ja-JP" dirty="0"/>
              <a:t>43%</a:t>
            </a:r>
            <a:r>
              <a:rPr kumimoji="1" lang="ja-JP" altLang="en-US" dirty="0"/>
              <a:t>で当選）と、やはり定評のある中道右派（</a:t>
            </a:r>
            <a:r>
              <a:rPr kumimoji="1" lang="en-US" altLang="ja-JP" dirty="0"/>
              <a:t>38%</a:t>
            </a:r>
            <a:r>
              <a:rPr kumimoji="1" lang="ja-JP" altLang="en-US" dirty="0"/>
              <a:t>で次点）の候補だ。</a:t>
            </a:r>
            <a:endParaRPr kumimoji="1" lang="en-US" altLang="ja-JP" dirty="0"/>
          </a:p>
          <a:p>
            <a:pPr lvl="1"/>
            <a:r>
              <a:rPr lang="ja-JP" altLang="en-US" dirty="0"/>
              <a:t>もしもこの絞り込みが無かったら、票が分散してしまいかねなかった。</a:t>
            </a:r>
            <a:endParaRPr lang="en-US" altLang="ja-JP" dirty="0"/>
          </a:p>
          <a:p>
            <a:pPr lvl="1"/>
            <a:r>
              <a:rPr lang="ja-JP" altLang="en-US" dirty="0"/>
              <a:t>日本の</a:t>
            </a:r>
            <a:r>
              <a:rPr lang="en-US" altLang="ja-JP" dirty="0"/>
              <a:t>2012</a:t>
            </a:r>
            <a:r>
              <a:rPr lang="ja-JP" altLang="en-US" dirty="0"/>
              <a:t>年衆議院選挙では、野党の票が割れて、自民党の圧勝となった．</a:t>
            </a:r>
            <a:endParaRPr lang="en-US" altLang="ja-JP" dirty="0"/>
          </a:p>
          <a:p>
            <a:r>
              <a:rPr lang="ja-JP" altLang="en-US" dirty="0"/>
              <a:t>日本の選挙運動期間が短かすぎるのか、世論調査が行われない。法的な問題もあるのか？当落は事前の調査と出口調査で正確に予想される。</a:t>
            </a:r>
            <a:endParaRPr lang="en-US" altLang="ja-JP" dirty="0"/>
          </a:p>
        </p:txBody>
      </p:sp>
    </p:spTree>
    <p:extLst>
      <p:ext uri="{BB962C8B-B14F-4D97-AF65-F5344CB8AC3E}">
        <p14:creationId xmlns:p14="http://schemas.microsoft.com/office/powerpoint/2010/main" val="36615575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2005</a:t>
            </a:r>
            <a:r>
              <a:rPr kumimoji="1" lang="ja-JP" altLang="en-US" dirty="0"/>
              <a:t>年イギリス総選挙</a:t>
            </a:r>
          </a:p>
        </p:txBody>
      </p:sp>
      <p:sp>
        <p:nvSpPr>
          <p:cNvPr id="3" name="コンテンツ プレースホルダー 2"/>
          <p:cNvSpPr>
            <a:spLocks noGrp="1"/>
          </p:cNvSpPr>
          <p:nvPr>
            <p:ph idx="1"/>
          </p:nvPr>
        </p:nvSpPr>
        <p:spPr/>
        <p:txBody>
          <a:bodyPr>
            <a:normAutofit lnSpcReduction="10000"/>
          </a:bodyPr>
          <a:lstStyle/>
          <a:p>
            <a:r>
              <a:rPr kumimoji="1" lang="ja-JP" altLang="en-US" dirty="0"/>
              <a:t>トニー・ブレア首相の総括：「イギリス国民は労働党政権の継続を望んだものの、前ほどの議席数の差は容認しなかった」。</a:t>
            </a:r>
            <a:endParaRPr kumimoji="1" lang="en-US" altLang="ja-JP" dirty="0"/>
          </a:p>
          <a:p>
            <a:r>
              <a:rPr lang="ja-JP" altLang="en-US" dirty="0"/>
              <a:t>ところが、「労働党が議席を失いながらも過半数を維持」という選択肢は、どの世論調査にも現れなかった．</a:t>
            </a:r>
            <a:endParaRPr lang="en-US" altLang="ja-JP" dirty="0"/>
          </a:p>
          <a:p>
            <a:r>
              <a:rPr kumimoji="1" lang="ja-JP" altLang="en-US" dirty="0"/>
              <a:t>イギリスの有権者が、世論調査の結果に基づいて投票を調整して、自らが望む選挙結果を得たというところだろう。</a:t>
            </a:r>
          </a:p>
        </p:txBody>
      </p:sp>
    </p:spTree>
    <p:extLst>
      <p:ext uri="{BB962C8B-B14F-4D97-AF65-F5344CB8AC3E}">
        <p14:creationId xmlns:p14="http://schemas.microsoft.com/office/powerpoint/2010/main" val="3035435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ケベック州の主権をめぐる</a:t>
            </a:r>
            <a:r>
              <a:rPr kumimoji="1" lang="en-US" altLang="ja-JP" dirty="0"/>
              <a:t>1995</a:t>
            </a:r>
            <a:r>
              <a:rPr kumimoji="1" lang="ja-JP" altLang="en-US" dirty="0"/>
              <a:t>年の州民投票</a:t>
            </a:r>
          </a:p>
        </p:txBody>
      </p:sp>
      <p:sp>
        <p:nvSpPr>
          <p:cNvPr id="3" name="コンテンツ プレースホルダー 2"/>
          <p:cNvSpPr>
            <a:spLocks noGrp="1"/>
          </p:cNvSpPr>
          <p:nvPr>
            <p:ph idx="1"/>
          </p:nvPr>
        </p:nvSpPr>
        <p:spPr/>
        <p:txBody>
          <a:bodyPr>
            <a:normAutofit fontScale="92500" lnSpcReduction="20000"/>
          </a:bodyPr>
          <a:lstStyle/>
          <a:p>
            <a:r>
              <a:rPr kumimoji="1" lang="ja-JP" altLang="en-US" dirty="0"/>
              <a:t>ほとんどのケベック州民</a:t>
            </a:r>
            <a:r>
              <a:rPr lang="ja-JP" altLang="en-US" dirty="0"/>
              <a:t>は、カナダからの</a:t>
            </a:r>
            <a:r>
              <a:rPr kumimoji="1" lang="ja-JP" altLang="en-US" dirty="0"/>
              <a:t>独立を望んではいなかった。</a:t>
            </a:r>
            <a:endParaRPr kumimoji="1" lang="en-US" altLang="ja-JP" dirty="0"/>
          </a:p>
          <a:p>
            <a:r>
              <a:rPr lang="ja-JP" altLang="en-US" dirty="0"/>
              <a:t>かといって、反対が大差となればケベック州の、連邦政府に対する立場が弱くなる。</a:t>
            </a:r>
            <a:endParaRPr lang="en-US" altLang="ja-JP" dirty="0"/>
          </a:p>
          <a:p>
            <a:r>
              <a:rPr kumimoji="1" lang="ja-JP" altLang="en-US" dirty="0"/>
              <a:t>世論調査を注意深く見守り、必要に応じて立場をかえることで、全体としては、大多数が求めていたような拮抗した投票結果（賛成</a:t>
            </a:r>
            <a:r>
              <a:rPr kumimoji="1" lang="en-US" altLang="ja-JP" dirty="0"/>
              <a:t>49.4%</a:t>
            </a:r>
            <a:r>
              <a:rPr kumimoji="1" lang="ja-JP" altLang="en-US" dirty="0" err="1"/>
              <a:t>、</a:t>
            </a:r>
            <a:r>
              <a:rPr kumimoji="1" lang="ja-JP" altLang="en-US" dirty="0"/>
              <a:t>反対</a:t>
            </a:r>
            <a:r>
              <a:rPr kumimoji="1" lang="en-US" altLang="ja-JP" dirty="0"/>
              <a:t>50.6%</a:t>
            </a:r>
            <a:r>
              <a:rPr kumimoji="1" lang="ja-JP" altLang="en-US" dirty="0"/>
              <a:t>）を達成した。</a:t>
            </a:r>
            <a:endParaRPr kumimoji="1" lang="en-US" altLang="ja-JP" dirty="0"/>
          </a:p>
          <a:p>
            <a:r>
              <a:rPr lang="ja-JP" altLang="en-US" dirty="0"/>
              <a:t>ちなみに、スコットランドは大英帝国に残った。</a:t>
            </a:r>
            <a:endParaRPr kumimoji="1" lang="en-US" altLang="ja-JP" dirty="0"/>
          </a:p>
          <a:p>
            <a:r>
              <a:rPr lang="ja-JP" altLang="en-US" dirty="0"/>
              <a:t>イギリスは</a:t>
            </a:r>
            <a:r>
              <a:rPr lang="en-US" altLang="ja-JP" dirty="0"/>
              <a:t>EU</a:t>
            </a:r>
            <a:r>
              <a:rPr lang="ja-JP" altLang="en-US" dirty="0"/>
              <a:t>を離脱することを決定をし、混乱が続いている。</a:t>
            </a:r>
            <a:endParaRPr lang="en-US" altLang="ja-JP" dirty="0"/>
          </a:p>
        </p:txBody>
      </p:sp>
    </p:spTree>
    <p:extLst>
      <p:ext uri="{BB962C8B-B14F-4D97-AF65-F5344CB8AC3E}">
        <p14:creationId xmlns:p14="http://schemas.microsoft.com/office/powerpoint/2010/main" val="1025145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世論調査の意味合いとは</a:t>
            </a:r>
          </a:p>
        </p:txBody>
      </p:sp>
      <p:sp>
        <p:nvSpPr>
          <p:cNvPr id="3" name="コンテンツ プレースホルダー 2"/>
          <p:cNvSpPr>
            <a:spLocks noGrp="1"/>
          </p:cNvSpPr>
          <p:nvPr>
            <p:ph idx="1"/>
          </p:nvPr>
        </p:nvSpPr>
        <p:spPr/>
        <p:txBody>
          <a:bodyPr/>
          <a:lstStyle/>
          <a:p>
            <a:r>
              <a:rPr kumimoji="1" lang="ja-JP" altLang="en-US" dirty="0"/>
              <a:t>ある調査会社が選挙の前に、</a:t>
            </a:r>
            <a:r>
              <a:rPr kumimoji="1" lang="en-US" altLang="ja-JP" dirty="0"/>
              <a:t>1000</a:t>
            </a:r>
            <a:r>
              <a:rPr kumimoji="1" lang="ja-JP" altLang="en-US" dirty="0"/>
              <a:t>人をサンプルとして調査を行ない、「精度は</a:t>
            </a:r>
            <a:r>
              <a:rPr kumimoji="1" lang="en-US" altLang="ja-JP" dirty="0"/>
              <a:t>20</a:t>
            </a:r>
            <a:r>
              <a:rPr kumimoji="1" lang="ja-JP" altLang="en-US" dirty="0"/>
              <a:t>回に</a:t>
            </a:r>
            <a:r>
              <a:rPr kumimoji="1" lang="en-US" altLang="ja-JP" dirty="0"/>
              <a:t>19</a:t>
            </a:r>
            <a:r>
              <a:rPr kumimoji="1" lang="ja-JP" altLang="en-US" dirty="0"/>
              <a:t>回まで、誤差</a:t>
            </a:r>
            <a:r>
              <a:rPr kumimoji="1" lang="en-US" altLang="ja-JP" dirty="0"/>
              <a:t>3.1%</a:t>
            </a:r>
            <a:r>
              <a:rPr lang="ja-JP" altLang="en-US" dirty="0"/>
              <a:t>」と主張したとしよう．</a:t>
            </a:r>
            <a:endParaRPr lang="en-US" altLang="ja-JP" dirty="0"/>
          </a:p>
          <a:p>
            <a:pPr lvl="1"/>
            <a:r>
              <a:rPr kumimoji="1" lang="ja-JP" altLang="en-US" dirty="0"/>
              <a:t>一見、</a:t>
            </a:r>
            <a:r>
              <a:rPr kumimoji="1" lang="en-US" altLang="ja-JP" dirty="0"/>
              <a:t>20</a:t>
            </a:r>
            <a:r>
              <a:rPr kumimoji="1" lang="ja-JP" altLang="en-US" dirty="0"/>
              <a:t>回に</a:t>
            </a:r>
            <a:r>
              <a:rPr kumimoji="1" lang="en-US" altLang="ja-JP" dirty="0"/>
              <a:t>19</a:t>
            </a:r>
            <a:r>
              <a:rPr kumimoji="1" lang="ja-JP" altLang="en-US" dirty="0"/>
              <a:t>回まで、選挙結果はこの会社の挙げた数字の</a:t>
            </a:r>
            <a:r>
              <a:rPr kumimoji="1" lang="en-US" altLang="ja-JP" dirty="0"/>
              <a:t>3.1%</a:t>
            </a:r>
            <a:r>
              <a:rPr kumimoji="1" lang="ja-JP" altLang="en-US" dirty="0"/>
              <a:t>以内に収まると主張しているように思えるが、そうではない．</a:t>
            </a:r>
            <a:endParaRPr kumimoji="1" lang="en-US" altLang="ja-JP" dirty="0"/>
          </a:p>
          <a:p>
            <a:r>
              <a:rPr kumimoji="1" lang="ja-JP" altLang="en-US" dirty="0"/>
              <a:t>計算可能な誤差（サンプリング誤差</a:t>
            </a:r>
            <a:r>
              <a:rPr lang="ja-JP" altLang="en-US" dirty="0"/>
              <a:t>）のみ</a:t>
            </a:r>
            <a:r>
              <a:rPr kumimoji="1" lang="ja-JP" altLang="en-US" dirty="0"/>
              <a:t>を報告しているのだ．</a:t>
            </a:r>
          </a:p>
        </p:txBody>
      </p:sp>
    </p:spTree>
    <p:extLst>
      <p:ext uri="{BB962C8B-B14F-4D97-AF65-F5344CB8AC3E}">
        <p14:creationId xmlns:p14="http://schemas.microsoft.com/office/powerpoint/2010/main" val="66955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3635</TotalTime>
  <Words>3286</Words>
  <Application>Microsoft Office PowerPoint</Application>
  <PresentationFormat>画面に合わせる (4:3)</PresentationFormat>
  <Paragraphs>146</Paragraphs>
  <Slides>30</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30</vt:i4>
      </vt:variant>
    </vt:vector>
  </HeadingPairs>
  <TitlesOfParts>
    <vt:vector size="34" baseType="lpstr">
      <vt:lpstr>游ゴシック</vt:lpstr>
      <vt:lpstr>Arial</vt:lpstr>
      <vt:lpstr>Calibri</vt:lpstr>
      <vt:lpstr>Office ​​テーマ</vt:lpstr>
      <vt:lpstr>第10章 世論調査は選挙結果を予測できるのか</vt:lpstr>
      <vt:lpstr>実例(2004年)</vt:lpstr>
      <vt:lpstr>実例</vt:lpstr>
      <vt:lpstr>問題点</vt:lpstr>
      <vt:lpstr>そもそも世論調査に意味があるのか？</vt:lpstr>
      <vt:lpstr>世論調査が、有権者の間のコミュニケーションを深めるように見える</vt:lpstr>
      <vt:lpstr>2005年イギリス総選挙</vt:lpstr>
      <vt:lpstr>ケベック州の主権をめぐる1995年の州民投票</vt:lpstr>
      <vt:lpstr>世論調査の意味合いとは</vt:lpstr>
      <vt:lpstr>把握しきれない不確定要因</vt:lpstr>
      <vt:lpstr>世論調査会社の主張の中身は，</vt:lpstr>
      <vt:lpstr>政治的状況の変化をどう扱うか？</vt:lpstr>
      <vt:lpstr>有権者が心変わりした例</vt:lpstr>
      <vt:lpstr>有権者が心変わりした例</vt:lpstr>
      <vt:lpstr>回答者が本当のことを言わない</vt:lpstr>
      <vt:lpstr>「浮動票」の取り扱い</vt:lpstr>
      <vt:lpstr>調査の及ばない人々・投票しない人々</vt:lpstr>
      <vt:lpstr>正直に回答しにくい質問</vt:lpstr>
      <vt:lpstr>「回答の無作為化」の利用 </vt:lpstr>
      <vt:lpstr>1万2000人のうち3800名が「はい」と答えたとき</vt:lpstr>
      <vt:lpstr>選択肢の設定を間違えると，</vt:lpstr>
      <vt:lpstr>世論調査の偏り</vt:lpstr>
      <vt:lpstr>「企業減税に賛成しますか？」 言い回しの違い</vt:lpstr>
      <vt:lpstr>信頼できる世論調査とは，</vt:lpstr>
      <vt:lpstr>老いゆくスケーター</vt:lpstr>
      <vt:lpstr>福祉改革プラン結果</vt:lpstr>
      <vt:lpstr>調査結果（サンプリングバイアス）</vt:lpstr>
      <vt:lpstr>落ち着かない選挙の晩 なかなか決着しない例</vt:lpstr>
      <vt:lpstr>2004年大統領選：ブッシュ対ケリー 本当に大接戦だったのか？</vt:lpstr>
      <vt:lpstr>世論調査</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第10章 世論調査は選挙結果を予測できるのか</dc:title>
  <dc:creator>Akihiko</dc:creator>
  <cp:lastModifiedBy>精彦 松尾</cp:lastModifiedBy>
  <cp:revision>91</cp:revision>
  <dcterms:created xsi:type="dcterms:W3CDTF">2012-12-11T06:26:30Z</dcterms:created>
  <dcterms:modified xsi:type="dcterms:W3CDTF">2024-06-30T01:36:59Z</dcterms:modified>
</cp:coreProperties>
</file>