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drawings/drawing1.xml" ContentType="application/vnd.openxmlformats-officedocument.drawingml.chartshapes+xml"/>
  <Override PartName="/ppt/charts/chart6.xml" ContentType="application/vnd.openxmlformats-officedocument.drawingml.chart+xml"/>
  <Override PartName="/ppt/drawings/drawing2.xml" ContentType="application/vnd.openxmlformats-officedocument.drawingml.chartshapes+xml"/>
  <Override PartName="/ppt/charts/chart7.xml" ContentType="application/vnd.openxmlformats-officedocument.drawingml.chart+xml"/>
  <Override PartName="/ppt/drawings/drawing3.xml" ContentType="application/vnd.openxmlformats-officedocument.drawingml.chartshapes+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handoutMasterIdLst>
    <p:handoutMasterId r:id="rId22"/>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3" r:id="rId18"/>
    <p:sldId id="274" r:id="rId19"/>
    <p:sldId id="272" r:id="rId20"/>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78EA73B-4F0A-4AFC-B66E-5E9BA8EAFB97}" v="5" dt="2025-06-29T08:35:08.267"/>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260" y="26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精彦 松尾" userId="079f92e83afe574c" providerId="LiveId" clId="{C78EA73B-4F0A-4AFC-B66E-5E9BA8EAFB97}"/>
    <pc:docChg chg="modSld sldOrd">
      <pc:chgData name="精彦 松尾" userId="079f92e83afe574c" providerId="LiveId" clId="{C78EA73B-4F0A-4AFC-B66E-5E9BA8EAFB97}" dt="2025-06-29T08:36:19.193" v="6"/>
      <pc:docMkLst>
        <pc:docMk/>
      </pc:docMkLst>
      <pc:sldChg chg="modSp">
        <pc:chgData name="精彦 松尾" userId="079f92e83afe574c" providerId="LiveId" clId="{C78EA73B-4F0A-4AFC-B66E-5E9BA8EAFB97}" dt="2025-06-29T08:35:08.267" v="4" actId="6549"/>
        <pc:sldMkLst>
          <pc:docMk/>
          <pc:sldMk cId="2895088157" sldId="258"/>
        </pc:sldMkLst>
        <pc:spChg chg="mod">
          <ac:chgData name="精彦 松尾" userId="079f92e83afe574c" providerId="LiveId" clId="{C78EA73B-4F0A-4AFC-B66E-5E9BA8EAFB97}" dt="2025-06-29T08:35:08.267" v="4" actId="6549"/>
          <ac:spMkLst>
            <pc:docMk/>
            <pc:sldMk cId="2895088157" sldId="258"/>
            <ac:spMk id="3" creationId="{00000000-0000-0000-0000-000000000000}"/>
          </ac:spMkLst>
        </pc:spChg>
      </pc:sldChg>
      <pc:sldChg chg="ord">
        <pc:chgData name="精彦 松尾" userId="079f92e83afe574c" providerId="LiveId" clId="{C78EA73B-4F0A-4AFC-B66E-5E9BA8EAFB97}" dt="2025-06-29T08:36:19.193" v="6"/>
        <pc:sldMkLst>
          <pc:docMk/>
          <pc:sldMk cId="2319354196" sldId="274"/>
        </pc:sldMkLst>
      </pc:sldChg>
    </pc:docChg>
  </pc:docChgLst>
  <pc:docChgLst>
    <pc:chgData name="精彦 松尾" userId="079f92e83afe574c" providerId="LiveId" clId="{953700A9-6A00-43E2-ABBF-52BA519CED76}"/>
    <pc:docChg chg="modSld">
      <pc:chgData name="精彦 松尾" userId="079f92e83afe574c" providerId="LiveId" clId="{953700A9-6A00-43E2-ABBF-52BA519CED76}" dt="2024-06-30T01:50:39.287" v="36" actId="20577"/>
      <pc:docMkLst>
        <pc:docMk/>
      </pc:docMkLst>
      <pc:sldChg chg="modSp">
        <pc:chgData name="精彦 松尾" userId="079f92e83afe574c" providerId="LiveId" clId="{953700A9-6A00-43E2-ABBF-52BA519CED76}" dt="2024-06-30T01:50:39.287" v="36" actId="20577"/>
        <pc:sldMkLst>
          <pc:docMk/>
          <pc:sldMk cId="2084637880" sldId="259"/>
        </pc:sldMkLst>
      </pc:sldChg>
    </pc:docChg>
  </pc:docChgLst>
</pc:chgInfo>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Excel_Worksheet5.xlsx"/></Relationships>
</file>

<file path=ppt/charts/_rels/chart7.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package" Target="../embeddings/Microsoft_Excel_Worksheet6.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2000"/>
            </a:pPr>
            <a:r>
              <a:rPr lang="ja-JP" altLang="en-US" sz="2000"/>
              <a:t>図</a:t>
            </a:r>
            <a:r>
              <a:rPr lang="en-US" altLang="ja-JP" sz="2000"/>
              <a:t>11.1 </a:t>
            </a:r>
            <a:r>
              <a:rPr lang="ja-JP" altLang="en-US" sz="2000"/>
              <a:t> </a:t>
            </a:r>
            <a:r>
              <a:rPr lang="en-US" altLang="ja-JP" sz="2000"/>
              <a:t>2</a:t>
            </a:r>
            <a:r>
              <a:rPr lang="ja-JP" altLang="en-US" sz="2000"/>
              <a:t>枚のコインを放り上げたときに表が出る割合の確率</a:t>
            </a:r>
            <a:endParaRPr lang="en-US" altLang="ja-JP" sz="2000"/>
          </a:p>
        </c:rich>
      </c:tx>
      <c:overlay val="0"/>
    </c:title>
    <c:autoTitleDeleted val="0"/>
    <c:plotArea>
      <c:layout/>
      <c:lineChart>
        <c:grouping val="standard"/>
        <c:varyColors val="0"/>
        <c:ser>
          <c:idx val="0"/>
          <c:order val="0"/>
          <c:tx>
            <c:strRef>
              <c:f>Sheet1!$F$1</c:f>
              <c:strCache>
                <c:ptCount val="1"/>
                <c:pt idx="0">
                  <c:v>確率(%)</c:v>
                </c:pt>
              </c:strCache>
            </c:strRef>
          </c:tx>
          <c:spPr>
            <a:ln>
              <a:noFill/>
            </a:ln>
          </c:spPr>
          <c:marker>
            <c:symbol val="diamond"/>
            <c:size val="10"/>
            <c:spPr>
              <a:solidFill>
                <a:schemeClr val="tx1"/>
              </a:solidFill>
            </c:spPr>
          </c:marker>
          <c:cat>
            <c:numRef>
              <c:f>Sheet1!$E$2:$E$4</c:f>
              <c:numCache>
                <c:formatCode>0%</c:formatCode>
                <c:ptCount val="3"/>
                <c:pt idx="0">
                  <c:v>0</c:v>
                </c:pt>
                <c:pt idx="1">
                  <c:v>0.5</c:v>
                </c:pt>
                <c:pt idx="2">
                  <c:v>1</c:v>
                </c:pt>
              </c:numCache>
            </c:numRef>
          </c:cat>
          <c:val>
            <c:numRef>
              <c:f>Sheet1!$F$2:$F$4</c:f>
              <c:numCache>
                <c:formatCode>0%</c:formatCode>
                <c:ptCount val="3"/>
                <c:pt idx="0">
                  <c:v>0.25</c:v>
                </c:pt>
                <c:pt idx="1">
                  <c:v>0.49999999999999994</c:v>
                </c:pt>
                <c:pt idx="2">
                  <c:v>0.25</c:v>
                </c:pt>
              </c:numCache>
            </c:numRef>
          </c:val>
          <c:smooth val="0"/>
          <c:extLst>
            <c:ext xmlns:c16="http://schemas.microsoft.com/office/drawing/2014/chart" uri="{C3380CC4-5D6E-409C-BE32-E72D297353CC}">
              <c16:uniqueId val="{00000000-719D-4856-848A-3C684976E786}"/>
            </c:ext>
          </c:extLst>
        </c:ser>
        <c:dLbls>
          <c:showLegendKey val="0"/>
          <c:showVal val="0"/>
          <c:showCatName val="0"/>
          <c:showSerName val="0"/>
          <c:showPercent val="0"/>
          <c:showBubbleSize val="0"/>
        </c:dLbls>
        <c:marker val="1"/>
        <c:smooth val="0"/>
        <c:axId val="504311536"/>
        <c:axId val="504308400"/>
      </c:lineChart>
      <c:catAx>
        <c:axId val="504311536"/>
        <c:scaling>
          <c:orientation val="minMax"/>
        </c:scaling>
        <c:delete val="0"/>
        <c:axPos val="b"/>
        <c:title>
          <c:tx>
            <c:rich>
              <a:bodyPr/>
              <a:lstStyle/>
              <a:p>
                <a:pPr>
                  <a:defRPr sz="1100"/>
                </a:pPr>
                <a:r>
                  <a:rPr lang="ja-JP" altLang="en-US" sz="1100"/>
                  <a:t>表の割合（％）</a:t>
                </a:r>
              </a:p>
            </c:rich>
          </c:tx>
          <c:layout>
            <c:manualLayout>
              <c:xMode val="edge"/>
              <c:yMode val="edge"/>
              <c:x val="0.48484833420625129"/>
              <c:y val="0.88668668668668671"/>
            </c:manualLayout>
          </c:layout>
          <c:overlay val="0"/>
        </c:title>
        <c:numFmt formatCode="0%" sourceLinked="1"/>
        <c:majorTickMark val="out"/>
        <c:minorTickMark val="none"/>
        <c:tickLblPos val="nextTo"/>
        <c:txPr>
          <a:bodyPr/>
          <a:lstStyle/>
          <a:p>
            <a:pPr>
              <a:defRPr sz="1600"/>
            </a:pPr>
            <a:endParaRPr lang="ja-JP"/>
          </a:p>
        </c:txPr>
        <c:crossAx val="504308400"/>
        <c:crosses val="autoZero"/>
        <c:auto val="1"/>
        <c:lblAlgn val="ctr"/>
        <c:lblOffset val="100"/>
        <c:noMultiLvlLbl val="0"/>
      </c:catAx>
      <c:valAx>
        <c:axId val="504308400"/>
        <c:scaling>
          <c:orientation val="minMax"/>
        </c:scaling>
        <c:delete val="0"/>
        <c:axPos val="l"/>
        <c:majorGridlines/>
        <c:title>
          <c:tx>
            <c:rich>
              <a:bodyPr rot="0" vert="wordArtVertRtl"/>
              <a:lstStyle/>
              <a:p>
                <a:pPr>
                  <a:defRPr sz="1400"/>
                </a:pPr>
                <a:r>
                  <a:rPr lang="ja-JP" altLang="en-US" sz="1400"/>
                  <a:t>確率（％）</a:t>
                </a:r>
              </a:p>
            </c:rich>
          </c:tx>
          <c:overlay val="0"/>
        </c:title>
        <c:numFmt formatCode="0%" sourceLinked="1"/>
        <c:majorTickMark val="out"/>
        <c:minorTickMark val="none"/>
        <c:tickLblPos val="nextTo"/>
        <c:txPr>
          <a:bodyPr/>
          <a:lstStyle/>
          <a:p>
            <a:pPr>
              <a:defRPr sz="1100"/>
            </a:pPr>
            <a:endParaRPr lang="ja-JP"/>
          </a:p>
        </c:txPr>
        <c:crossAx val="504311536"/>
        <c:crosses val="autoZero"/>
        <c:crossBetween val="between"/>
      </c:valAx>
    </c:plotArea>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ja-JP" altLang="en-US"/>
              <a:t>図</a:t>
            </a:r>
            <a:r>
              <a:rPr lang="en-US" altLang="ja-JP"/>
              <a:t>11.2 </a:t>
            </a:r>
            <a:r>
              <a:rPr lang="ja-JP" altLang="en-US"/>
              <a:t> </a:t>
            </a:r>
            <a:r>
              <a:rPr lang="en-US" altLang="ja-JP"/>
              <a:t>10</a:t>
            </a:r>
            <a:r>
              <a:rPr lang="ja-JP" altLang="en-US"/>
              <a:t>枚のコインを放り上げたときに表が出る割合の確率</a:t>
            </a:r>
            <a:endParaRPr lang="en-US" altLang="ja-JP"/>
          </a:p>
        </c:rich>
      </c:tx>
      <c:overlay val="0"/>
    </c:title>
    <c:autoTitleDeleted val="0"/>
    <c:plotArea>
      <c:layout/>
      <c:lineChart>
        <c:grouping val="standard"/>
        <c:varyColors val="0"/>
        <c:ser>
          <c:idx val="0"/>
          <c:order val="0"/>
          <c:spPr>
            <a:ln>
              <a:noFill/>
            </a:ln>
          </c:spPr>
          <c:marker>
            <c:symbol val="diamond"/>
            <c:size val="7"/>
            <c:spPr>
              <a:solidFill>
                <a:schemeClr val="tx1"/>
              </a:solidFill>
            </c:spPr>
          </c:marker>
          <c:cat>
            <c:numRef>
              <c:f>Sheet1!$E$28:$E$38</c:f>
              <c:numCache>
                <c:formatCode>0%</c:formatCode>
                <c:ptCount val="11"/>
                <c:pt idx="0">
                  <c:v>0</c:v>
                </c:pt>
                <c:pt idx="1">
                  <c:v>0.1</c:v>
                </c:pt>
                <c:pt idx="2">
                  <c:v>0.2</c:v>
                </c:pt>
                <c:pt idx="3">
                  <c:v>0.3</c:v>
                </c:pt>
                <c:pt idx="4">
                  <c:v>0.4</c:v>
                </c:pt>
                <c:pt idx="5">
                  <c:v>0.5</c:v>
                </c:pt>
                <c:pt idx="6">
                  <c:v>0.6</c:v>
                </c:pt>
                <c:pt idx="7">
                  <c:v>0.7</c:v>
                </c:pt>
                <c:pt idx="8">
                  <c:v>0.8</c:v>
                </c:pt>
                <c:pt idx="9">
                  <c:v>0.9</c:v>
                </c:pt>
                <c:pt idx="10">
                  <c:v>1</c:v>
                </c:pt>
              </c:numCache>
            </c:numRef>
          </c:cat>
          <c:val>
            <c:numRef>
              <c:f>Sheet1!$F$28:$F$38</c:f>
              <c:numCache>
                <c:formatCode>0.000%</c:formatCode>
                <c:ptCount val="11"/>
                <c:pt idx="0">
                  <c:v>9.765625E-4</c:v>
                </c:pt>
                <c:pt idx="1">
                  <c:v>9.7656250000000017E-3</c:v>
                </c:pt>
                <c:pt idx="2">
                  <c:v>4.3945312499999972E-2</c:v>
                </c:pt>
                <c:pt idx="3">
                  <c:v>0.11718750000000003</c:v>
                </c:pt>
                <c:pt idx="4">
                  <c:v>0.20507812500000006</c:v>
                </c:pt>
                <c:pt idx="5">
                  <c:v>0.24609375000000008</c:v>
                </c:pt>
                <c:pt idx="6">
                  <c:v>0.20507812500000006</c:v>
                </c:pt>
                <c:pt idx="7">
                  <c:v>0.11718750000000003</c:v>
                </c:pt>
                <c:pt idx="8">
                  <c:v>4.3945312499999986E-2</c:v>
                </c:pt>
                <c:pt idx="9">
                  <c:v>9.7656250000000017E-3</c:v>
                </c:pt>
                <c:pt idx="10">
                  <c:v>9.765625E-4</c:v>
                </c:pt>
              </c:numCache>
            </c:numRef>
          </c:val>
          <c:smooth val="0"/>
          <c:extLst>
            <c:ext xmlns:c16="http://schemas.microsoft.com/office/drawing/2014/chart" uri="{C3380CC4-5D6E-409C-BE32-E72D297353CC}">
              <c16:uniqueId val="{00000000-2B80-4E10-A9ED-054B9503F272}"/>
            </c:ext>
          </c:extLst>
        </c:ser>
        <c:dLbls>
          <c:showLegendKey val="0"/>
          <c:showVal val="0"/>
          <c:showCatName val="0"/>
          <c:showSerName val="0"/>
          <c:showPercent val="0"/>
          <c:showBubbleSize val="0"/>
        </c:dLbls>
        <c:marker val="1"/>
        <c:smooth val="0"/>
        <c:axId val="489386920"/>
        <c:axId val="489384960"/>
      </c:lineChart>
      <c:catAx>
        <c:axId val="489386920"/>
        <c:scaling>
          <c:orientation val="minMax"/>
        </c:scaling>
        <c:delete val="0"/>
        <c:axPos val="b"/>
        <c:title>
          <c:tx>
            <c:rich>
              <a:bodyPr/>
              <a:lstStyle/>
              <a:p>
                <a:pPr>
                  <a:defRPr sz="1100"/>
                </a:pPr>
                <a:r>
                  <a:rPr lang="ja-JP" altLang="en-US" sz="1100"/>
                  <a:t>表の割合（％）</a:t>
                </a:r>
              </a:p>
            </c:rich>
          </c:tx>
          <c:overlay val="0"/>
        </c:title>
        <c:numFmt formatCode="0%" sourceLinked="1"/>
        <c:majorTickMark val="out"/>
        <c:minorTickMark val="none"/>
        <c:tickLblPos val="nextTo"/>
        <c:txPr>
          <a:bodyPr/>
          <a:lstStyle/>
          <a:p>
            <a:pPr>
              <a:defRPr sz="1200"/>
            </a:pPr>
            <a:endParaRPr lang="ja-JP"/>
          </a:p>
        </c:txPr>
        <c:crossAx val="489384960"/>
        <c:crosses val="autoZero"/>
        <c:auto val="1"/>
        <c:lblAlgn val="ctr"/>
        <c:lblOffset val="100"/>
        <c:noMultiLvlLbl val="0"/>
      </c:catAx>
      <c:valAx>
        <c:axId val="489384960"/>
        <c:scaling>
          <c:orientation val="minMax"/>
        </c:scaling>
        <c:delete val="0"/>
        <c:axPos val="l"/>
        <c:majorGridlines/>
        <c:title>
          <c:tx>
            <c:rich>
              <a:bodyPr rot="0" vert="wordArtVertRtl"/>
              <a:lstStyle/>
              <a:p>
                <a:pPr>
                  <a:defRPr/>
                </a:pPr>
                <a:r>
                  <a:rPr lang="ja-JP" altLang="en-US" sz="1200"/>
                  <a:t>確率（％）</a:t>
                </a:r>
              </a:p>
            </c:rich>
          </c:tx>
          <c:overlay val="0"/>
        </c:title>
        <c:numFmt formatCode="0.000%" sourceLinked="1"/>
        <c:majorTickMark val="out"/>
        <c:minorTickMark val="none"/>
        <c:tickLblPos val="nextTo"/>
        <c:crossAx val="489386920"/>
        <c:crosses val="autoZero"/>
        <c:crossBetween val="between"/>
      </c:valAx>
    </c:plotArea>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ja-JP" altLang="en-US" dirty="0"/>
              <a:t>図</a:t>
            </a:r>
            <a:r>
              <a:rPr lang="en-US" altLang="ja-JP" dirty="0"/>
              <a:t>11.4 </a:t>
            </a:r>
            <a:r>
              <a:rPr lang="ja-JP" altLang="en-US" dirty="0"/>
              <a:t> １００枚のコインを放り上げたときに表が出る割合の確率</a:t>
            </a:r>
            <a:endParaRPr lang="en-US" altLang="ja-JP" dirty="0"/>
          </a:p>
        </c:rich>
      </c:tx>
      <c:overlay val="0"/>
    </c:title>
    <c:autoTitleDeleted val="0"/>
    <c:plotArea>
      <c:layout/>
      <c:lineChart>
        <c:grouping val="standard"/>
        <c:varyColors val="0"/>
        <c:ser>
          <c:idx val="0"/>
          <c:order val="0"/>
          <c:spPr>
            <a:ln>
              <a:noFill/>
            </a:ln>
          </c:spPr>
          <c:marker>
            <c:symbol val="diamond"/>
            <c:size val="7"/>
            <c:spPr>
              <a:solidFill>
                <a:schemeClr val="tx1"/>
              </a:solidFill>
            </c:spPr>
          </c:marker>
          <c:cat>
            <c:numRef>
              <c:f>Sheet1!$E$60:$E$160</c:f>
              <c:numCache>
                <c:formatCode>0%</c:formatCode>
                <c:ptCount val="101"/>
                <c:pt idx="0">
                  <c:v>0</c:v>
                </c:pt>
                <c:pt idx="1">
                  <c:v>0.01</c:v>
                </c:pt>
                <c:pt idx="2">
                  <c:v>0.02</c:v>
                </c:pt>
                <c:pt idx="3">
                  <c:v>0.03</c:v>
                </c:pt>
                <c:pt idx="4">
                  <c:v>0.04</c:v>
                </c:pt>
                <c:pt idx="5">
                  <c:v>0.05</c:v>
                </c:pt>
                <c:pt idx="6">
                  <c:v>0.06</c:v>
                </c:pt>
                <c:pt idx="7">
                  <c:v>7.0000000000000007E-2</c:v>
                </c:pt>
                <c:pt idx="8">
                  <c:v>0.08</c:v>
                </c:pt>
                <c:pt idx="9">
                  <c:v>0.09</c:v>
                </c:pt>
                <c:pt idx="10">
                  <c:v>0.1</c:v>
                </c:pt>
                <c:pt idx="11">
                  <c:v>0.11</c:v>
                </c:pt>
                <c:pt idx="12">
                  <c:v>0.12</c:v>
                </c:pt>
                <c:pt idx="13">
                  <c:v>0.13</c:v>
                </c:pt>
                <c:pt idx="14">
                  <c:v>0.14000000000000001</c:v>
                </c:pt>
                <c:pt idx="15">
                  <c:v>0.15</c:v>
                </c:pt>
                <c:pt idx="16">
                  <c:v>0.16</c:v>
                </c:pt>
                <c:pt idx="17">
                  <c:v>0.17</c:v>
                </c:pt>
                <c:pt idx="18">
                  <c:v>0.18</c:v>
                </c:pt>
                <c:pt idx="19">
                  <c:v>0.19</c:v>
                </c:pt>
                <c:pt idx="20">
                  <c:v>0.2</c:v>
                </c:pt>
                <c:pt idx="21">
                  <c:v>0.21</c:v>
                </c:pt>
                <c:pt idx="22">
                  <c:v>0.22</c:v>
                </c:pt>
                <c:pt idx="23">
                  <c:v>0.23</c:v>
                </c:pt>
                <c:pt idx="24">
                  <c:v>0.24</c:v>
                </c:pt>
                <c:pt idx="25">
                  <c:v>0.25</c:v>
                </c:pt>
                <c:pt idx="26">
                  <c:v>0.26</c:v>
                </c:pt>
                <c:pt idx="27">
                  <c:v>0.27</c:v>
                </c:pt>
                <c:pt idx="28">
                  <c:v>0.28000000000000003</c:v>
                </c:pt>
                <c:pt idx="29">
                  <c:v>0.28999999999999998</c:v>
                </c:pt>
                <c:pt idx="30">
                  <c:v>0.3</c:v>
                </c:pt>
                <c:pt idx="31">
                  <c:v>0.31</c:v>
                </c:pt>
                <c:pt idx="32">
                  <c:v>0.32</c:v>
                </c:pt>
                <c:pt idx="33">
                  <c:v>0.33</c:v>
                </c:pt>
                <c:pt idx="34">
                  <c:v>0.34</c:v>
                </c:pt>
                <c:pt idx="35">
                  <c:v>0.35</c:v>
                </c:pt>
                <c:pt idx="36">
                  <c:v>0.36</c:v>
                </c:pt>
                <c:pt idx="37">
                  <c:v>0.37</c:v>
                </c:pt>
                <c:pt idx="38">
                  <c:v>0.38</c:v>
                </c:pt>
                <c:pt idx="39">
                  <c:v>0.39</c:v>
                </c:pt>
                <c:pt idx="40">
                  <c:v>0.4</c:v>
                </c:pt>
                <c:pt idx="41">
                  <c:v>0.41</c:v>
                </c:pt>
                <c:pt idx="42">
                  <c:v>0.42</c:v>
                </c:pt>
                <c:pt idx="43">
                  <c:v>0.43</c:v>
                </c:pt>
                <c:pt idx="44">
                  <c:v>0.44</c:v>
                </c:pt>
                <c:pt idx="45">
                  <c:v>0.45</c:v>
                </c:pt>
                <c:pt idx="46">
                  <c:v>0.46</c:v>
                </c:pt>
                <c:pt idx="47">
                  <c:v>0.47</c:v>
                </c:pt>
                <c:pt idx="48">
                  <c:v>0.48</c:v>
                </c:pt>
                <c:pt idx="49">
                  <c:v>0.49</c:v>
                </c:pt>
                <c:pt idx="50">
                  <c:v>0.5</c:v>
                </c:pt>
                <c:pt idx="51">
                  <c:v>0.51</c:v>
                </c:pt>
                <c:pt idx="52">
                  <c:v>0.52</c:v>
                </c:pt>
                <c:pt idx="53">
                  <c:v>0.53</c:v>
                </c:pt>
                <c:pt idx="54">
                  <c:v>0.54</c:v>
                </c:pt>
                <c:pt idx="55">
                  <c:v>0.55000000000000004</c:v>
                </c:pt>
                <c:pt idx="56">
                  <c:v>0.56000000000000005</c:v>
                </c:pt>
                <c:pt idx="57">
                  <c:v>0.56999999999999995</c:v>
                </c:pt>
                <c:pt idx="58">
                  <c:v>0.57999999999999996</c:v>
                </c:pt>
                <c:pt idx="59">
                  <c:v>0.59</c:v>
                </c:pt>
                <c:pt idx="60">
                  <c:v>0.6</c:v>
                </c:pt>
                <c:pt idx="61">
                  <c:v>0.61</c:v>
                </c:pt>
                <c:pt idx="62">
                  <c:v>0.62</c:v>
                </c:pt>
                <c:pt idx="63">
                  <c:v>0.63</c:v>
                </c:pt>
                <c:pt idx="64">
                  <c:v>0.64</c:v>
                </c:pt>
                <c:pt idx="65">
                  <c:v>0.65</c:v>
                </c:pt>
                <c:pt idx="66">
                  <c:v>0.66</c:v>
                </c:pt>
                <c:pt idx="67">
                  <c:v>0.67</c:v>
                </c:pt>
                <c:pt idx="68">
                  <c:v>0.68</c:v>
                </c:pt>
                <c:pt idx="69">
                  <c:v>0.69</c:v>
                </c:pt>
                <c:pt idx="70">
                  <c:v>0.7</c:v>
                </c:pt>
                <c:pt idx="71">
                  <c:v>0.71</c:v>
                </c:pt>
                <c:pt idx="72">
                  <c:v>0.72</c:v>
                </c:pt>
                <c:pt idx="73">
                  <c:v>0.73</c:v>
                </c:pt>
                <c:pt idx="74">
                  <c:v>0.74</c:v>
                </c:pt>
                <c:pt idx="75">
                  <c:v>0.75</c:v>
                </c:pt>
                <c:pt idx="76">
                  <c:v>0.76</c:v>
                </c:pt>
                <c:pt idx="77">
                  <c:v>0.77</c:v>
                </c:pt>
                <c:pt idx="78">
                  <c:v>0.78</c:v>
                </c:pt>
                <c:pt idx="79">
                  <c:v>0.79</c:v>
                </c:pt>
                <c:pt idx="80">
                  <c:v>0.8</c:v>
                </c:pt>
                <c:pt idx="81">
                  <c:v>0.81</c:v>
                </c:pt>
                <c:pt idx="82">
                  <c:v>0.82</c:v>
                </c:pt>
                <c:pt idx="83">
                  <c:v>0.83</c:v>
                </c:pt>
                <c:pt idx="84">
                  <c:v>0.84</c:v>
                </c:pt>
                <c:pt idx="85">
                  <c:v>0.85</c:v>
                </c:pt>
                <c:pt idx="86">
                  <c:v>0.86</c:v>
                </c:pt>
                <c:pt idx="87">
                  <c:v>0.87</c:v>
                </c:pt>
                <c:pt idx="88">
                  <c:v>0.88</c:v>
                </c:pt>
                <c:pt idx="89">
                  <c:v>0.89</c:v>
                </c:pt>
                <c:pt idx="90">
                  <c:v>0.9</c:v>
                </c:pt>
                <c:pt idx="91">
                  <c:v>0.91</c:v>
                </c:pt>
                <c:pt idx="92">
                  <c:v>0.92</c:v>
                </c:pt>
                <c:pt idx="93">
                  <c:v>0.93</c:v>
                </c:pt>
                <c:pt idx="94">
                  <c:v>0.94</c:v>
                </c:pt>
                <c:pt idx="95">
                  <c:v>0.95</c:v>
                </c:pt>
                <c:pt idx="96">
                  <c:v>0.96</c:v>
                </c:pt>
                <c:pt idx="97">
                  <c:v>0.97</c:v>
                </c:pt>
                <c:pt idx="98">
                  <c:v>0.98</c:v>
                </c:pt>
                <c:pt idx="99">
                  <c:v>0.99</c:v>
                </c:pt>
                <c:pt idx="100">
                  <c:v>1</c:v>
                </c:pt>
              </c:numCache>
            </c:numRef>
          </c:cat>
          <c:val>
            <c:numRef>
              <c:f>Sheet1!$F$60:$F$160</c:f>
              <c:numCache>
                <c:formatCode>0.000%</c:formatCode>
                <c:ptCount val="101"/>
                <c:pt idx="0">
                  <c:v>7.8886090522101049E-31</c:v>
                </c:pt>
                <c:pt idx="1">
                  <c:v>7.8886090522101158E-29</c:v>
                </c:pt>
                <c:pt idx="2">
                  <c:v>3.9048614808440493E-27</c:v>
                </c:pt>
                <c:pt idx="3">
                  <c:v>1.2755880837423889E-25</c:v>
                </c:pt>
                <c:pt idx="4">
                  <c:v>3.0933011030752918E-24</c:v>
                </c:pt>
                <c:pt idx="5">
                  <c:v>5.9391381179045101E-23</c:v>
                </c:pt>
                <c:pt idx="6">
                  <c:v>9.4036353533488793E-22</c:v>
                </c:pt>
                <c:pt idx="7">
                  <c:v>1.2627738903068301E-20</c:v>
                </c:pt>
                <c:pt idx="8">
                  <c:v>1.4679746474816979E-19</c:v>
                </c:pt>
                <c:pt idx="9">
                  <c:v>1.5005963063146118E-18</c:v>
                </c:pt>
                <c:pt idx="10">
                  <c:v>1.3655426387462979E-17</c:v>
                </c:pt>
                <c:pt idx="11">
                  <c:v>1.1172621589742489E-16</c:v>
                </c:pt>
                <c:pt idx="12">
                  <c:v>8.2863610123923984E-16</c:v>
                </c:pt>
                <c:pt idx="13">
                  <c:v>5.6092289930040794E-15</c:v>
                </c:pt>
                <c:pt idx="14">
                  <c:v>3.4857351599382189E-14</c:v>
                </c:pt>
                <c:pt idx="15">
                  <c:v>1.9984881583645948E-13</c:v>
                </c:pt>
                <c:pt idx="16">
                  <c:v>1.0616968341311918E-12</c:v>
                </c:pt>
                <c:pt idx="17">
                  <c:v>5.2460314157070423E-12</c:v>
                </c:pt>
                <c:pt idx="18">
                  <c:v>2.419003375020489E-11</c:v>
                </c:pt>
                <c:pt idx="19">
                  <c:v>1.0439909302719939E-10</c:v>
                </c:pt>
                <c:pt idx="20">
                  <c:v>4.2281632676015464E-10</c:v>
                </c:pt>
                <c:pt idx="21">
                  <c:v>1.6107288638482146E-9</c:v>
                </c:pt>
                <c:pt idx="22">
                  <c:v>5.7839809201822048E-9</c:v>
                </c:pt>
                <c:pt idx="23">
                  <c:v>1.9615239642357071E-8</c:v>
                </c:pt>
                <c:pt idx="24">
                  <c:v>6.2932227185896111E-8</c:v>
                </c:pt>
                <c:pt idx="25">
                  <c:v>1.9131397064512392E-7</c:v>
                </c:pt>
                <c:pt idx="26">
                  <c:v>5.5186722301477995E-7</c:v>
                </c:pt>
                <c:pt idx="27">
                  <c:v>1.5125249815960639E-6</c:v>
                </c:pt>
                <c:pt idx="28">
                  <c:v>3.9433687020183031E-6</c:v>
                </c:pt>
                <c:pt idx="29">
                  <c:v>9.7904326394937912E-6</c:v>
                </c:pt>
                <c:pt idx="30">
                  <c:v>2.3170690580135296E-5</c:v>
                </c:pt>
                <c:pt idx="31">
                  <c:v>5.2320914213208622E-5</c:v>
                </c:pt>
                <c:pt idx="32">
                  <c:v>1.1281697127223065E-4</c:v>
                </c:pt>
                <c:pt idx="33">
                  <c:v>2.3247133474277876E-4</c:v>
                </c:pt>
                <c:pt idx="34">
                  <c:v>4.5810527728724036E-4</c:v>
                </c:pt>
                <c:pt idx="35">
                  <c:v>8.6385566574165252E-4</c:v>
                </c:pt>
                <c:pt idx="36">
                  <c:v>1.5597393964779853E-3</c:v>
                </c:pt>
                <c:pt idx="37">
                  <c:v>2.6979276047186741E-3</c:v>
                </c:pt>
                <c:pt idx="38">
                  <c:v>4.4728799762441106E-3</c:v>
                </c:pt>
                <c:pt idx="39">
                  <c:v>7.1107322699265549E-3</c:v>
                </c:pt>
                <c:pt idx="40">
                  <c:v>1.0843866711637992E-2</c:v>
                </c:pt>
                <c:pt idx="41">
                  <c:v>1.5869073236543376E-2</c:v>
                </c:pt>
                <c:pt idx="42">
                  <c:v>2.2292269546572856E-2</c:v>
                </c:pt>
                <c:pt idx="43">
                  <c:v>3.0068642644214549E-2</c:v>
                </c:pt>
                <c:pt idx="44">
                  <c:v>3.8952559789096154E-2</c:v>
                </c:pt>
                <c:pt idx="45">
                  <c:v>4.8474296626430782E-2</c:v>
                </c:pt>
                <c:pt idx="46">
                  <c:v>5.7958398140297657E-2</c:v>
                </c:pt>
                <c:pt idx="47">
                  <c:v>6.659049999098024E-2</c:v>
                </c:pt>
                <c:pt idx="48">
                  <c:v>7.3527010406707352E-2</c:v>
                </c:pt>
                <c:pt idx="49">
                  <c:v>7.802866410507725E-2</c:v>
                </c:pt>
                <c:pt idx="50">
                  <c:v>7.9589237387178782E-2</c:v>
                </c:pt>
                <c:pt idx="51">
                  <c:v>7.802866410507725E-2</c:v>
                </c:pt>
                <c:pt idx="52">
                  <c:v>7.3527010406707352E-2</c:v>
                </c:pt>
                <c:pt idx="53">
                  <c:v>6.659049999098024E-2</c:v>
                </c:pt>
                <c:pt idx="54">
                  <c:v>5.7958398140297643E-2</c:v>
                </c:pt>
                <c:pt idx="55">
                  <c:v>4.8474296626430782E-2</c:v>
                </c:pt>
                <c:pt idx="56">
                  <c:v>3.8952559789096154E-2</c:v>
                </c:pt>
                <c:pt idx="57">
                  <c:v>3.0068642644214549E-2</c:v>
                </c:pt>
                <c:pt idx="58">
                  <c:v>2.2292269546572856E-2</c:v>
                </c:pt>
                <c:pt idx="59">
                  <c:v>1.5869073236543376E-2</c:v>
                </c:pt>
                <c:pt idx="60">
                  <c:v>1.0843866711637992E-2</c:v>
                </c:pt>
                <c:pt idx="61">
                  <c:v>7.1107322699265549E-3</c:v>
                </c:pt>
                <c:pt idx="62">
                  <c:v>4.4728799762441098E-3</c:v>
                </c:pt>
                <c:pt idx="63">
                  <c:v>2.6979276047186741E-3</c:v>
                </c:pt>
                <c:pt idx="64">
                  <c:v>1.5597393964779846E-3</c:v>
                </c:pt>
                <c:pt idx="65">
                  <c:v>8.6385566574165252E-4</c:v>
                </c:pt>
                <c:pt idx="66">
                  <c:v>4.5810527728724047E-4</c:v>
                </c:pt>
                <c:pt idx="67">
                  <c:v>2.3247133474277876E-4</c:v>
                </c:pt>
                <c:pt idx="68">
                  <c:v>1.1281697127223065E-4</c:v>
                </c:pt>
                <c:pt idx="69">
                  <c:v>5.2320914213208622E-5</c:v>
                </c:pt>
                <c:pt idx="70">
                  <c:v>2.3170690580135296E-5</c:v>
                </c:pt>
                <c:pt idx="71">
                  <c:v>9.7904326394937895E-6</c:v>
                </c:pt>
                <c:pt idx="72">
                  <c:v>3.9433687020183031E-6</c:v>
                </c:pt>
                <c:pt idx="73">
                  <c:v>1.5125249815960639E-6</c:v>
                </c:pt>
                <c:pt idx="74">
                  <c:v>5.518672230147791E-7</c:v>
                </c:pt>
                <c:pt idx="75">
                  <c:v>1.9131397064512423E-7</c:v>
                </c:pt>
                <c:pt idx="76">
                  <c:v>6.2932227185896124E-8</c:v>
                </c:pt>
                <c:pt idx="77">
                  <c:v>1.9615239642357035E-8</c:v>
                </c:pt>
                <c:pt idx="78">
                  <c:v>5.7839809201822048E-9</c:v>
                </c:pt>
                <c:pt idx="79">
                  <c:v>1.6107288638482146E-9</c:v>
                </c:pt>
                <c:pt idx="80">
                  <c:v>4.2281632676015614E-10</c:v>
                </c:pt>
                <c:pt idx="81">
                  <c:v>1.0439909302719901E-10</c:v>
                </c:pt>
                <c:pt idx="82">
                  <c:v>2.419003375020489E-11</c:v>
                </c:pt>
                <c:pt idx="83">
                  <c:v>5.2460314157070423E-12</c:v>
                </c:pt>
                <c:pt idx="84">
                  <c:v>1.0616968341311918E-12</c:v>
                </c:pt>
                <c:pt idx="85">
                  <c:v>1.9984881583645948E-13</c:v>
                </c:pt>
                <c:pt idx="86">
                  <c:v>3.4857351599382189E-14</c:v>
                </c:pt>
                <c:pt idx="87">
                  <c:v>5.6092289930040794E-15</c:v>
                </c:pt>
                <c:pt idx="88">
                  <c:v>8.2863610123923984E-16</c:v>
                </c:pt>
                <c:pt idx="89">
                  <c:v>1.1172621589742489E-16</c:v>
                </c:pt>
                <c:pt idx="90">
                  <c:v>1.3655426387462979E-17</c:v>
                </c:pt>
                <c:pt idx="91">
                  <c:v>1.5005963063146224E-18</c:v>
                </c:pt>
                <c:pt idx="92">
                  <c:v>1.4679746474816979E-19</c:v>
                </c:pt>
                <c:pt idx="93">
                  <c:v>1.2627738903068301E-20</c:v>
                </c:pt>
                <c:pt idx="94">
                  <c:v>9.4036353533488793E-22</c:v>
                </c:pt>
                <c:pt idx="95">
                  <c:v>5.9391381179045101E-23</c:v>
                </c:pt>
                <c:pt idx="96">
                  <c:v>3.0933011030752697E-24</c:v>
                </c:pt>
                <c:pt idx="97">
                  <c:v>1.2755880837423889E-25</c:v>
                </c:pt>
                <c:pt idx="98">
                  <c:v>3.9048614808440493E-27</c:v>
                </c:pt>
                <c:pt idx="99">
                  <c:v>7.8886090522101158E-29</c:v>
                </c:pt>
                <c:pt idx="100">
                  <c:v>7.8886090522101049E-31</c:v>
                </c:pt>
              </c:numCache>
            </c:numRef>
          </c:val>
          <c:smooth val="0"/>
          <c:extLst>
            <c:ext xmlns:c16="http://schemas.microsoft.com/office/drawing/2014/chart" uri="{C3380CC4-5D6E-409C-BE32-E72D297353CC}">
              <c16:uniqueId val="{00000000-90AE-4BBC-8075-4F877DBD6FA5}"/>
            </c:ext>
          </c:extLst>
        </c:ser>
        <c:dLbls>
          <c:showLegendKey val="0"/>
          <c:showVal val="0"/>
          <c:showCatName val="0"/>
          <c:showSerName val="0"/>
          <c:showPercent val="0"/>
          <c:showBubbleSize val="0"/>
        </c:dLbls>
        <c:marker val="1"/>
        <c:smooth val="0"/>
        <c:axId val="496950216"/>
        <c:axId val="488871976"/>
      </c:lineChart>
      <c:catAx>
        <c:axId val="496950216"/>
        <c:scaling>
          <c:orientation val="minMax"/>
        </c:scaling>
        <c:delete val="0"/>
        <c:axPos val="b"/>
        <c:title>
          <c:tx>
            <c:rich>
              <a:bodyPr/>
              <a:lstStyle/>
              <a:p>
                <a:pPr>
                  <a:defRPr sz="1100"/>
                </a:pPr>
                <a:r>
                  <a:rPr lang="ja-JP" altLang="en-US" sz="1100"/>
                  <a:t>表の割合（％）</a:t>
                </a:r>
              </a:p>
            </c:rich>
          </c:tx>
          <c:overlay val="0"/>
        </c:title>
        <c:numFmt formatCode="0%" sourceLinked="1"/>
        <c:majorTickMark val="out"/>
        <c:minorTickMark val="none"/>
        <c:tickLblPos val="nextTo"/>
        <c:txPr>
          <a:bodyPr/>
          <a:lstStyle/>
          <a:p>
            <a:pPr>
              <a:defRPr sz="1200"/>
            </a:pPr>
            <a:endParaRPr lang="ja-JP"/>
          </a:p>
        </c:txPr>
        <c:crossAx val="488871976"/>
        <c:crosses val="autoZero"/>
        <c:auto val="1"/>
        <c:lblAlgn val="ctr"/>
        <c:lblOffset val="100"/>
        <c:noMultiLvlLbl val="0"/>
      </c:catAx>
      <c:valAx>
        <c:axId val="488871976"/>
        <c:scaling>
          <c:orientation val="minMax"/>
        </c:scaling>
        <c:delete val="0"/>
        <c:axPos val="l"/>
        <c:title>
          <c:tx>
            <c:rich>
              <a:bodyPr rot="0" vert="wordArtVertRtl"/>
              <a:lstStyle/>
              <a:p>
                <a:pPr>
                  <a:defRPr/>
                </a:pPr>
                <a:r>
                  <a:rPr lang="ja-JP" altLang="en-US" sz="1200"/>
                  <a:t>確率（％）</a:t>
                </a:r>
              </a:p>
            </c:rich>
          </c:tx>
          <c:overlay val="0"/>
        </c:title>
        <c:numFmt formatCode="0.000%" sourceLinked="1"/>
        <c:majorTickMark val="out"/>
        <c:minorTickMark val="none"/>
        <c:tickLblPos val="nextTo"/>
        <c:crossAx val="496950216"/>
        <c:crosses val="autoZero"/>
        <c:crossBetween val="between"/>
      </c:valAx>
    </c:plotArea>
    <c:plotVisOnly val="1"/>
    <c:dispBlanksAs val="gap"/>
    <c:showDLblsOverMax val="0"/>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2800"/>
            </a:pPr>
            <a:r>
              <a:rPr lang="ja-JP" altLang="en-US" sz="2800"/>
              <a:t>図</a:t>
            </a:r>
            <a:r>
              <a:rPr lang="en-US" altLang="ja-JP" sz="2800"/>
              <a:t>11-5   </a:t>
            </a:r>
            <a:r>
              <a:rPr lang="ja-JP" altLang="en-US" sz="2800"/>
              <a:t>ベルカーブ</a:t>
            </a:r>
          </a:p>
        </c:rich>
      </c:tx>
      <c:overlay val="0"/>
    </c:title>
    <c:autoTitleDeleted val="0"/>
    <c:plotArea>
      <c:layout/>
      <c:scatterChart>
        <c:scatterStyle val="smoothMarker"/>
        <c:varyColors val="0"/>
        <c:ser>
          <c:idx val="0"/>
          <c:order val="0"/>
          <c:spPr>
            <a:ln w="47625">
              <a:solidFill>
                <a:schemeClr val="tx1"/>
              </a:solidFill>
            </a:ln>
          </c:spPr>
          <c:marker>
            <c:symbol val="none"/>
          </c:marker>
          <c:xVal>
            <c:numRef>
              <c:f>正規分布!$A$2:$A$102</c:f>
              <c:numCache>
                <c:formatCode>General</c:formatCode>
                <c:ptCount val="101"/>
                <c:pt idx="0">
                  <c:v>0.01</c:v>
                </c:pt>
                <c:pt idx="1">
                  <c:v>0.02</c:v>
                </c:pt>
                <c:pt idx="2">
                  <c:v>0.03</c:v>
                </c:pt>
                <c:pt idx="3">
                  <c:v>0.04</c:v>
                </c:pt>
                <c:pt idx="4">
                  <c:v>0.05</c:v>
                </c:pt>
                <c:pt idx="5">
                  <c:v>0.06</c:v>
                </c:pt>
                <c:pt idx="6">
                  <c:v>7.0000000000000007E-2</c:v>
                </c:pt>
                <c:pt idx="7">
                  <c:v>0.08</c:v>
                </c:pt>
                <c:pt idx="8">
                  <c:v>0.09</c:v>
                </c:pt>
                <c:pt idx="9">
                  <c:v>0.1</c:v>
                </c:pt>
                <c:pt idx="10">
                  <c:v>0.11</c:v>
                </c:pt>
                <c:pt idx="11">
                  <c:v>0.12</c:v>
                </c:pt>
                <c:pt idx="12">
                  <c:v>0.13</c:v>
                </c:pt>
                <c:pt idx="13">
                  <c:v>0.14000000000000001</c:v>
                </c:pt>
                <c:pt idx="14">
                  <c:v>0.15</c:v>
                </c:pt>
                <c:pt idx="15">
                  <c:v>0.16</c:v>
                </c:pt>
                <c:pt idx="16">
                  <c:v>0.17</c:v>
                </c:pt>
                <c:pt idx="17">
                  <c:v>0.18</c:v>
                </c:pt>
                <c:pt idx="18">
                  <c:v>0.19</c:v>
                </c:pt>
                <c:pt idx="19">
                  <c:v>0.2</c:v>
                </c:pt>
                <c:pt idx="20">
                  <c:v>0.21</c:v>
                </c:pt>
                <c:pt idx="21">
                  <c:v>0.22</c:v>
                </c:pt>
                <c:pt idx="22">
                  <c:v>0.23</c:v>
                </c:pt>
                <c:pt idx="23">
                  <c:v>0.24</c:v>
                </c:pt>
                <c:pt idx="24">
                  <c:v>0.25</c:v>
                </c:pt>
                <c:pt idx="25">
                  <c:v>0.26</c:v>
                </c:pt>
                <c:pt idx="26">
                  <c:v>0.27</c:v>
                </c:pt>
                <c:pt idx="27">
                  <c:v>0.28000000000000003</c:v>
                </c:pt>
                <c:pt idx="28">
                  <c:v>0.28999999999999998</c:v>
                </c:pt>
                <c:pt idx="29">
                  <c:v>0.3</c:v>
                </c:pt>
                <c:pt idx="30">
                  <c:v>0.31</c:v>
                </c:pt>
                <c:pt idx="31">
                  <c:v>0.32</c:v>
                </c:pt>
                <c:pt idx="32">
                  <c:v>0.33</c:v>
                </c:pt>
                <c:pt idx="33">
                  <c:v>0.34</c:v>
                </c:pt>
                <c:pt idx="34">
                  <c:v>0.35</c:v>
                </c:pt>
                <c:pt idx="35">
                  <c:v>0.36</c:v>
                </c:pt>
                <c:pt idx="36">
                  <c:v>0.37</c:v>
                </c:pt>
                <c:pt idx="37">
                  <c:v>0.38</c:v>
                </c:pt>
                <c:pt idx="38">
                  <c:v>0.39</c:v>
                </c:pt>
                <c:pt idx="39">
                  <c:v>0.4</c:v>
                </c:pt>
                <c:pt idx="40">
                  <c:v>0.41</c:v>
                </c:pt>
                <c:pt idx="41">
                  <c:v>0.42</c:v>
                </c:pt>
                <c:pt idx="42">
                  <c:v>0.43</c:v>
                </c:pt>
                <c:pt idx="43">
                  <c:v>0.44</c:v>
                </c:pt>
                <c:pt idx="44">
                  <c:v>0.45</c:v>
                </c:pt>
                <c:pt idx="45">
                  <c:v>0.46</c:v>
                </c:pt>
                <c:pt idx="46">
                  <c:v>0.47</c:v>
                </c:pt>
                <c:pt idx="47">
                  <c:v>0.48</c:v>
                </c:pt>
                <c:pt idx="48">
                  <c:v>0.49</c:v>
                </c:pt>
                <c:pt idx="49">
                  <c:v>0.5</c:v>
                </c:pt>
                <c:pt idx="50">
                  <c:v>0.51</c:v>
                </c:pt>
                <c:pt idx="51">
                  <c:v>0.52</c:v>
                </c:pt>
                <c:pt idx="52">
                  <c:v>0.53</c:v>
                </c:pt>
                <c:pt idx="53">
                  <c:v>0.54</c:v>
                </c:pt>
                <c:pt idx="54">
                  <c:v>0.55000000000000004</c:v>
                </c:pt>
                <c:pt idx="55">
                  <c:v>0.56000000000000005</c:v>
                </c:pt>
                <c:pt idx="56">
                  <c:v>0.56999999999999995</c:v>
                </c:pt>
                <c:pt idx="57">
                  <c:v>0.57999999999999996</c:v>
                </c:pt>
                <c:pt idx="58">
                  <c:v>0.59</c:v>
                </c:pt>
                <c:pt idx="59">
                  <c:v>0.6</c:v>
                </c:pt>
                <c:pt idx="60">
                  <c:v>0.61</c:v>
                </c:pt>
                <c:pt idx="61">
                  <c:v>0.62</c:v>
                </c:pt>
                <c:pt idx="62">
                  <c:v>0.63</c:v>
                </c:pt>
                <c:pt idx="63">
                  <c:v>0.64</c:v>
                </c:pt>
                <c:pt idx="64">
                  <c:v>0.65</c:v>
                </c:pt>
                <c:pt idx="65">
                  <c:v>0.66</c:v>
                </c:pt>
                <c:pt idx="66">
                  <c:v>0.67</c:v>
                </c:pt>
                <c:pt idx="67">
                  <c:v>0.68</c:v>
                </c:pt>
                <c:pt idx="68">
                  <c:v>0.69</c:v>
                </c:pt>
                <c:pt idx="69">
                  <c:v>0.7</c:v>
                </c:pt>
                <c:pt idx="70">
                  <c:v>0.71</c:v>
                </c:pt>
                <c:pt idx="71">
                  <c:v>0.72</c:v>
                </c:pt>
                <c:pt idx="72">
                  <c:v>0.73</c:v>
                </c:pt>
                <c:pt idx="73">
                  <c:v>0.74</c:v>
                </c:pt>
                <c:pt idx="74">
                  <c:v>0.75</c:v>
                </c:pt>
                <c:pt idx="75">
                  <c:v>0.76</c:v>
                </c:pt>
                <c:pt idx="76">
                  <c:v>0.77</c:v>
                </c:pt>
                <c:pt idx="77">
                  <c:v>0.78</c:v>
                </c:pt>
                <c:pt idx="78">
                  <c:v>0.79</c:v>
                </c:pt>
                <c:pt idx="79">
                  <c:v>0.8</c:v>
                </c:pt>
                <c:pt idx="80">
                  <c:v>0.81</c:v>
                </c:pt>
                <c:pt idx="81">
                  <c:v>0.82</c:v>
                </c:pt>
                <c:pt idx="82">
                  <c:v>0.83</c:v>
                </c:pt>
                <c:pt idx="83">
                  <c:v>0.84</c:v>
                </c:pt>
                <c:pt idx="84">
                  <c:v>0.85</c:v>
                </c:pt>
                <c:pt idx="85">
                  <c:v>0.86</c:v>
                </c:pt>
                <c:pt idx="86">
                  <c:v>0.87</c:v>
                </c:pt>
                <c:pt idx="87">
                  <c:v>0.88</c:v>
                </c:pt>
                <c:pt idx="88">
                  <c:v>0.89</c:v>
                </c:pt>
                <c:pt idx="89">
                  <c:v>0.9</c:v>
                </c:pt>
                <c:pt idx="90">
                  <c:v>0.91</c:v>
                </c:pt>
                <c:pt idx="91">
                  <c:v>0.92</c:v>
                </c:pt>
                <c:pt idx="92">
                  <c:v>0.93</c:v>
                </c:pt>
                <c:pt idx="93">
                  <c:v>0.94</c:v>
                </c:pt>
                <c:pt idx="94">
                  <c:v>0.95</c:v>
                </c:pt>
                <c:pt idx="95">
                  <c:v>0.96</c:v>
                </c:pt>
                <c:pt idx="96">
                  <c:v>0.97</c:v>
                </c:pt>
                <c:pt idx="97">
                  <c:v>0.98</c:v>
                </c:pt>
                <c:pt idx="98">
                  <c:v>0.99</c:v>
                </c:pt>
                <c:pt idx="99">
                  <c:v>1</c:v>
                </c:pt>
                <c:pt idx="100">
                  <c:v>1.01</c:v>
                </c:pt>
              </c:numCache>
            </c:numRef>
          </c:xVal>
          <c:yVal>
            <c:numRef>
              <c:f>正規分布!$B$2:$B$102</c:f>
              <c:numCache>
                <c:formatCode>General</c:formatCode>
                <c:ptCount val="101"/>
                <c:pt idx="0">
                  <c:v>1.1146000045441617E-20</c:v>
                </c:pt>
                <c:pt idx="1">
                  <c:v>7.7562238634939211E-20</c:v>
                </c:pt>
                <c:pt idx="2">
                  <c:v>5.1857294022008523E-19</c:v>
                </c:pt>
                <c:pt idx="3">
                  <c:v>3.3311760647598576E-18</c:v>
                </c:pt>
                <c:pt idx="4">
                  <c:v>2.0559547143337832E-17</c:v>
                </c:pt>
                <c:pt idx="5">
                  <c:v>1.2191516259125011E-16</c:v>
                </c:pt>
                <c:pt idx="6">
                  <c:v>6.9459254971324161E-16</c:v>
                </c:pt>
                <c:pt idx="7">
                  <c:v>3.8021630758159816E-15</c:v>
                </c:pt>
                <c:pt idx="8">
                  <c:v>1.9996757496994358E-14</c:v>
                </c:pt>
                <c:pt idx="9">
                  <c:v>1.0104542167073785E-13</c:v>
                </c:pt>
                <c:pt idx="10">
                  <c:v>4.9057105713928651E-13</c:v>
                </c:pt>
                <c:pt idx="11">
                  <c:v>2.2883129803602738E-12</c:v>
                </c:pt>
                <c:pt idx="12">
                  <c:v>1.0255507273593398E-11</c:v>
                </c:pt>
                <c:pt idx="13">
                  <c:v>4.4159799262743097E-11</c:v>
                </c:pt>
                <c:pt idx="14">
                  <c:v>1.8269440816729317E-10</c:v>
                </c:pt>
                <c:pt idx="15">
                  <c:v>7.2619230035836272E-10</c:v>
                </c:pt>
                <c:pt idx="16">
                  <c:v>2.7733599883306538E-9</c:v>
                </c:pt>
                <c:pt idx="17">
                  <c:v>1.0176280563290149E-8</c:v>
                </c:pt>
                <c:pt idx="18">
                  <c:v>3.5875678159281846E-8</c:v>
                </c:pt>
                <c:pt idx="19">
                  <c:v>1.2151765699646657E-7</c:v>
                </c:pt>
                <c:pt idx="20">
                  <c:v>3.9546392812489202E-7</c:v>
                </c:pt>
                <c:pt idx="21">
                  <c:v>1.2365241000331648E-6</c:v>
                </c:pt>
                <c:pt idx="22">
                  <c:v>3.7147236891105794E-6</c:v>
                </c:pt>
                <c:pt idx="23">
                  <c:v>1.0722070689395228E-5</c:v>
                </c:pt>
                <c:pt idx="24">
                  <c:v>2.9734390294685954E-5</c:v>
                </c:pt>
                <c:pt idx="25">
                  <c:v>7.9225981820641499E-5</c:v>
                </c:pt>
                <c:pt idx="26">
                  <c:v>2.0281704130973517E-4</c:v>
                </c:pt>
                <c:pt idx="27">
                  <c:v>4.9884942580107245E-4</c:v>
                </c:pt>
                <c:pt idx="28">
                  <c:v>1.178861355130797E-3</c:v>
                </c:pt>
                <c:pt idx="29">
                  <c:v>2.6766045152977072E-3</c:v>
                </c:pt>
                <c:pt idx="30">
                  <c:v>5.838938515829205E-3</c:v>
                </c:pt>
                <c:pt idx="31">
                  <c:v>1.223803860227546E-2</c:v>
                </c:pt>
                <c:pt idx="32">
                  <c:v>2.4644383369460416E-2</c:v>
                </c:pt>
                <c:pt idx="33">
                  <c:v>4.7681764029296969E-2</c:v>
                </c:pt>
                <c:pt idx="34">
                  <c:v>8.8636968238759994E-2</c:v>
                </c:pt>
                <c:pt idx="35">
                  <c:v>0.15830903165959914</c:v>
                </c:pt>
                <c:pt idx="36">
                  <c:v>0.27165938467371226</c:v>
                </c:pt>
                <c:pt idx="37">
                  <c:v>0.44789060589685797</c:v>
                </c:pt>
                <c:pt idx="38">
                  <c:v>0.70949185692462913</c:v>
                </c:pt>
                <c:pt idx="39">
                  <c:v>1.079819330263762</c:v>
                </c:pt>
                <c:pt idx="40">
                  <c:v>1.5790031660178818</c:v>
                </c:pt>
                <c:pt idx="41">
                  <c:v>2.2184166935891105</c:v>
                </c:pt>
                <c:pt idx="42">
                  <c:v>2.9945493127148968</c:v>
                </c:pt>
                <c:pt idx="43">
                  <c:v>3.8837210996642595</c:v>
                </c:pt>
                <c:pt idx="44">
                  <c:v>4.8394144903828673</c:v>
                </c:pt>
                <c:pt idx="45">
                  <c:v>5.7938310552296572</c:v>
                </c:pt>
                <c:pt idx="46">
                  <c:v>6.6644920578359903</c:v>
                </c:pt>
                <c:pt idx="47">
                  <c:v>7.3654028060664647</c:v>
                </c:pt>
                <c:pt idx="48">
                  <c:v>7.8208538795091176</c:v>
                </c:pt>
                <c:pt idx="49">
                  <c:v>7.9788456080286538</c:v>
                </c:pt>
                <c:pt idx="50">
                  <c:v>7.8208538795091176</c:v>
                </c:pt>
                <c:pt idx="51">
                  <c:v>7.3654028060664647</c:v>
                </c:pt>
                <c:pt idx="52">
                  <c:v>6.6644920578359903</c:v>
                </c:pt>
                <c:pt idx="53">
                  <c:v>5.793831055229651</c:v>
                </c:pt>
                <c:pt idx="54">
                  <c:v>4.8394144903828629</c:v>
                </c:pt>
                <c:pt idx="55">
                  <c:v>3.8837210996642537</c:v>
                </c:pt>
                <c:pt idx="56">
                  <c:v>2.9945493127149012</c:v>
                </c:pt>
                <c:pt idx="57">
                  <c:v>2.2184166935891141</c:v>
                </c:pt>
                <c:pt idx="58">
                  <c:v>1.5790031660178852</c:v>
                </c:pt>
                <c:pt idx="59">
                  <c:v>1.079819330263762</c:v>
                </c:pt>
                <c:pt idx="60">
                  <c:v>0.70949185692462913</c:v>
                </c:pt>
                <c:pt idx="61">
                  <c:v>0.44789060589685797</c:v>
                </c:pt>
                <c:pt idx="62">
                  <c:v>0.27165938467371226</c:v>
                </c:pt>
                <c:pt idx="63">
                  <c:v>0.15830903165959914</c:v>
                </c:pt>
                <c:pt idx="64">
                  <c:v>8.8636968238759994E-2</c:v>
                </c:pt>
                <c:pt idx="65">
                  <c:v>4.7681764029296761E-2</c:v>
                </c:pt>
                <c:pt idx="66">
                  <c:v>2.4644383369460305E-2</c:v>
                </c:pt>
                <c:pt idx="67">
                  <c:v>1.2238038602275405E-2</c:v>
                </c:pt>
                <c:pt idx="68">
                  <c:v>5.8389385158292258E-3</c:v>
                </c:pt>
                <c:pt idx="69">
                  <c:v>2.6766045152977168E-3</c:v>
                </c:pt>
                <c:pt idx="70">
                  <c:v>1.1788613551308011E-3</c:v>
                </c:pt>
                <c:pt idx="71">
                  <c:v>4.9884942580107245E-4</c:v>
                </c:pt>
                <c:pt idx="72">
                  <c:v>2.0281704130973517E-4</c:v>
                </c:pt>
                <c:pt idx="73">
                  <c:v>7.9225981820641499E-5</c:v>
                </c:pt>
                <c:pt idx="74">
                  <c:v>2.9734390294685954E-5</c:v>
                </c:pt>
                <c:pt idx="75">
                  <c:v>1.0722070689395228E-5</c:v>
                </c:pt>
                <c:pt idx="76">
                  <c:v>3.7147236891105794E-6</c:v>
                </c:pt>
                <c:pt idx="77">
                  <c:v>1.2365241000331648E-6</c:v>
                </c:pt>
                <c:pt idx="78">
                  <c:v>3.9546392812489202E-7</c:v>
                </c:pt>
                <c:pt idx="79">
                  <c:v>1.2151765699646484E-7</c:v>
                </c:pt>
                <c:pt idx="80">
                  <c:v>3.5875678159281462E-8</c:v>
                </c:pt>
                <c:pt idx="81">
                  <c:v>1.017628056329022E-8</c:v>
                </c:pt>
                <c:pt idx="82">
                  <c:v>2.7733599883306538E-9</c:v>
                </c:pt>
                <c:pt idx="83">
                  <c:v>7.2619230035836272E-10</c:v>
                </c:pt>
                <c:pt idx="84">
                  <c:v>1.8269440816729317E-10</c:v>
                </c:pt>
                <c:pt idx="85">
                  <c:v>4.4159799262743097E-11</c:v>
                </c:pt>
                <c:pt idx="86">
                  <c:v>1.0255507273593398E-11</c:v>
                </c:pt>
                <c:pt idx="87">
                  <c:v>2.2883129803602738E-12</c:v>
                </c:pt>
                <c:pt idx="88">
                  <c:v>4.9057105713928651E-13</c:v>
                </c:pt>
                <c:pt idx="89">
                  <c:v>1.0104542167073785E-13</c:v>
                </c:pt>
                <c:pt idx="90">
                  <c:v>1.9996757496994358E-14</c:v>
                </c:pt>
                <c:pt idx="91">
                  <c:v>3.8021630758159272E-15</c:v>
                </c:pt>
                <c:pt idx="92">
                  <c:v>6.9459254971324161E-16</c:v>
                </c:pt>
                <c:pt idx="93">
                  <c:v>1.2191516259125011E-16</c:v>
                </c:pt>
                <c:pt idx="94">
                  <c:v>2.0559547143338124E-17</c:v>
                </c:pt>
                <c:pt idx="95">
                  <c:v>3.3311760647598576E-18</c:v>
                </c:pt>
                <c:pt idx="96">
                  <c:v>5.1857294022008523E-19</c:v>
                </c:pt>
                <c:pt idx="97">
                  <c:v>7.7562238634939211E-20</c:v>
                </c:pt>
                <c:pt idx="98">
                  <c:v>1.1146000045441617E-20</c:v>
                </c:pt>
                <c:pt idx="99">
                  <c:v>1.5389197253412839E-21</c:v>
                </c:pt>
                <c:pt idx="100">
                  <c:v>2.0414611188612201E-22</c:v>
                </c:pt>
              </c:numCache>
            </c:numRef>
          </c:yVal>
          <c:smooth val="1"/>
          <c:extLst>
            <c:ext xmlns:c16="http://schemas.microsoft.com/office/drawing/2014/chart" uri="{C3380CC4-5D6E-409C-BE32-E72D297353CC}">
              <c16:uniqueId val="{00000000-4817-479A-A529-A3D89158C013}"/>
            </c:ext>
          </c:extLst>
        </c:ser>
        <c:dLbls>
          <c:showLegendKey val="0"/>
          <c:showVal val="0"/>
          <c:showCatName val="0"/>
          <c:showSerName val="0"/>
          <c:showPercent val="0"/>
          <c:showBubbleSize val="0"/>
        </c:dLbls>
        <c:axId val="658903160"/>
        <c:axId val="205417832"/>
      </c:scatterChart>
      <c:valAx>
        <c:axId val="658903160"/>
        <c:scaling>
          <c:orientation val="minMax"/>
          <c:max val="1.1000000000000001"/>
          <c:min val="0"/>
        </c:scaling>
        <c:delete val="0"/>
        <c:axPos val="b"/>
        <c:numFmt formatCode="General" sourceLinked="1"/>
        <c:majorTickMark val="out"/>
        <c:minorTickMark val="none"/>
        <c:tickLblPos val="nextTo"/>
        <c:txPr>
          <a:bodyPr/>
          <a:lstStyle/>
          <a:p>
            <a:pPr>
              <a:defRPr sz="1600"/>
            </a:pPr>
            <a:endParaRPr lang="ja-JP"/>
          </a:p>
        </c:txPr>
        <c:crossAx val="205417832"/>
        <c:crosses val="autoZero"/>
        <c:crossBetween val="midCat"/>
        <c:majorUnit val="0.2"/>
      </c:valAx>
      <c:valAx>
        <c:axId val="205417832"/>
        <c:scaling>
          <c:orientation val="minMax"/>
        </c:scaling>
        <c:delete val="0"/>
        <c:axPos val="l"/>
        <c:numFmt formatCode="General" sourceLinked="1"/>
        <c:majorTickMark val="out"/>
        <c:minorTickMark val="none"/>
        <c:tickLblPos val="nextTo"/>
        <c:txPr>
          <a:bodyPr/>
          <a:lstStyle/>
          <a:p>
            <a:pPr>
              <a:defRPr sz="1600"/>
            </a:pPr>
            <a:endParaRPr lang="ja-JP"/>
          </a:p>
        </c:txPr>
        <c:crossAx val="658903160"/>
        <c:crosses val="autoZero"/>
        <c:crossBetween val="midCat"/>
      </c:valAx>
    </c:plotArea>
    <c:plotVisOnly val="1"/>
    <c:dispBlanksAs val="gap"/>
    <c:showDLblsOverMax val="0"/>
  </c:chart>
  <c:spPr>
    <a:ln w="19050">
      <a:solidFill>
        <a:schemeClr val="accent1"/>
      </a:solidFill>
    </a:ln>
  </c:sp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2000"/>
            </a:pPr>
            <a:r>
              <a:rPr lang="ja-JP" altLang="en-US" sz="2000"/>
              <a:t>図</a:t>
            </a:r>
            <a:r>
              <a:rPr lang="en-US" altLang="ja-JP" sz="2000"/>
              <a:t>11-6  95%</a:t>
            </a:r>
            <a:r>
              <a:rPr lang="ja-JP" altLang="en-US" sz="2000"/>
              <a:t>の誤差の範囲（標準型のベルカーブの場合）</a:t>
            </a:r>
            <a:endParaRPr lang="en-US" altLang="en-US" sz="2000"/>
          </a:p>
        </c:rich>
      </c:tx>
      <c:overlay val="0"/>
    </c:title>
    <c:autoTitleDeleted val="0"/>
    <c:plotArea>
      <c:layout/>
      <c:scatterChart>
        <c:scatterStyle val="smoothMarker"/>
        <c:varyColors val="0"/>
        <c:ser>
          <c:idx val="0"/>
          <c:order val="0"/>
          <c:spPr>
            <a:ln w="44450">
              <a:solidFill>
                <a:schemeClr val="tx1"/>
              </a:solidFill>
            </a:ln>
          </c:spPr>
          <c:marker>
            <c:symbol val="none"/>
          </c:marker>
          <c:xVal>
            <c:numRef>
              <c:f>正規分布!$I$2:$I$82</c:f>
              <c:numCache>
                <c:formatCode>0%</c:formatCode>
                <c:ptCount val="81"/>
                <c:pt idx="0">
                  <c:v>-4</c:v>
                </c:pt>
                <c:pt idx="1">
                  <c:v>-3.9</c:v>
                </c:pt>
                <c:pt idx="2">
                  <c:v>-3.8</c:v>
                </c:pt>
                <c:pt idx="3">
                  <c:v>-3.7</c:v>
                </c:pt>
                <c:pt idx="4">
                  <c:v>-3.6</c:v>
                </c:pt>
                <c:pt idx="5">
                  <c:v>-3.5</c:v>
                </c:pt>
                <c:pt idx="6">
                  <c:v>-3.4</c:v>
                </c:pt>
                <c:pt idx="7">
                  <c:v>-3.3</c:v>
                </c:pt>
                <c:pt idx="8">
                  <c:v>-3.2</c:v>
                </c:pt>
                <c:pt idx="9">
                  <c:v>-3.1</c:v>
                </c:pt>
                <c:pt idx="10">
                  <c:v>-3</c:v>
                </c:pt>
                <c:pt idx="11">
                  <c:v>-2.9</c:v>
                </c:pt>
                <c:pt idx="12">
                  <c:v>-2.8</c:v>
                </c:pt>
                <c:pt idx="13">
                  <c:v>-2.7</c:v>
                </c:pt>
                <c:pt idx="14">
                  <c:v>-2.6</c:v>
                </c:pt>
                <c:pt idx="15">
                  <c:v>-2.5</c:v>
                </c:pt>
                <c:pt idx="16">
                  <c:v>-2.4</c:v>
                </c:pt>
                <c:pt idx="17">
                  <c:v>-2.2999999999999998</c:v>
                </c:pt>
                <c:pt idx="18">
                  <c:v>-2.2000000000000002</c:v>
                </c:pt>
                <c:pt idx="19">
                  <c:v>-2.1</c:v>
                </c:pt>
                <c:pt idx="20">
                  <c:v>-2</c:v>
                </c:pt>
                <c:pt idx="21">
                  <c:v>-1.9</c:v>
                </c:pt>
                <c:pt idx="22">
                  <c:v>-1.8</c:v>
                </c:pt>
                <c:pt idx="23">
                  <c:v>-1.7</c:v>
                </c:pt>
                <c:pt idx="24">
                  <c:v>-1.6</c:v>
                </c:pt>
                <c:pt idx="25">
                  <c:v>-1.5</c:v>
                </c:pt>
                <c:pt idx="26">
                  <c:v>-1.4</c:v>
                </c:pt>
                <c:pt idx="27">
                  <c:v>-1.3</c:v>
                </c:pt>
                <c:pt idx="28">
                  <c:v>-1.2</c:v>
                </c:pt>
                <c:pt idx="29">
                  <c:v>-1.1000000000000001</c:v>
                </c:pt>
                <c:pt idx="30">
                  <c:v>-1</c:v>
                </c:pt>
                <c:pt idx="31">
                  <c:v>-0.9</c:v>
                </c:pt>
                <c:pt idx="32">
                  <c:v>-0.8</c:v>
                </c:pt>
                <c:pt idx="33">
                  <c:v>-0.7</c:v>
                </c:pt>
                <c:pt idx="34">
                  <c:v>-0.6</c:v>
                </c:pt>
                <c:pt idx="35">
                  <c:v>-0.5</c:v>
                </c:pt>
                <c:pt idx="36">
                  <c:v>-0.4</c:v>
                </c:pt>
                <c:pt idx="37">
                  <c:v>-0.3</c:v>
                </c:pt>
                <c:pt idx="38">
                  <c:v>-0.2</c:v>
                </c:pt>
                <c:pt idx="39">
                  <c:v>-0.1</c:v>
                </c:pt>
                <c:pt idx="40">
                  <c:v>0</c:v>
                </c:pt>
                <c:pt idx="41">
                  <c:v>9.9999999999999603E-2</c:v>
                </c:pt>
                <c:pt idx="42">
                  <c:v>0.2</c:v>
                </c:pt>
                <c:pt idx="43">
                  <c:v>0.3</c:v>
                </c:pt>
                <c:pt idx="44">
                  <c:v>0.4</c:v>
                </c:pt>
                <c:pt idx="45">
                  <c:v>0.5</c:v>
                </c:pt>
                <c:pt idx="46">
                  <c:v>0.6</c:v>
                </c:pt>
                <c:pt idx="47">
                  <c:v>0.7</c:v>
                </c:pt>
                <c:pt idx="48">
                  <c:v>0.8</c:v>
                </c:pt>
                <c:pt idx="49">
                  <c:v>0.9</c:v>
                </c:pt>
                <c:pt idx="50">
                  <c:v>1</c:v>
                </c:pt>
                <c:pt idx="51">
                  <c:v>1.1000000000000001</c:v>
                </c:pt>
                <c:pt idx="52">
                  <c:v>1.2</c:v>
                </c:pt>
                <c:pt idx="53">
                  <c:v>1.3</c:v>
                </c:pt>
                <c:pt idx="54">
                  <c:v>1.4</c:v>
                </c:pt>
                <c:pt idx="55">
                  <c:v>1.50000000000001</c:v>
                </c:pt>
                <c:pt idx="56">
                  <c:v>1.6</c:v>
                </c:pt>
                <c:pt idx="57">
                  <c:v>1.7</c:v>
                </c:pt>
                <c:pt idx="58">
                  <c:v>1.80000000000001</c:v>
                </c:pt>
                <c:pt idx="59">
                  <c:v>1.9000000000000099</c:v>
                </c:pt>
                <c:pt idx="60">
                  <c:v>2.0000000000000102</c:v>
                </c:pt>
                <c:pt idx="61">
                  <c:v>2.1</c:v>
                </c:pt>
                <c:pt idx="62">
                  <c:v>2.2000000000000099</c:v>
                </c:pt>
                <c:pt idx="63">
                  <c:v>2.30000000000001</c:v>
                </c:pt>
                <c:pt idx="64">
                  <c:v>2.4000000000000101</c:v>
                </c:pt>
                <c:pt idx="65">
                  <c:v>2.5000000000000102</c:v>
                </c:pt>
                <c:pt idx="66">
                  <c:v>2.6000000000000099</c:v>
                </c:pt>
                <c:pt idx="67">
                  <c:v>2.7000000000000099</c:v>
                </c:pt>
                <c:pt idx="68">
                  <c:v>2.80000000000001</c:v>
                </c:pt>
                <c:pt idx="69">
                  <c:v>2.9000000000000101</c:v>
                </c:pt>
                <c:pt idx="70">
                  <c:v>3.0000000000000102</c:v>
                </c:pt>
                <c:pt idx="71">
                  <c:v>3.1000000000000099</c:v>
                </c:pt>
                <c:pt idx="72">
                  <c:v>3.2000000000000099</c:v>
                </c:pt>
                <c:pt idx="73">
                  <c:v>3.30000000000001</c:v>
                </c:pt>
                <c:pt idx="74">
                  <c:v>3.4000000000000101</c:v>
                </c:pt>
                <c:pt idx="75">
                  <c:v>3.5000000000000102</c:v>
                </c:pt>
                <c:pt idx="76">
                  <c:v>3.6000000000000099</c:v>
                </c:pt>
                <c:pt idx="77">
                  <c:v>3.7000000000000099</c:v>
                </c:pt>
                <c:pt idx="78">
                  <c:v>3.80000000000001</c:v>
                </c:pt>
                <c:pt idx="79">
                  <c:v>3.9000000000000101</c:v>
                </c:pt>
                <c:pt idx="80">
                  <c:v>4.0000000000000098</c:v>
                </c:pt>
              </c:numCache>
            </c:numRef>
          </c:xVal>
          <c:yVal>
            <c:numRef>
              <c:f>正規分布!$J$2:$J$82</c:f>
              <c:numCache>
                <c:formatCode>General</c:formatCode>
                <c:ptCount val="81"/>
                <c:pt idx="0">
                  <c:v>1.3383022576488537E-4</c:v>
                </c:pt>
                <c:pt idx="1">
                  <c:v>1.9865547139277272E-4</c:v>
                </c:pt>
                <c:pt idx="2">
                  <c:v>2.9194692579146027E-4</c:v>
                </c:pt>
                <c:pt idx="3">
                  <c:v>4.2478027055075143E-4</c:v>
                </c:pt>
                <c:pt idx="4">
                  <c:v>6.119019301137719E-4</c:v>
                </c:pt>
                <c:pt idx="5">
                  <c:v>8.7268269504576015E-4</c:v>
                </c:pt>
                <c:pt idx="6">
                  <c:v>1.2322191684730199E-3</c:v>
                </c:pt>
                <c:pt idx="7">
                  <c:v>1.7225689390536812E-3</c:v>
                </c:pt>
                <c:pt idx="8">
                  <c:v>2.3840882014648404E-3</c:v>
                </c:pt>
                <c:pt idx="9">
                  <c:v>3.2668190561999182E-3</c:v>
                </c:pt>
                <c:pt idx="10">
                  <c:v>4.4318484119380075E-3</c:v>
                </c:pt>
                <c:pt idx="11">
                  <c:v>5.9525324197758538E-3</c:v>
                </c:pt>
                <c:pt idx="12">
                  <c:v>7.9154515829799686E-3</c:v>
                </c:pt>
                <c:pt idx="13">
                  <c:v>1.0420934814422592E-2</c:v>
                </c:pt>
                <c:pt idx="14">
                  <c:v>1.3582969233685613E-2</c:v>
                </c:pt>
                <c:pt idx="15">
                  <c:v>1.752830049356854E-2</c:v>
                </c:pt>
                <c:pt idx="16">
                  <c:v>2.2394530294842899E-2</c:v>
                </c:pt>
                <c:pt idx="17">
                  <c:v>2.8327037741601186E-2</c:v>
                </c:pt>
                <c:pt idx="18">
                  <c:v>3.5474592846231424E-2</c:v>
                </c:pt>
                <c:pt idx="19">
                  <c:v>4.3983595980427191E-2</c:v>
                </c:pt>
                <c:pt idx="20">
                  <c:v>5.3990966513188063E-2</c:v>
                </c:pt>
                <c:pt idx="21">
                  <c:v>6.5615814774676595E-2</c:v>
                </c:pt>
                <c:pt idx="22">
                  <c:v>7.8950158300894149E-2</c:v>
                </c:pt>
                <c:pt idx="23">
                  <c:v>9.4049077376886947E-2</c:v>
                </c:pt>
                <c:pt idx="24">
                  <c:v>0.11092083467945554</c:v>
                </c:pt>
                <c:pt idx="25">
                  <c:v>0.12951759566589174</c:v>
                </c:pt>
                <c:pt idx="26">
                  <c:v>0.14972746563574488</c:v>
                </c:pt>
                <c:pt idx="27">
                  <c:v>0.17136859204780736</c:v>
                </c:pt>
                <c:pt idx="28">
                  <c:v>0.19418605498321295</c:v>
                </c:pt>
                <c:pt idx="29">
                  <c:v>0.21785217703255053</c:v>
                </c:pt>
                <c:pt idx="30">
                  <c:v>0.24197072451914337</c:v>
                </c:pt>
                <c:pt idx="31">
                  <c:v>0.26608524989875482</c:v>
                </c:pt>
                <c:pt idx="32">
                  <c:v>0.28969155276148273</c:v>
                </c:pt>
                <c:pt idx="33">
                  <c:v>0.31225393336676127</c:v>
                </c:pt>
                <c:pt idx="34">
                  <c:v>0.33322460289179967</c:v>
                </c:pt>
                <c:pt idx="35">
                  <c:v>0.35206532676429952</c:v>
                </c:pt>
                <c:pt idx="36">
                  <c:v>0.36827014030332333</c:v>
                </c:pt>
                <c:pt idx="37">
                  <c:v>0.38138781546052414</c:v>
                </c:pt>
                <c:pt idx="38">
                  <c:v>0.39104269397545588</c:v>
                </c:pt>
                <c:pt idx="39">
                  <c:v>0.39695254747701181</c:v>
                </c:pt>
                <c:pt idx="40">
                  <c:v>0.3989422804014327</c:v>
                </c:pt>
                <c:pt idx="41">
                  <c:v>0.39695254747701181</c:v>
                </c:pt>
                <c:pt idx="42">
                  <c:v>0.39104269397545588</c:v>
                </c:pt>
                <c:pt idx="43">
                  <c:v>0.38138781546052414</c:v>
                </c:pt>
                <c:pt idx="44">
                  <c:v>0.36827014030332333</c:v>
                </c:pt>
                <c:pt idx="45">
                  <c:v>0.35206532676429952</c:v>
                </c:pt>
                <c:pt idx="46">
                  <c:v>0.33322460289179967</c:v>
                </c:pt>
                <c:pt idx="47">
                  <c:v>0.31225393336676127</c:v>
                </c:pt>
                <c:pt idx="48">
                  <c:v>0.28969155276148273</c:v>
                </c:pt>
                <c:pt idx="49">
                  <c:v>0.26608524989875482</c:v>
                </c:pt>
                <c:pt idx="50">
                  <c:v>0.24197072451914337</c:v>
                </c:pt>
                <c:pt idx="51">
                  <c:v>0.21785217703255053</c:v>
                </c:pt>
                <c:pt idx="52">
                  <c:v>0.19418605498321295</c:v>
                </c:pt>
                <c:pt idx="53">
                  <c:v>0.17136859204780736</c:v>
                </c:pt>
                <c:pt idx="54">
                  <c:v>0.14972746563574488</c:v>
                </c:pt>
                <c:pt idx="55">
                  <c:v>0.1295175956658898</c:v>
                </c:pt>
                <c:pt idx="56">
                  <c:v>0.11092083467945554</c:v>
                </c:pt>
                <c:pt idx="57">
                  <c:v>9.4049077376886947E-2</c:v>
                </c:pt>
                <c:pt idx="58">
                  <c:v>7.8950158300892734E-2</c:v>
                </c:pt>
                <c:pt idx="59">
                  <c:v>6.561581477467536E-2</c:v>
                </c:pt>
                <c:pt idx="60">
                  <c:v>5.3990966513186953E-2</c:v>
                </c:pt>
                <c:pt idx="61">
                  <c:v>4.3983595980427191E-2</c:v>
                </c:pt>
                <c:pt idx="62">
                  <c:v>3.5474592846230668E-2</c:v>
                </c:pt>
                <c:pt idx="63">
                  <c:v>2.8327037741600516E-2</c:v>
                </c:pt>
                <c:pt idx="64">
                  <c:v>2.2394530294842355E-2</c:v>
                </c:pt>
                <c:pt idx="65">
                  <c:v>1.7528300493568086E-2</c:v>
                </c:pt>
                <c:pt idx="66">
                  <c:v>1.3582969233685271E-2</c:v>
                </c:pt>
                <c:pt idx="67">
                  <c:v>1.0420934814422318E-2</c:v>
                </c:pt>
                <c:pt idx="68">
                  <c:v>7.915451582979743E-3</c:v>
                </c:pt>
                <c:pt idx="69">
                  <c:v>5.9525324197756795E-3</c:v>
                </c:pt>
                <c:pt idx="70">
                  <c:v>4.431848411937874E-3</c:v>
                </c:pt>
                <c:pt idx="71">
                  <c:v>3.2668190561998202E-3</c:v>
                </c:pt>
                <c:pt idx="72">
                  <c:v>2.3840882014647662E-3</c:v>
                </c:pt>
                <c:pt idx="73">
                  <c:v>1.7225689390536229E-3</c:v>
                </c:pt>
                <c:pt idx="74">
                  <c:v>1.2322191684729772E-3</c:v>
                </c:pt>
                <c:pt idx="75">
                  <c:v>8.7268269504572915E-4</c:v>
                </c:pt>
                <c:pt idx="76">
                  <c:v>6.1190193011375076E-4</c:v>
                </c:pt>
                <c:pt idx="77">
                  <c:v>4.2478027055073593E-4</c:v>
                </c:pt>
                <c:pt idx="78">
                  <c:v>2.919469257914491E-4</c:v>
                </c:pt>
                <c:pt idx="79">
                  <c:v>1.9865547139276475E-4</c:v>
                </c:pt>
                <c:pt idx="80">
                  <c:v>1.3383022576488014E-4</c:v>
                </c:pt>
              </c:numCache>
            </c:numRef>
          </c:yVal>
          <c:smooth val="1"/>
          <c:extLst>
            <c:ext xmlns:c16="http://schemas.microsoft.com/office/drawing/2014/chart" uri="{C3380CC4-5D6E-409C-BE32-E72D297353CC}">
              <c16:uniqueId val="{00000000-D2B6-4E61-A3CD-D643F03F3139}"/>
            </c:ext>
          </c:extLst>
        </c:ser>
        <c:dLbls>
          <c:showLegendKey val="0"/>
          <c:showVal val="0"/>
          <c:showCatName val="0"/>
          <c:showSerName val="0"/>
          <c:showPercent val="0"/>
          <c:showBubbleSize val="0"/>
        </c:dLbls>
        <c:axId val="495852568"/>
        <c:axId val="495853744"/>
      </c:scatterChart>
      <c:valAx>
        <c:axId val="495852568"/>
        <c:scaling>
          <c:orientation val="minMax"/>
        </c:scaling>
        <c:delete val="0"/>
        <c:axPos val="b"/>
        <c:numFmt formatCode="0%" sourceLinked="1"/>
        <c:majorTickMark val="out"/>
        <c:minorTickMark val="none"/>
        <c:tickLblPos val="nextTo"/>
        <c:txPr>
          <a:bodyPr/>
          <a:lstStyle/>
          <a:p>
            <a:pPr>
              <a:defRPr sz="1400"/>
            </a:pPr>
            <a:endParaRPr lang="ja-JP"/>
          </a:p>
        </c:txPr>
        <c:crossAx val="495853744"/>
        <c:crossesAt val="0"/>
        <c:crossBetween val="midCat"/>
      </c:valAx>
      <c:valAx>
        <c:axId val="495853744"/>
        <c:scaling>
          <c:orientation val="minMax"/>
          <c:max val="0.45"/>
          <c:min val="0"/>
        </c:scaling>
        <c:delete val="1"/>
        <c:axPos val="l"/>
        <c:numFmt formatCode="General" sourceLinked="1"/>
        <c:majorTickMark val="out"/>
        <c:minorTickMark val="none"/>
        <c:tickLblPos val="nextTo"/>
        <c:crossAx val="495852568"/>
        <c:crossesAt val="-4"/>
        <c:crossBetween val="midCat"/>
        <c:majorUnit val="5.000000000000001E-2"/>
      </c:valAx>
      <c:spPr>
        <a:ln w="25400">
          <a:solidFill>
            <a:schemeClr val="tx1"/>
          </a:solidFill>
        </a:ln>
      </c:spPr>
    </c:plotArea>
    <c:plotVisOnly val="1"/>
    <c:dispBlanksAs val="gap"/>
    <c:showDLblsOverMax val="0"/>
  </c:chart>
  <c:externalData r:id="rId1">
    <c:autoUpdate val="0"/>
  </c:externalData>
  <c:userShapes r:id="rId2"/>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2000"/>
            </a:pPr>
            <a:r>
              <a:rPr lang="ja-JP" altLang="en-US" sz="2000" dirty="0"/>
              <a:t>図</a:t>
            </a:r>
            <a:r>
              <a:rPr lang="ja-JP" altLang="en-US" sz="2000" baseline="0" dirty="0"/>
              <a:t>  </a:t>
            </a:r>
            <a:r>
              <a:rPr lang="en-US" altLang="ja-JP" sz="2000" dirty="0"/>
              <a:t>  95%</a:t>
            </a:r>
            <a:r>
              <a:rPr lang="ja-JP" altLang="en-US" sz="2000" dirty="0"/>
              <a:t>の誤差の範囲（コインを </a:t>
            </a:r>
            <a:r>
              <a:rPr lang="en-US" altLang="ja-JP" sz="2000" dirty="0"/>
              <a:t>n </a:t>
            </a:r>
            <a:r>
              <a:rPr lang="ja-JP" altLang="en-US" sz="2000" dirty="0"/>
              <a:t>回投げるとき）</a:t>
            </a:r>
            <a:endParaRPr lang="en-US" altLang="en-US" sz="2000" dirty="0"/>
          </a:p>
        </c:rich>
      </c:tx>
      <c:overlay val="0"/>
    </c:title>
    <c:autoTitleDeleted val="0"/>
    <c:plotArea>
      <c:layout/>
      <c:scatterChart>
        <c:scatterStyle val="smoothMarker"/>
        <c:varyColors val="0"/>
        <c:ser>
          <c:idx val="0"/>
          <c:order val="0"/>
          <c:spPr>
            <a:ln w="44450">
              <a:solidFill>
                <a:schemeClr val="tx1"/>
              </a:solidFill>
            </a:ln>
          </c:spPr>
          <c:marker>
            <c:symbol val="none"/>
          </c:marker>
          <c:xVal>
            <c:numRef>
              <c:f>正規分布!$I$2:$I$82</c:f>
              <c:numCache>
                <c:formatCode>0%</c:formatCode>
                <c:ptCount val="81"/>
                <c:pt idx="0">
                  <c:v>-4</c:v>
                </c:pt>
                <c:pt idx="1">
                  <c:v>-3.9</c:v>
                </c:pt>
                <c:pt idx="2">
                  <c:v>-3.8</c:v>
                </c:pt>
                <c:pt idx="3">
                  <c:v>-3.7</c:v>
                </c:pt>
                <c:pt idx="4">
                  <c:v>-3.6</c:v>
                </c:pt>
                <c:pt idx="5">
                  <c:v>-3.5</c:v>
                </c:pt>
                <c:pt idx="6">
                  <c:v>-3.4</c:v>
                </c:pt>
                <c:pt idx="7">
                  <c:v>-3.3</c:v>
                </c:pt>
                <c:pt idx="8">
                  <c:v>-3.2</c:v>
                </c:pt>
                <c:pt idx="9">
                  <c:v>-3.1</c:v>
                </c:pt>
                <c:pt idx="10">
                  <c:v>-3</c:v>
                </c:pt>
                <c:pt idx="11">
                  <c:v>-2.9</c:v>
                </c:pt>
                <c:pt idx="12">
                  <c:v>-2.8</c:v>
                </c:pt>
                <c:pt idx="13">
                  <c:v>-2.7</c:v>
                </c:pt>
                <c:pt idx="14">
                  <c:v>-2.6</c:v>
                </c:pt>
                <c:pt idx="15">
                  <c:v>-2.5</c:v>
                </c:pt>
                <c:pt idx="16">
                  <c:v>-2.4</c:v>
                </c:pt>
                <c:pt idx="17">
                  <c:v>-2.2999999999999998</c:v>
                </c:pt>
                <c:pt idx="18">
                  <c:v>-2.2000000000000002</c:v>
                </c:pt>
                <c:pt idx="19">
                  <c:v>-2.1</c:v>
                </c:pt>
                <c:pt idx="20">
                  <c:v>-2</c:v>
                </c:pt>
                <c:pt idx="21">
                  <c:v>-1.9</c:v>
                </c:pt>
                <c:pt idx="22">
                  <c:v>-1.8</c:v>
                </c:pt>
                <c:pt idx="23">
                  <c:v>-1.7</c:v>
                </c:pt>
                <c:pt idx="24">
                  <c:v>-1.6</c:v>
                </c:pt>
                <c:pt idx="25">
                  <c:v>-1.5</c:v>
                </c:pt>
                <c:pt idx="26">
                  <c:v>-1.4</c:v>
                </c:pt>
                <c:pt idx="27">
                  <c:v>-1.3</c:v>
                </c:pt>
                <c:pt idx="28">
                  <c:v>-1.2</c:v>
                </c:pt>
                <c:pt idx="29">
                  <c:v>-1.1000000000000001</c:v>
                </c:pt>
                <c:pt idx="30">
                  <c:v>-1</c:v>
                </c:pt>
                <c:pt idx="31">
                  <c:v>-0.9</c:v>
                </c:pt>
                <c:pt idx="32">
                  <c:v>-0.8</c:v>
                </c:pt>
                <c:pt idx="33">
                  <c:v>-0.7</c:v>
                </c:pt>
                <c:pt idx="34">
                  <c:v>-0.6</c:v>
                </c:pt>
                <c:pt idx="35">
                  <c:v>-0.5</c:v>
                </c:pt>
                <c:pt idx="36">
                  <c:v>-0.4</c:v>
                </c:pt>
                <c:pt idx="37">
                  <c:v>-0.3</c:v>
                </c:pt>
                <c:pt idx="38">
                  <c:v>-0.2</c:v>
                </c:pt>
                <c:pt idx="39">
                  <c:v>-0.1</c:v>
                </c:pt>
                <c:pt idx="40">
                  <c:v>0</c:v>
                </c:pt>
                <c:pt idx="41">
                  <c:v>9.9999999999999603E-2</c:v>
                </c:pt>
                <c:pt idx="42">
                  <c:v>0.2</c:v>
                </c:pt>
                <c:pt idx="43">
                  <c:v>0.3</c:v>
                </c:pt>
                <c:pt idx="44">
                  <c:v>0.4</c:v>
                </c:pt>
                <c:pt idx="45">
                  <c:v>0.5</c:v>
                </c:pt>
                <c:pt idx="46">
                  <c:v>0.6</c:v>
                </c:pt>
                <c:pt idx="47">
                  <c:v>0.7</c:v>
                </c:pt>
                <c:pt idx="48">
                  <c:v>0.8</c:v>
                </c:pt>
                <c:pt idx="49">
                  <c:v>0.9</c:v>
                </c:pt>
                <c:pt idx="50">
                  <c:v>1</c:v>
                </c:pt>
                <c:pt idx="51">
                  <c:v>1.1000000000000001</c:v>
                </c:pt>
                <c:pt idx="52">
                  <c:v>1.2</c:v>
                </c:pt>
                <c:pt idx="53">
                  <c:v>1.3</c:v>
                </c:pt>
                <c:pt idx="54">
                  <c:v>1.4</c:v>
                </c:pt>
                <c:pt idx="55">
                  <c:v>1.50000000000001</c:v>
                </c:pt>
                <c:pt idx="56">
                  <c:v>1.6</c:v>
                </c:pt>
                <c:pt idx="57">
                  <c:v>1.7</c:v>
                </c:pt>
                <c:pt idx="58">
                  <c:v>1.80000000000001</c:v>
                </c:pt>
                <c:pt idx="59">
                  <c:v>1.9000000000000099</c:v>
                </c:pt>
                <c:pt idx="60">
                  <c:v>2.0000000000000102</c:v>
                </c:pt>
                <c:pt idx="61">
                  <c:v>2.1</c:v>
                </c:pt>
                <c:pt idx="62">
                  <c:v>2.2000000000000099</c:v>
                </c:pt>
                <c:pt idx="63">
                  <c:v>2.30000000000001</c:v>
                </c:pt>
                <c:pt idx="64">
                  <c:v>2.4000000000000101</c:v>
                </c:pt>
                <c:pt idx="65">
                  <c:v>2.5000000000000102</c:v>
                </c:pt>
                <c:pt idx="66">
                  <c:v>2.6000000000000099</c:v>
                </c:pt>
                <c:pt idx="67">
                  <c:v>2.7000000000000099</c:v>
                </c:pt>
                <c:pt idx="68">
                  <c:v>2.80000000000001</c:v>
                </c:pt>
                <c:pt idx="69">
                  <c:v>2.9000000000000101</c:v>
                </c:pt>
                <c:pt idx="70">
                  <c:v>3.0000000000000102</c:v>
                </c:pt>
                <c:pt idx="71">
                  <c:v>3.1000000000000099</c:v>
                </c:pt>
                <c:pt idx="72">
                  <c:v>3.2000000000000099</c:v>
                </c:pt>
                <c:pt idx="73">
                  <c:v>3.30000000000001</c:v>
                </c:pt>
                <c:pt idx="74">
                  <c:v>3.4000000000000101</c:v>
                </c:pt>
                <c:pt idx="75">
                  <c:v>3.5000000000000102</c:v>
                </c:pt>
                <c:pt idx="76">
                  <c:v>3.6000000000000099</c:v>
                </c:pt>
                <c:pt idx="77">
                  <c:v>3.7000000000000099</c:v>
                </c:pt>
                <c:pt idx="78">
                  <c:v>3.80000000000001</c:v>
                </c:pt>
                <c:pt idx="79">
                  <c:v>3.9000000000000101</c:v>
                </c:pt>
                <c:pt idx="80">
                  <c:v>4.0000000000000098</c:v>
                </c:pt>
              </c:numCache>
            </c:numRef>
          </c:xVal>
          <c:yVal>
            <c:numRef>
              <c:f>正規分布!$J$2:$J$82</c:f>
              <c:numCache>
                <c:formatCode>General</c:formatCode>
                <c:ptCount val="81"/>
                <c:pt idx="0">
                  <c:v>1.3383022576488537E-4</c:v>
                </c:pt>
                <c:pt idx="1">
                  <c:v>1.9865547139277272E-4</c:v>
                </c:pt>
                <c:pt idx="2">
                  <c:v>2.9194692579146027E-4</c:v>
                </c:pt>
                <c:pt idx="3">
                  <c:v>4.2478027055075143E-4</c:v>
                </c:pt>
                <c:pt idx="4">
                  <c:v>6.119019301137719E-4</c:v>
                </c:pt>
                <c:pt idx="5">
                  <c:v>8.7268269504576015E-4</c:v>
                </c:pt>
                <c:pt idx="6">
                  <c:v>1.2322191684730199E-3</c:v>
                </c:pt>
                <c:pt idx="7">
                  <c:v>1.7225689390536812E-3</c:v>
                </c:pt>
                <c:pt idx="8">
                  <c:v>2.3840882014648404E-3</c:v>
                </c:pt>
                <c:pt idx="9">
                  <c:v>3.2668190561999182E-3</c:v>
                </c:pt>
                <c:pt idx="10">
                  <c:v>4.4318484119380075E-3</c:v>
                </c:pt>
                <c:pt idx="11">
                  <c:v>5.9525324197758538E-3</c:v>
                </c:pt>
                <c:pt idx="12">
                  <c:v>7.9154515829799686E-3</c:v>
                </c:pt>
                <c:pt idx="13">
                  <c:v>1.0420934814422592E-2</c:v>
                </c:pt>
                <c:pt idx="14">
                  <c:v>1.3582969233685613E-2</c:v>
                </c:pt>
                <c:pt idx="15">
                  <c:v>1.752830049356854E-2</c:v>
                </c:pt>
                <c:pt idx="16">
                  <c:v>2.2394530294842899E-2</c:v>
                </c:pt>
                <c:pt idx="17">
                  <c:v>2.8327037741601186E-2</c:v>
                </c:pt>
                <c:pt idx="18">
                  <c:v>3.5474592846231424E-2</c:v>
                </c:pt>
                <c:pt idx="19">
                  <c:v>4.3983595980427191E-2</c:v>
                </c:pt>
                <c:pt idx="20">
                  <c:v>5.3990966513188063E-2</c:v>
                </c:pt>
                <c:pt idx="21">
                  <c:v>6.5615814774676595E-2</c:v>
                </c:pt>
                <c:pt idx="22">
                  <c:v>7.8950158300894149E-2</c:v>
                </c:pt>
                <c:pt idx="23">
                  <c:v>9.4049077376886947E-2</c:v>
                </c:pt>
                <c:pt idx="24">
                  <c:v>0.11092083467945554</c:v>
                </c:pt>
                <c:pt idx="25">
                  <c:v>0.12951759566589174</c:v>
                </c:pt>
                <c:pt idx="26">
                  <c:v>0.14972746563574488</c:v>
                </c:pt>
                <c:pt idx="27">
                  <c:v>0.17136859204780736</c:v>
                </c:pt>
                <c:pt idx="28">
                  <c:v>0.19418605498321295</c:v>
                </c:pt>
                <c:pt idx="29">
                  <c:v>0.21785217703255053</c:v>
                </c:pt>
                <c:pt idx="30">
                  <c:v>0.24197072451914337</c:v>
                </c:pt>
                <c:pt idx="31">
                  <c:v>0.26608524989875482</c:v>
                </c:pt>
                <c:pt idx="32">
                  <c:v>0.28969155276148273</c:v>
                </c:pt>
                <c:pt idx="33">
                  <c:v>0.31225393336676127</c:v>
                </c:pt>
                <c:pt idx="34">
                  <c:v>0.33322460289179967</c:v>
                </c:pt>
                <c:pt idx="35">
                  <c:v>0.35206532676429952</c:v>
                </c:pt>
                <c:pt idx="36">
                  <c:v>0.36827014030332333</c:v>
                </c:pt>
                <c:pt idx="37">
                  <c:v>0.38138781546052414</c:v>
                </c:pt>
                <c:pt idx="38">
                  <c:v>0.39104269397545588</c:v>
                </c:pt>
                <c:pt idx="39">
                  <c:v>0.39695254747701181</c:v>
                </c:pt>
                <c:pt idx="40">
                  <c:v>0.3989422804014327</c:v>
                </c:pt>
                <c:pt idx="41">
                  <c:v>0.39695254747701181</c:v>
                </c:pt>
                <c:pt idx="42">
                  <c:v>0.39104269397545588</c:v>
                </c:pt>
                <c:pt idx="43">
                  <c:v>0.38138781546052414</c:v>
                </c:pt>
                <c:pt idx="44">
                  <c:v>0.36827014030332333</c:v>
                </c:pt>
                <c:pt idx="45">
                  <c:v>0.35206532676429952</c:v>
                </c:pt>
                <c:pt idx="46">
                  <c:v>0.33322460289179967</c:v>
                </c:pt>
                <c:pt idx="47">
                  <c:v>0.31225393336676127</c:v>
                </c:pt>
                <c:pt idx="48">
                  <c:v>0.28969155276148273</c:v>
                </c:pt>
                <c:pt idx="49">
                  <c:v>0.26608524989875482</c:v>
                </c:pt>
                <c:pt idx="50">
                  <c:v>0.24197072451914337</c:v>
                </c:pt>
                <c:pt idx="51">
                  <c:v>0.21785217703255053</c:v>
                </c:pt>
                <c:pt idx="52">
                  <c:v>0.19418605498321295</c:v>
                </c:pt>
                <c:pt idx="53">
                  <c:v>0.17136859204780736</c:v>
                </c:pt>
                <c:pt idx="54">
                  <c:v>0.14972746563574488</c:v>
                </c:pt>
                <c:pt idx="55">
                  <c:v>0.1295175956658898</c:v>
                </c:pt>
                <c:pt idx="56">
                  <c:v>0.11092083467945554</c:v>
                </c:pt>
                <c:pt idx="57">
                  <c:v>9.4049077376886947E-2</c:v>
                </c:pt>
                <c:pt idx="58">
                  <c:v>7.8950158300892734E-2</c:v>
                </c:pt>
                <c:pt idx="59">
                  <c:v>6.561581477467536E-2</c:v>
                </c:pt>
                <c:pt idx="60">
                  <c:v>5.3990966513186953E-2</c:v>
                </c:pt>
                <c:pt idx="61">
                  <c:v>4.3983595980427191E-2</c:v>
                </c:pt>
                <c:pt idx="62">
                  <c:v>3.5474592846230668E-2</c:v>
                </c:pt>
                <c:pt idx="63">
                  <c:v>2.8327037741600516E-2</c:v>
                </c:pt>
                <c:pt idx="64">
                  <c:v>2.2394530294842355E-2</c:v>
                </c:pt>
                <c:pt idx="65">
                  <c:v>1.7528300493568086E-2</c:v>
                </c:pt>
                <c:pt idx="66">
                  <c:v>1.3582969233685271E-2</c:v>
                </c:pt>
                <c:pt idx="67">
                  <c:v>1.0420934814422318E-2</c:v>
                </c:pt>
                <c:pt idx="68">
                  <c:v>7.915451582979743E-3</c:v>
                </c:pt>
                <c:pt idx="69">
                  <c:v>5.9525324197756795E-3</c:v>
                </c:pt>
                <c:pt idx="70">
                  <c:v>4.431848411937874E-3</c:v>
                </c:pt>
                <c:pt idx="71">
                  <c:v>3.2668190561998202E-3</c:v>
                </c:pt>
                <c:pt idx="72">
                  <c:v>2.3840882014647662E-3</c:v>
                </c:pt>
                <c:pt idx="73">
                  <c:v>1.7225689390536229E-3</c:v>
                </c:pt>
                <c:pt idx="74">
                  <c:v>1.2322191684729772E-3</c:v>
                </c:pt>
                <c:pt idx="75">
                  <c:v>8.7268269504572915E-4</c:v>
                </c:pt>
                <c:pt idx="76">
                  <c:v>6.1190193011375076E-4</c:v>
                </c:pt>
                <c:pt idx="77">
                  <c:v>4.2478027055073593E-4</c:v>
                </c:pt>
                <c:pt idx="78">
                  <c:v>2.919469257914491E-4</c:v>
                </c:pt>
                <c:pt idx="79">
                  <c:v>1.9865547139276475E-4</c:v>
                </c:pt>
                <c:pt idx="80">
                  <c:v>1.3383022576488014E-4</c:v>
                </c:pt>
              </c:numCache>
            </c:numRef>
          </c:yVal>
          <c:smooth val="1"/>
          <c:extLst>
            <c:ext xmlns:c16="http://schemas.microsoft.com/office/drawing/2014/chart" uri="{C3380CC4-5D6E-409C-BE32-E72D297353CC}">
              <c16:uniqueId val="{00000000-7BD6-4CB8-843C-E2DF1FC24209}"/>
            </c:ext>
          </c:extLst>
        </c:ser>
        <c:dLbls>
          <c:showLegendKey val="0"/>
          <c:showVal val="0"/>
          <c:showCatName val="0"/>
          <c:showSerName val="0"/>
          <c:showPercent val="0"/>
          <c:showBubbleSize val="0"/>
        </c:dLbls>
        <c:axId val="495850216"/>
        <c:axId val="495852960"/>
      </c:scatterChart>
      <c:valAx>
        <c:axId val="495850216"/>
        <c:scaling>
          <c:orientation val="minMax"/>
        </c:scaling>
        <c:delete val="1"/>
        <c:axPos val="b"/>
        <c:numFmt formatCode="0%" sourceLinked="1"/>
        <c:majorTickMark val="out"/>
        <c:minorTickMark val="none"/>
        <c:tickLblPos val="nextTo"/>
        <c:crossAx val="495852960"/>
        <c:crossesAt val="0"/>
        <c:crossBetween val="midCat"/>
      </c:valAx>
      <c:valAx>
        <c:axId val="495852960"/>
        <c:scaling>
          <c:orientation val="minMax"/>
          <c:max val="0.45"/>
          <c:min val="0"/>
        </c:scaling>
        <c:delete val="1"/>
        <c:axPos val="l"/>
        <c:numFmt formatCode="General" sourceLinked="1"/>
        <c:majorTickMark val="out"/>
        <c:minorTickMark val="none"/>
        <c:tickLblPos val="nextTo"/>
        <c:crossAx val="495850216"/>
        <c:crossesAt val="-4"/>
        <c:crossBetween val="midCat"/>
        <c:majorUnit val="5.000000000000001E-2"/>
      </c:valAx>
      <c:spPr>
        <a:ln w="25400">
          <a:solidFill>
            <a:schemeClr val="tx1"/>
          </a:solidFill>
        </a:ln>
      </c:spPr>
    </c:plotArea>
    <c:plotVisOnly val="1"/>
    <c:dispBlanksAs val="gap"/>
    <c:showDLblsOverMax val="0"/>
  </c:chart>
  <c:externalData r:id="rId1">
    <c:autoUpdate val="0"/>
  </c:externalData>
  <c:userShapes r:id="rId2"/>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2000"/>
            </a:pPr>
            <a:r>
              <a:rPr lang="ja-JP" altLang="en-US" sz="2000" dirty="0"/>
              <a:t>図</a:t>
            </a:r>
            <a:r>
              <a:rPr lang="ja-JP" altLang="en-US" sz="2000" baseline="0" dirty="0"/>
              <a:t>  </a:t>
            </a:r>
            <a:r>
              <a:rPr lang="en-US" altLang="ja-JP" sz="2000" dirty="0"/>
              <a:t>  95%</a:t>
            </a:r>
            <a:r>
              <a:rPr lang="ja-JP" altLang="en-US" sz="2000" dirty="0"/>
              <a:t>の誤差の範囲（コインを </a:t>
            </a:r>
            <a:r>
              <a:rPr lang="en-US" altLang="ja-JP" sz="2000" dirty="0"/>
              <a:t>n </a:t>
            </a:r>
            <a:r>
              <a:rPr lang="ja-JP" altLang="en-US" sz="2000" dirty="0"/>
              <a:t>回投げるとき）</a:t>
            </a:r>
            <a:endParaRPr lang="en-US" altLang="en-US" sz="2000" dirty="0"/>
          </a:p>
        </c:rich>
      </c:tx>
      <c:overlay val="0"/>
    </c:title>
    <c:autoTitleDeleted val="0"/>
    <c:plotArea>
      <c:layout/>
      <c:scatterChart>
        <c:scatterStyle val="smoothMarker"/>
        <c:varyColors val="0"/>
        <c:ser>
          <c:idx val="0"/>
          <c:order val="0"/>
          <c:spPr>
            <a:ln w="44450">
              <a:solidFill>
                <a:schemeClr val="tx1"/>
              </a:solidFill>
            </a:ln>
          </c:spPr>
          <c:marker>
            <c:symbol val="none"/>
          </c:marker>
          <c:xVal>
            <c:numRef>
              <c:f>正規分布!$I$2:$I$82</c:f>
              <c:numCache>
                <c:formatCode>0%</c:formatCode>
                <c:ptCount val="81"/>
                <c:pt idx="0">
                  <c:v>-4</c:v>
                </c:pt>
                <c:pt idx="1">
                  <c:v>-3.9</c:v>
                </c:pt>
                <c:pt idx="2">
                  <c:v>-3.8</c:v>
                </c:pt>
                <c:pt idx="3">
                  <c:v>-3.7</c:v>
                </c:pt>
                <c:pt idx="4">
                  <c:v>-3.6</c:v>
                </c:pt>
                <c:pt idx="5">
                  <c:v>-3.5</c:v>
                </c:pt>
                <c:pt idx="6">
                  <c:v>-3.4</c:v>
                </c:pt>
                <c:pt idx="7">
                  <c:v>-3.3</c:v>
                </c:pt>
                <c:pt idx="8">
                  <c:v>-3.2</c:v>
                </c:pt>
                <c:pt idx="9">
                  <c:v>-3.1</c:v>
                </c:pt>
                <c:pt idx="10">
                  <c:v>-3</c:v>
                </c:pt>
                <c:pt idx="11">
                  <c:v>-2.9</c:v>
                </c:pt>
                <c:pt idx="12">
                  <c:v>-2.8</c:v>
                </c:pt>
                <c:pt idx="13">
                  <c:v>-2.7</c:v>
                </c:pt>
                <c:pt idx="14">
                  <c:v>-2.6</c:v>
                </c:pt>
                <c:pt idx="15">
                  <c:v>-2.5</c:v>
                </c:pt>
                <c:pt idx="16">
                  <c:v>-2.4</c:v>
                </c:pt>
                <c:pt idx="17">
                  <c:v>-2.2999999999999998</c:v>
                </c:pt>
                <c:pt idx="18">
                  <c:v>-2.2000000000000002</c:v>
                </c:pt>
                <c:pt idx="19">
                  <c:v>-2.1</c:v>
                </c:pt>
                <c:pt idx="20">
                  <c:v>-2</c:v>
                </c:pt>
                <c:pt idx="21">
                  <c:v>-1.9</c:v>
                </c:pt>
                <c:pt idx="22">
                  <c:v>-1.8</c:v>
                </c:pt>
                <c:pt idx="23">
                  <c:v>-1.7</c:v>
                </c:pt>
                <c:pt idx="24">
                  <c:v>-1.6</c:v>
                </c:pt>
                <c:pt idx="25">
                  <c:v>-1.5</c:v>
                </c:pt>
                <c:pt idx="26">
                  <c:v>-1.4</c:v>
                </c:pt>
                <c:pt idx="27">
                  <c:v>-1.3</c:v>
                </c:pt>
                <c:pt idx="28">
                  <c:v>-1.2</c:v>
                </c:pt>
                <c:pt idx="29">
                  <c:v>-1.1000000000000001</c:v>
                </c:pt>
                <c:pt idx="30">
                  <c:v>-1</c:v>
                </c:pt>
                <c:pt idx="31">
                  <c:v>-0.9</c:v>
                </c:pt>
                <c:pt idx="32">
                  <c:v>-0.8</c:v>
                </c:pt>
                <c:pt idx="33">
                  <c:v>-0.7</c:v>
                </c:pt>
                <c:pt idx="34">
                  <c:v>-0.6</c:v>
                </c:pt>
                <c:pt idx="35">
                  <c:v>-0.5</c:v>
                </c:pt>
                <c:pt idx="36">
                  <c:v>-0.4</c:v>
                </c:pt>
                <c:pt idx="37">
                  <c:v>-0.3</c:v>
                </c:pt>
                <c:pt idx="38">
                  <c:v>-0.2</c:v>
                </c:pt>
                <c:pt idx="39">
                  <c:v>-0.1</c:v>
                </c:pt>
                <c:pt idx="40">
                  <c:v>0</c:v>
                </c:pt>
                <c:pt idx="41">
                  <c:v>9.9999999999999603E-2</c:v>
                </c:pt>
                <c:pt idx="42">
                  <c:v>0.2</c:v>
                </c:pt>
                <c:pt idx="43">
                  <c:v>0.3</c:v>
                </c:pt>
                <c:pt idx="44">
                  <c:v>0.4</c:v>
                </c:pt>
                <c:pt idx="45">
                  <c:v>0.5</c:v>
                </c:pt>
                <c:pt idx="46">
                  <c:v>0.6</c:v>
                </c:pt>
                <c:pt idx="47">
                  <c:v>0.7</c:v>
                </c:pt>
                <c:pt idx="48">
                  <c:v>0.8</c:v>
                </c:pt>
                <c:pt idx="49">
                  <c:v>0.9</c:v>
                </c:pt>
                <c:pt idx="50">
                  <c:v>1</c:v>
                </c:pt>
                <c:pt idx="51">
                  <c:v>1.1000000000000001</c:v>
                </c:pt>
                <c:pt idx="52">
                  <c:v>1.2</c:v>
                </c:pt>
                <c:pt idx="53">
                  <c:v>1.3</c:v>
                </c:pt>
                <c:pt idx="54">
                  <c:v>1.4</c:v>
                </c:pt>
                <c:pt idx="55">
                  <c:v>1.50000000000001</c:v>
                </c:pt>
                <c:pt idx="56">
                  <c:v>1.6</c:v>
                </c:pt>
                <c:pt idx="57">
                  <c:v>1.7</c:v>
                </c:pt>
                <c:pt idx="58">
                  <c:v>1.80000000000001</c:v>
                </c:pt>
                <c:pt idx="59">
                  <c:v>1.9000000000000099</c:v>
                </c:pt>
                <c:pt idx="60">
                  <c:v>2.0000000000000102</c:v>
                </c:pt>
                <c:pt idx="61">
                  <c:v>2.1</c:v>
                </c:pt>
                <c:pt idx="62">
                  <c:v>2.2000000000000099</c:v>
                </c:pt>
                <c:pt idx="63">
                  <c:v>2.30000000000001</c:v>
                </c:pt>
                <c:pt idx="64">
                  <c:v>2.4000000000000101</c:v>
                </c:pt>
                <c:pt idx="65">
                  <c:v>2.5000000000000102</c:v>
                </c:pt>
                <c:pt idx="66">
                  <c:v>2.6000000000000099</c:v>
                </c:pt>
                <c:pt idx="67">
                  <c:v>2.7000000000000099</c:v>
                </c:pt>
                <c:pt idx="68">
                  <c:v>2.80000000000001</c:v>
                </c:pt>
                <c:pt idx="69">
                  <c:v>2.9000000000000101</c:v>
                </c:pt>
                <c:pt idx="70">
                  <c:v>3.0000000000000102</c:v>
                </c:pt>
                <c:pt idx="71">
                  <c:v>3.1000000000000099</c:v>
                </c:pt>
                <c:pt idx="72">
                  <c:v>3.2000000000000099</c:v>
                </c:pt>
                <c:pt idx="73">
                  <c:v>3.30000000000001</c:v>
                </c:pt>
                <c:pt idx="74">
                  <c:v>3.4000000000000101</c:v>
                </c:pt>
                <c:pt idx="75">
                  <c:v>3.5000000000000102</c:v>
                </c:pt>
                <c:pt idx="76">
                  <c:v>3.6000000000000099</c:v>
                </c:pt>
                <c:pt idx="77">
                  <c:v>3.7000000000000099</c:v>
                </c:pt>
                <c:pt idx="78">
                  <c:v>3.80000000000001</c:v>
                </c:pt>
                <c:pt idx="79">
                  <c:v>3.9000000000000101</c:v>
                </c:pt>
                <c:pt idx="80">
                  <c:v>4.0000000000000098</c:v>
                </c:pt>
              </c:numCache>
            </c:numRef>
          </c:xVal>
          <c:yVal>
            <c:numRef>
              <c:f>正規分布!$J$2:$J$82</c:f>
              <c:numCache>
                <c:formatCode>General</c:formatCode>
                <c:ptCount val="81"/>
                <c:pt idx="0">
                  <c:v>1.3383022576488537E-4</c:v>
                </c:pt>
                <c:pt idx="1">
                  <c:v>1.9865547139277272E-4</c:v>
                </c:pt>
                <c:pt idx="2">
                  <c:v>2.9194692579146027E-4</c:v>
                </c:pt>
                <c:pt idx="3">
                  <c:v>4.2478027055075143E-4</c:v>
                </c:pt>
                <c:pt idx="4">
                  <c:v>6.119019301137719E-4</c:v>
                </c:pt>
                <c:pt idx="5">
                  <c:v>8.7268269504576015E-4</c:v>
                </c:pt>
                <c:pt idx="6">
                  <c:v>1.2322191684730199E-3</c:v>
                </c:pt>
                <c:pt idx="7">
                  <c:v>1.7225689390536812E-3</c:v>
                </c:pt>
                <c:pt idx="8">
                  <c:v>2.3840882014648404E-3</c:v>
                </c:pt>
                <c:pt idx="9">
                  <c:v>3.2668190561999182E-3</c:v>
                </c:pt>
                <c:pt idx="10">
                  <c:v>4.4318484119380075E-3</c:v>
                </c:pt>
                <c:pt idx="11">
                  <c:v>5.9525324197758538E-3</c:v>
                </c:pt>
                <c:pt idx="12">
                  <c:v>7.9154515829799686E-3</c:v>
                </c:pt>
                <c:pt idx="13">
                  <c:v>1.0420934814422592E-2</c:v>
                </c:pt>
                <c:pt idx="14">
                  <c:v>1.3582969233685613E-2</c:v>
                </c:pt>
                <c:pt idx="15">
                  <c:v>1.752830049356854E-2</c:v>
                </c:pt>
                <c:pt idx="16">
                  <c:v>2.2394530294842899E-2</c:v>
                </c:pt>
                <c:pt idx="17">
                  <c:v>2.8327037741601186E-2</c:v>
                </c:pt>
                <c:pt idx="18">
                  <c:v>3.5474592846231424E-2</c:v>
                </c:pt>
                <c:pt idx="19">
                  <c:v>4.3983595980427191E-2</c:v>
                </c:pt>
                <c:pt idx="20">
                  <c:v>5.3990966513188063E-2</c:v>
                </c:pt>
                <c:pt idx="21">
                  <c:v>6.5615814774676595E-2</c:v>
                </c:pt>
                <c:pt idx="22">
                  <c:v>7.8950158300894149E-2</c:v>
                </c:pt>
                <c:pt idx="23">
                  <c:v>9.4049077376886947E-2</c:v>
                </c:pt>
                <c:pt idx="24">
                  <c:v>0.11092083467945554</c:v>
                </c:pt>
                <c:pt idx="25">
                  <c:v>0.12951759566589174</c:v>
                </c:pt>
                <c:pt idx="26">
                  <c:v>0.14972746563574488</c:v>
                </c:pt>
                <c:pt idx="27">
                  <c:v>0.17136859204780736</c:v>
                </c:pt>
                <c:pt idx="28">
                  <c:v>0.19418605498321295</c:v>
                </c:pt>
                <c:pt idx="29">
                  <c:v>0.21785217703255053</c:v>
                </c:pt>
                <c:pt idx="30">
                  <c:v>0.24197072451914337</c:v>
                </c:pt>
                <c:pt idx="31">
                  <c:v>0.26608524989875482</c:v>
                </c:pt>
                <c:pt idx="32">
                  <c:v>0.28969155276148273</c:v>
                </c:pt>
                <c:pt idx="33">
                  <c:v>0.31225393336676127</c:v>
                </c:pt>
                <c:pt idx="34">
                  <c:v>0.33322460289179967</c:v>
                </c:pt>
                <c:pt idx="35">
                  <c:v>0.35206532676429952</c:v>
                </c:pt>
                <c:pt idx="36">
                  <c:v>0.36827014030332333</c:v>
                </c:pt>
                <c:pt idx="37">
                  <c:v>0.38138781546052414</c:v>
                </c:pt>
                <c:pt idx="38">
                  <c:v>0.39104269397545588</c:v>
                </c:pt>
                <c:pt idx="39">
                  <c:v>0.39695254747701181</c:v>
                </c:pt>
                <c:pt idx="40">
                  <c:v>0.3989422804014327</c:v>
                </c:pt>
                <c:pt idx="41">
                  <c:v>0.39695254747701181</c:v>
                </c:pt>
                <c:pt idx="42">
                  <c:v>0.39104269397545588</c:v>
                </c:pt>
                <c:pt idx="43">
                  <c:v>0.38138781546052414</c:v>
                </c:pt>
                <c:pt idx="44">
                  <c:v>0.36827014030332333</c:v>
                </c:pt>
                <c:pt idx="45">
                  <c:v>0.35206532676429952</c:v>
                </c:pt>
                <c:pt idx="46">
                  <c:v>0.33322460289179967</c:v>
                </c:pt>
                <c:pt idx="47">
                  <c:v>0.31225393336676127</c:v>
                </c:pt>
                <c:pt idx="48">
                  <c:v>0.28969155276148273</c:v>
                </c:pt>
                <c:pt idx="49">
                  <c:v>0.26608524989875482</c:v>
                </c:pt>
                <c:pt idx="50">
                  <c:v>0.24197072451914337</c:v>
                </c:pt>
                <c:pt idx="51">
                  <c:v>0.21785217703255053</c:v>
                </c:pt>
                <c:pt idx="52">
                  <c:v>0.19418605498321295</c:v>
                </c:pt>
                <c:pt idx="53">
                  <c:v>0.17136859204780736</c:v>
                </c:pt>
                <c:pt idx="54">
                  <c:v>0.14972746563574488</c:v>
                </c:pt>
                <c:pt idx="55">
                  <c:v>0.1295175956658898</c:v>
                </c:pt>
                <c:pt idx="56">
                  <c:v>0.11092083467945554</c:v>
                </c:pt>
                <c:pt idx="57">
                  <c:v>9.4049077376886947E-2</c:v>
                </c:pt>
                <c:pt idx="58">
                  <c:v>7.8950158300892734E-2</c:v>
                </c:pt>
                <c:pt idx="59">
                  <c:v>6.561581477467536E-2</c:v>
                </c:pt>
                <c:pt idx="60">
                  <c:v>5.3990966513186953E-2</c:v>
                </c:pt>
                <c:pt idx="61">
                  <c:v>4.3983595980427191E-2</c:v>
                </c:pt>
                <c:pt idx="62">
                  <c:v>3.5474592846230668E-2</c:v>
                </c:pt>
                <c:pt idx="63">
                  <c:v>2.8327037741600516E-2</c:v>
                </c:pt>
                <c:pt idx="64">
                  <c:v>2.2394530294842355E-2</c:v>
                </c:pt>
                <c:pt idx="65">
                  <c:v>1.7528300493568086E-2</c:v>
                </c:pt>
                <c:pt idx="66">
                  <c:v>1.3582969233685271E-2</c:v>
                </c:pt>
                <c:pt idx="67">
                  <c:v>1.0420934814422318E-2</c:v>
                </c:pt>
                <c:pt idx="68">
                  <c:v>7.915451582979743E-3</c:v>
                </c:pt>
                <c:pt idx="69">
                  <c:v>5.9525324197756795E-3</c:v>
                </c:pt>
                <c:pt idx="70">
                  <c:v>4.431848411937874E-3</c:v>
                </c:pt>
                <c:pt idx="71">
                  <c:v>3.2668190561998202E-3</c:v>
                </c:pt>
                <c:pt idx="72">
                  <c:v>2.3840882014647662E-3</c:v>
                </c:pt>
                <c:pt idx="73">
                  <c:v>1.7225689390536229E-3</c:v>
                </c:pt>
                <c:pt idx="74">
                  <c:v>1.2322191684729772E-3</c:v>
                </c:pt>
                <c:pt idx="75">
                  <c:v>8.7268269504572915E-4</c:v>
                </c:pt>
                <c:pt idx="76">
                  <c:v>6.1190193011375076E-4</c:v>
                </c:pt>
                <c:pt idx="77">
                  <c:v>4.2478027055073593E-4</c:v>
                </c:pt>
                <c:pt idx="78">
                  <c:v>2.919469257914491E-4</c:v>
                </c:pt>
                <c:pt idx="79">
                  <c:v>1.9865547139276475E-4</c:v>
                </c:pt>
                <c:pt idx="80">
                  <c:v>1.3383022576488014E-4</c:v>
                </c:pt>
              </c:numCache>
            </c:numRef>
          </c:yVal>
          <c:smooth val="1"/>
          <c:extLst>
            <c:ext xmlns:c16="http://schemas.microsoft.com/office/drawing/2014/chart" uri="{C3380CC4-5D6E-409C-BE32-E72D297353CC}">
              <c16:uniqueId val="{00000000-08FD-4FBB-A4B5-D2169050E8A9}"/>
            </c:ext>
          </c:extLst>
        </c:ser>
        <c:dLbls>
          <c:showLegendKey val="0"/>
          <c:showVal val="0"/>
          <c:showCatName val="0"/>
          <c:showSerName val="0"/>
          <c:showPercent val="0"/>
          <c:showBubbleSize val="0"/>
        </c:dLbls>
        <c:axId val="495852176"/>
        <c:axId val="503237472"/>
      </c:scatterChart>
      <c:valAx>
        <c:axId val="495852176"/>
        <c:scaling>
          <c:orientation val="minMax"/>
        </c:scaling>
        <c:delete val="1"/>
        <c:axPos val="b"/>
        <c:numFmt formatCode="0%" sourceLinked="1"/>
        <c:majorTickMark val="out"/>
        <c:minorTickMark val="none"/>
        <c:tickLblPos val="nextTo"/>
        <c:crossAx val="503237472"/>
        <c:crossesAt val="0"/>
        <c:crossBetween val="midCat"/>
      </c:valAx>
      <c:valAx>
        <c:axId val="503237472"/>
        <c:scaling>
          <c:orientation val="minMax"/>
          <c:max val="0.45"/>
          <c:min val="0"/>
        </c:scaling>
        <c:delete val="1"/>
        <c:axPos val="l"/>
        <c:numFmt formatCode="General" sourceLinked="1"/>
        <c:majorTickMark val="out"/>
        <c:minorTickMark val="none"/>
        <c:tickLblPos val="nextTo"/>
        <c:crossAx val="495852176"/>
        <c:crossesAt val="-4"/>
        <c:crossBetween val="midCat"/>
        <c:majorUnit val="5.000000000000001E-2"/>
      </c:valAx>
      <c:spPr>
        <a:ln w="25400">
          <a:solidFill>
            <a:schemeClr val="tx1"/>
          </a:solidFill>
        </a:ln>
      </c:spPr>
    </c:plotArea>
    <c:plotVisOnly val="1"/>
    <c:dispBlanksAs val="gap"/>
    <c:showDLblsOverMax val="0"/>
  </c:chart>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0.20712</cdr:x>
      <cdr:y>0.21574</cdr:y>
    </cdr:from>
    <cdr:to>
      <cdr:x>0.33605</cdr:x>
      <cdr:y>0.35999</cdr:y>
    </cdr:to>
    <cdr:sp macro="" textlink="">
      <cdr:nvSpPr>
        <cdr:cNvPr id="2" name="テキスト ボックス 7"/>
        <cdr:cNvSpPr txBox="1"/>
      </cdr:nvSpPr>
      <cdr:spPr>
        <a:xfrm xmlns:a="http://schemas.openxmlformats.org/drawingml/2006/main">
          <a:off x="1584173" y="690454"/>
          <a:ext cx="986167" cy="461665"/>
        </a:xfrm>
        <a:prstGeom xmlns:a="http://schemas.openxmlformats.org/drawingml/2006/main" prst="rect">
          <a:avLst/>
        </a:prstGeom>
        <a:noFill xmlns:a="http://schemas.openxmlformats.org/drawingml/2006/main"/>
      </cdr:spPr>
      <cdr:txBody>
        <a:bodyPr xmlns:a="http://schemas.openxmlformats.org/drawingml/2006/main" wrap="none" rtlCol="0">
          <a:spAutoFit/>
        </a:bodyPr>
        <a:lstStyle xmlns:a="http://schemas.openxmlformats.org/drawingml/2006/main">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xmlns:a="http://schemas.openxmlformats.org/drawingml/2006/main">
          <a:r>
            <a:rPr lang="en-US" altLang="ja-JP" sz="2400" b="0" i="0" dirty="0">
              <a:latin typeface="Cambria Math"/>
            </a:rPr>
            <a:t>−1.96</a:t>
          </a:r>
          <a:endParaRPr kumimoji="1" lang="ja-JP" altLang="en-US" sz="2400" dirty="0"/>
        </a:p>
      </cdr:txBody>
    </cdr:sp>
  </cdr:relSizeAnchor>
  <cdr:relSizeAnchor xmlns:cdr="http://schemas.openxmlformats.org/drawingml/2006/chartDrawing">
    <cdr:from>
      <cdr:x>0.61195</cdr:x>
      <cdr:y>0.22512</cdr:y>
    </cdr:from>
    <cdr:to>
      <cdr:x>0.71091</cdr:x>
      <cdr:y>0.36937</cdr:y>
    </cdr:to>
    <cdr:sp macro="" textlink="">
      <cdr:nvSpPr>
        <cdr:cNvPr id="3" name="テキスト ボックス 7"/>
        <cdr:cNvSpPr txBox="1"/>
      </cdr:nvSpPr>
      <cdr:spPr>
        <a:xfrm xmlns:a="http://schemas.openxmlformats.org/drawingml/2006/main">
          <a:off x="4680545" y="720474"/>
          <a:ext cx="756938" cy="461665"/>
        </a:xfrm>
        <a:prstGeom xmlns:a="http://schemas.openxmlformats.org/drawingml/2006/main" prst="rect">
          <a:avLst/>
        </a:prstGeom>
        <a:noFill xmlns:a="http://schemas.openxmlformats.org/drawingml/2006/main"/>
      </cdr:spPr>
      <cdr:txBody>
        <a:bodyPr xmlns:a="http://schemas.openxmlformats.org/drawingml/2006/main" wrap="non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altLang="ja-JP" sz="2400" b="0" i="0" dirty="0">
              <a:latin typeface="Cambria Math"/>
            </a:rPr>
            <a:t>1.96</a:t>
          </a:r>
          <a:endParaRPr kumimoji="1" lang="ja-JP" altLang="en-US" sz="2400" dirty="0"/>
        </a:p>
      </cdr:txBody>
    </cdr:sp>
  </cdr:relSizeAnchor>
</c:userShapes>
</file>

<file path=ppt/drawings/drawing2.xml><?xml version="1.0" encoding="utf-8"?>
<c:userShapes xmlns:c="http://schemas.openxmlformats.org/drawingml/2006/chart">
  <cdr:relSizeAnchor xmlns:cdr="http://schemas.openxmlformats.org/drawingml/2006/chartDrawing">
    <cdr:from>
      <cdr:x>0.11297</cdr:x>
      <cdr:y>0.2025</cdr:y>
    </cdr:from>
    <cdr:to>
      <cdr:x>0.41774</cdr:x>
      <cdr:y>0.34675</cdr:y>
    </cdr:to>
    <cdr:sp macro="" textlink="">
      <cdr:nvSpPr>
        <cdr:cNvPr id="2" name="テキスト ボックス 7"/>
        <cdr:cNvSpPr txBox="1"/>
      </cdr:nvSpPr>
      <cdr:spPr>
        <a:xfrm xmlns:a="http://schemas.openxmlformats.org/drawingml/2006/main">
          <a:off x="864060" y="648081"/>
          <a:ext cx="2331087" cy="461665"/>
        </a:xfrm>
        <a:prstGeom xmlns:a="http://schemas.openxmlformats.org/drawingml/2006/main" prst="rect">
          <a:avLst/>
        </a:prstGeom>
        <a:noFill xmlns:a="http://schemas.openxmlformats.org/drawingml/2006/main"/>
      </cdr:spPr>
      <cdr:txBody>
        <a:bodyPr xmlns:a="http://schemas.openxmlformats.org/drawingml/2006/main" wrap="none" rtlCol="0">
          <a:spAutoFit/>
        </a:bodyPr>
        <a:lstStyle xmlns:a="http://schemas.openxmlformats.org/drawingml/2006/main">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xmlns:a="http://schemas.openxmlformats.org/drawingml/2006/main">
          <a:r>
            <a:rPr lang="en-US" altLang="ja-JP" sz="2400" b="0" i="0" dirty="0">
              <a:latin typeface="Cambria Math"/>
            </a:rPr>
            <a:t>−1.96</a:t>
          </a:r>
          <a:r>
            <a:rPr lang="en-US" altLang="ja-JP" sz="2400" b="0" i="0" dirty="0">
              <a:latin typeface="Cambria Math"/>
              <a:ea typeface="Cambria Math"/>
            </a:rPr>
            <a:t>×1/(2√𝑛)</a:t>
          </a:r>
          <a:endParaRPr kumimoji="1" lang="ja-JP" altLang="en-US" sz="2400" dirty="0"/>
        </a:p>
      </cdr:txBody>
    </cdr:sp>
  </cdr:relSizeAnchor>
  <cdr:relSizeAnchor xmlns:cdr="http://schemas.openxmlformats.org/drawingml/2006/chartDrawing">
    <cdr:from>
      <cdr:x>0.61195</cdr:x>
      <cdr:y>0.22512</cdr:y>
    </cdr:from>
    <cdr:to>
      <cdr:x>0.88497</cdr:x>
      <cdr:y>0.36937</cdr:y>
    </cdr:to>
    <cdr:sp macro="" textlink="">
      <cdr:nvSpPr>
        <cdr:cNvPr id="3" name="テキスト ボックス 7"/>
        <cdr:cNvSpPr txBox="1"/>
      </cdr:nvSpPr>
      <cdr:spPr>
        <a:xfrm xmlns:a="http://schemas.openxmlformats.org/drawingml/2006/main">
          <a:off x="4680545" y="720474"/>
          <a:ext cx="2088207" cy="461665"/>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altLang="ja-JP" sz="2400" b="0" i="0" dirty="0">
              <a:latin typeface="Cambria Math"/>
            </a:rPr>
            <a:t>1.96</a:t>
          </a:r>
          <a:r>
            <a:rPr lang="en-US" altLang="ja-JP" sz="2400" b="0" i="0" dirty="0">
              <a:latin typeface="Cambria Math"/>
              <a:ea typeface="Cambria Math"/>
            </a:rPr>
            <a:t>×1/(2√𝑛)</a:t>
          </a:r>
          <a:endParaRPr kumimoji="1" lang="ja-JP" altLang="en-US" sz="2400" dirty="0"/>
        </a:p>
      </cdr:txBody>
    </cdr:sp>
  </cdr:relSizeAnchor>
  <cdr:relSizeAnchor xmlns:cdr="http://schemas.openxmlformats.org/drawingml/2006/chartDrawing">
    <cdr:from>
      <cdr:x>0.31068</cdr:x>
      <cdr:y>0.44999</cdr:y>
    </cdr:from>
    <cdr:to>
      <cdr:x>0.31068</cdr:x>
      <cdr:y>0.94499</cdr:y>
    </cdr:to>
    <cdr:cxnSp macro="">
      <cdr:nvCxnSpPr>
        <cdr:cNvPr id="4" name="直線コネクタ 3">
          <a:extLst xmlns:a="http://schemas.openxmlformats.org/drawingml/2006/main">
            <a:ext uri="{FF2B5EF4-FFF2-40B4-BE49-F238E27FC236}">
              <a16:creationId xmlns:a16="http://schemas.microsoft.com/office/drawing/2014/main" id="{6E4AB086-A87A-4C14-83A3-BF87AA49AD96}"/>
            </a:ext>
          </a:extLst>
        </cdr:cNvPr>
        <cdr:cNvCxnSpPr/>
      </cdr:nvCxnSpPr>
      <cdr:spPr>
        <a:xfrm xmlns:a="http://schemas.openxmlformats.org/drawingml/2006/main" flipV="1">
          <a:off x="2376264" y="1440160"/>
          <a:ext cx="0" cy="1584176"/>
        </a:xfrm>
        <a:prstGeom xmlns:a="http://schemas.openxmlformats.org/drawingml/2006/main" prst="line">
          <a:avLst/>
        </a:prstGeom>
        <a:ln xmlns:a="http://schemas.openxmlformats.org/drawingml/2006/main" w="41275">
          <a:solidFill>
            <a:schemeClr val="tx1"/>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0.70609</cdr:x>
      <cdr:y>0.44999</cdr:y>
    </cdr:from>
    <cdr:to>
      <cdr:x>0.70609</cdr:x>
      <cdr:y>0.94499</cdr:y>
    </cdr:to>
    <cdr:cxnSp macro="">
      <cdr:nvCxnSpPr>
        <cdr:cNvPr id="5" name="直線コネクタ 4">
          <a:extLst xmlns:a="http://schemas.openxmlformats.org/drawingml/2006/main">
            <a:ext uri="{FF2B5EF4-FFF2-40B4-BE49-F238E27FC236}">
              <a16:creationId xmlns:a16="http://schemas.microsoft.com/office/drawing/2014/main" id="{E019A8B0-3837-439E-8C52-F687BC18371C}"/>
            </a:ext>
          </a:extLst>
        </cdr:cNvPr>
        <cdr:cNvCxnSpPr/>
      </cdr:nvCxnSpPr>
      <cdr:spPr>
        <a:xfrm xmlns:a="http://schemas.openxmlformats.org/drawingml/2006/main" flipV="1">
          <a:off x="5400600" y="1440160"/>
          <a:ext cx="0" cy="1584176"/>
        </a:xfrm>
        <a:prstGeom xmlns:a="http://schemas.openxmlformats.org/drawingml/2006/main" prst="line">
          <a:avLst/>
        </a:prstGeom>
        <a:ln xmlns:a="http://schemas.openxmlformats.org/drawingml/2006/main" w="41275">
          <a:solidFill>
            <a:schemeClr val="tx1"/>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0.50257</cdr:x>
      <cdr:y>0.83249</cdr:y>
    </cdr:from>
    <cdr:to>
      <cdr:x>0.50321</cdr:x>
      <cdr:y>0.955</cdr:y>
    </cdr:to>
    <cdr:cxnSp macro="">
      <cdr:nvCxnSpPr>
        <cdr:cNvPr id="6" name="直線コネクタ 5">
          <a:extLst xmlns:a="http://schemas.openxmlformats.org/drawingml/2006/main">
            <a:ext uri="{FF2B5EF4-FFF2-40B4-BE49-F238E27FC236}">
              <a16:creationId xmlns:a16="http://schemas.microsoft.com/office/drawing/2014/main" id="{E8743717-56FB-497B-BAC6-5289F48DCB09}"/>
            </a:ext>
          </a:extLst>
        </cdr:cNvPr>
        <cdr:cNvCxnSpPr/>
      </cdr:nvCxnSpPr>
      <cdr:spPr>
        <a:xfrm xmlns:a="http://schemas.openxmlformats.org/drawingml/2006/main" flipV="1">
          <a:off x="3843967" y="2664296"/>
          <a:ext cx="4838" cy="392088"/>
        </a:xfrm>
        <a:prstGeom xmlns:a="http://schemas.openxmlformats.org/drawingml/2006/main" prst="line">
          <a:avLst/>
        </a:prstGeom>
        <a:ln xmlns:a="http://schemas.openxmlformats.org/drawingml/2006/main" w="41275">
          <a:solidFill>
            <a:schemeClr val="tx1"/>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drawings/drawing3.xml><?xml version="1.0" encoding="utf-8"?>
<c:userShapes xmlns:c="http://schemas.openxmlformats.org/drawingml/2006/chart">
  <cdr:relSizeAnchor xmlns:cdr="http://schemas.openxmlformats.org/drawingml/2006/chartDrawing">
    <cdr:from>
      <cdr:x>0.11297</cdr:x>
      <cdr:y>0.2025</cdr:y>
    </cdr:from>
    <cdr:to>
      <cdr:x>0.41774</cdr:x>
      <cdr:y>0.34675</cdr:y>
    </cdr:to>
    <cdr:sp macro="" textlink="">
      <cdr:nvSpPr>
        <cdr:cNvPr id="2" name="テキスト ボックス 7"/>
        <cdr:cNvSpPr txBox="1"/>
      </cdr:nvSpPr>
      <cdr:spPr>
        <a:xfrm xmlns:a="http://schemas.openxmlformats.org/drawingml/2006/main">
          <a:off x="864060" y="648081"/>
          <a:ext cx="2331087" cy="461665"/>
        </a:xfrm>
        <a:prstGeom xmlns:a="http://schemas.openxmlformats.org/drawingml/2006/main" prst="rect">
          <a:avLst/>
        </a:prstGeom>
        <a:noFill xmlns:a="http://schemas.openxmlformats.org/drawingml/2006/main"/>
      </cdr:spPr>
      <cdr:txBody>
        <a:bodyPr xmlns:a="http://schemas.openxmlformats.org/drawingml/2006/main" wrap="none" rtlCol="0">
          <a:spAutoFit/>
        </a:bodyPr>
        <a:lstStyle xmlns:a="http://schemas.openxmlformats.org/drawingml/2006/main">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xmlns:a="http://schemas.openxmlformats.org/drawingml/2006/main">
          <a:r>
            <a:rPr lang="en-US" altLang="ja-JP" sz="2400" b="0" i="0" dirty="0">
              <a:latin typeface="Cambria Math"/>
            </a:rPr>
            <a:t>−2.58</a:t>
          </a:r>
          <a:r>
            <a:rPr lang="en-US" altLang="ja-JP" sz="2400" b="0" i="0" dirty="0">
              <a:latin typeface="Cambria Math"/>
              <a:ea typeface="Cambria Math"/>
            </a:rPr>
            <a:t>×1/(2√𝑛)</a:t>
          </a:r>
          <a:endParaRPr kumimoji="1" lang="ja-JP" altLang="en-US" sz="2400" dirty="0"/>
        </a:p>
      </cdr:txBody>
    </cdr:sp>
  </cdr:relSizeAnchor>
  <cdr:relSizeAnchor xmlns:cdr="http://schemas.openxmlformats.org/drawingml/2006/chartDrawing">
    <cdr:from>
      <cdr:x>0.61195</cdr:x>
      <cdr:y>0.22512</cdr:y>
    </cdr:from>
    <cdr:to>
      <cdr:x>0.88675</cdr:x>
      <cdr:y>0.36937</cdr:y>
    </cdr:to>
    <cdr:sp macro="" textlink="">
      <cdr:nvSpPr>
        <cdr:cNvPr id="3" name="テキスト ボックス 7"/>
        <cdr:cNvSpPr txBox="1"/>
      </cdr:nvSpPr>
      <cdr:spPr>
        <a:xfrm xmlns:a="http://schemas.openxmlformats.org/drawingml/2006/main">
          <a:off x="4680545" y="720474"/>
          <a:ext cx="2101857" cy="461665"/>
        </a:xfrm>
        <a:prstGeom xmlns:a="http://schemas.openxmlformats.org/drawingml/2006/main" prst="rect">
          <a:avLst/>
        </a:prstGeom>
        <a:noFill xmlns:a="http://schemas.openxmlformats.org/drawingml/2006/main"/>
      </cdr:spPr>
      <cdr:txBody>
        <a:bodyPr xmlns:a="http://schemas.openxmlformats.org/drawingml/2006/main" wrap="non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altLang="ja-JP" sz="2400" b="0" i="0" dirty="0">
              <a:latin typeface="Cambria Math"/>
            </a:rPr>
            <a:t>2.58</a:t>
          </a:r>
          <a:r>
            <a:rPr lang="en-US" altLang="ja-JP" sz="2400" b="0" i="0" dirty="0">
              <a:latin typeface="Cambria Math"/>
              <a:ea typeface="Cambria Math"/>
            </a:rPr>
            <a:t>×1/(2√𝑛)</a:t>
          </a:r>
          <a:endParaRPr kumimoji="1" lang="ja-JP" altLang="en-US" sz="2400" dirty="0"/>
        </a:p>
      </cdr:txBody>
    </cdr:sp>
  </cdr:relSizeAnchor>
  <cdr:relSizeAnchor xmlns:cdr="http://schemas.openxmlformats.org/drawingml/2006/chartDrawing">
    <cdr:from>
      <cdr:x>0.22665</cdr:x>
      <cdr:y>0.44754</cdr:y>
    </cdr:from>
    <cdr:to>
      <cdr:x>0.22665</cdr:x>
      <cdr:y>0.94254</cdr:y>
    </cdr:to>
    <cdr:cxnSp macro="">
      <cdr:nvCxnSpPr>
        <cdr:cNvPr id="4" name="直線コネクタ 3">
          <a:extLst xmlns:a="http://schemas.openxmlformats.org/drawingml/2006/main">
            <a:ext uri="{FF2B5EF4-FFF2-40B4-BE49-F238E27FC236}">
              <a16:creationId xmlns:a16="http://schemas.microsoft.com/office/drawing/2014/main" id="{52B4737A-0E3A-49D5-AEFB-D5BD90DE7304}"/>
            </a:ext>
          </a:extLst>
        </cdr:cNvPr>
        <cdr:cNvCxnSpPr/>
      </cdr:nvCxnSpPr>
      <cdr:spPr>
        <a:xfrm xmlns:a="http://schemas.openxmlformats.org/drawingml/2006/main" flipV="1">
          <a:off x="1733575" y="1432302"/>
          <a:ext cx="0" cy="1584198"/>
        </a:xfrm>
        <a:prstGeom xmlns:a="http://schemas.openxmlformats.org/drawingml/2006/main" prst="line">
          <a:avLst/>
        </a:prstGeom>
        <a:ln xmlns:a="http://schemas.openxmlformats.org/drawingml/2006/main" w="41275">
          <a:solidFill>
            <a:schemeClr val="tx1"/>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0.75387</cdr:x>
      <cdr:y>0.46555</cdr:y>
    </cdr:from>
    <cdr:to>
      <cdr:x>0.75387</cdr:x>
      <cdr:y>0.96055</cdr:y>
    </cdr:to>
    <cdr:cxnSp macro="">
      <cdr:nvCxnSpPr>
        <cdr:cNvPr id="5" name="直線コネクタ 4">
          <a:extLst xmlns:a="http://schemas.openxmlformats.org/drawingml/2006/main">
            <a:ext uri="{FF2B5EF4-FFF2-40B4-BE49-F238E27FC236}">
              <a16:creationId xmlns:a16="http://schemas.microsoft.com/office/drawing/2014/main" id="{C1904F8B-379D-4728-AFBF-42710A717F81}"/>
            </a:ext>
          </a:extLst>
        </cdr:cNvPr>
        <cdr:cNvCxnSpPr/>
      </cdr:nvCxnSpPr>
      <cdr:spPr>
        <a:xfrm xmlns:a="http://schemas.openxmlformats.org/drawingml/2006/main" flipV="1">
          <a:off x="5766023" y="1489945"/>
          <a:ext cx="0" cy="1584198"/>
        </a:xfrm>
        <a:prstGeom xmlns:a="http://schemas.openxmlformats.org/drawingml/2006/main" prst="line">
          <a:avLst/>
        </a:prstGeom>
        <a:ln xmlns:a="http://schemas.openxmlformats.org/drawingml/2006/main" w="41275">
          <a:solidFill>
            <a:schemeClr val="tx1"/>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0.50257</cdr:x>
      <cdr:y>0.83249</cdr:y>
    </cdr:from>
    <cdr:to>
      <cdr:x>0.50321</cdr:x>
      <cdr:y>0.955</cdr:y>
    </cdr:to>
    <cdr:cxnSp macro="">
      <cdr:nvCxnSpPr>
        <cdr:cNvPr id="6" name="直線コネクタ 5">
          <a:extLst xmlns:a="http://schemas.openxmlformats.org/drawingml/2006/main">
            <a:ext uri="{FF2B5EF4-FFF2-40B4-BE49-F238E27FC236}">
              <a16:creationId xmlns:a16="http://schemas.microsoft.com/office/drawing/2014/main" id="{0CE94CD9-713F-4C34-9772-6EA02591B46C}"/>
            </a:ext>
          </a:extLst>
        </cdr:cNvPr>
        <cdr:cNvCxnSpPr/>
      </cdr:nvCxnSpPr>
      <cdr:spPr>
        <a:xfrm xmlns:a="http://schemas.openxmlformats.org/drawingml/2006/main" flipV="1">
          <a:off x="3843967" y="2664296"/>
          <a:ext cx="4838" cy="392088"/>
        </a:xfrm>
        <a:prstGeom xmlns:a="http://schemas.openxmlformats.org/drawingml/2006/main" prst="line">
          <a:avLst/>
        </a:prstGeom>
        <a:ln xmlns:a="http://schemas.openxmlformats.org/drawingml/2006/main" w="41275">
          <a:solidFill>
            <a:schemeClr val="tx1"/>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66CA8DD-A921-4BEC-9566-C7F95428EB72}" type="datetimeFigureOut">
              <a:rPr kumimoji="1" lang="ja-JP" altLang="en-US" smtClean="0"/>
              <a:t>2025/6/29</a:t>
            </a:fld>
            <a:endParaRPr kumimoji="1" lang="ja-JP" altLang="en-US"/>
          </a:p>
        </p:txBody>
      </p:sp>
      <p:sp>
        <p:nvSpPr>
          <p:cNvPr id="4" name="フッター プレースホルダー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D2B7883-C516-4D50-915D-14A2B3467C3E}" type="slidenum">
              <a:rPr kumimoji="1" lang="ja-JP" altLang="en-US" smtClean="0"/>
              <a:t>‹#›</a:t>
            </a:fld>
            <a:endParaRPr kumimoji="1" lang="ja-JP" altLang="en-US"/>
          </a:p>
        </p:txBody>
      </p:sp>
    </p:spTree>
    <p:extLst>
      <p:ext uri="{BB962C8B-B14F-4D97-AF65-F5344CB8AC3E}">
        <p14:creationId xmlns:p14="http://schemas.microsoft.com/office/powerpoint/2010/main" val="7543195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01D5C74-AD15-45B4-B635-EE4FC6928CBE}" type="datetimeFigureOut">
              <a:rPr kumimoji="1" lang="ja-JP" altLang="en-US" smtClean="0"/>
              <a:t>2025/6/29</a:t>
            </a:fld>
            <a:endParaRPr kumimoji="1" lang="ja-JP" altLang="en-US"/>
          </a:p>
        </p:txBody>
      </p:sp>
      <p:sp>
        <p:nvSpPr>
          <p:cNvPr id="4" name="スライド イメージ プレースホルダー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8689684-24E8-4FAE-8A11-8673493BB9D2}" type="slidenum">
              <a:rPr kumimoji="1" lang="ja-JP" altLang="en-US" smtClean="0"/>
              <a:t>‹#›</a:t>
            </a:fld>
            <a:endParaRPr kumimoji="1" lang="ja-JP" altLang="en-US"/>
          </a:p>
        </p:txBody>
      </p:sp>
    </p:spTree>
    <p:extLst>
      <p:ext uri="{BB962C8B-B14F-4D97-AF65-F5344CB8AC3E}">
        <p14:creationId xmlns:p14="http://schemas.microsoft.com/office/powerpoint/2010/main" val="349740726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世論調査では、サンプル数が大きくなれば、その平均（賛成率など）は正規分布と考えてゆく。</a:t>
            </a:r>
          </a:p>
        </p:txBody>
      </p:sp>
      <p:sp>
        <p:nvSpPr>
          <p:cNvPr id="4" name="スライド番号プレースホルダー 3"/>
          <p:cNvSpPr>
            <a:spLocks noGrp="1"/>
          </p:cNvSpPr>
          <p:nvPr>
            <p:ph type="sldNum" sz="quarter" idx="5"/>
          </p:nvPr>
        </p:nvSpPr>
        <p:spPr/>
        <p:txBody>
          <a:bodyPr/>
          <a:lstStyle/>
          <a:p>
            <a:fld id="{C8689684-24E8-4FAE-8A11-8673493BB9D2}" type="slidenum">
              <a:rPr kumimoji="1" lang="ja-JP" altLang="en-US" smtClean="0"/>
              <a:t>1</a:t>
            </a:fld>
            <a:endParaRPr kumimoji="1" lang="ja-JP" altLang="en-US"/>
          </a:p>
        </p:txBody>
      </p:sp>
    </p:spTree>
    <p:extLst>
      <p:ext uri="{BB962C8B-B14F-4D97-AF65-F5344CB8AC3E}">
        <p14:creationId xmlns:p14="http://schemas.microsoft.com/office/powerpoint/2010/main" val="33821047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日本は超高齢社会では、選挙や世論調査の結果は老人の意見が通りやすくなる。若者の意見が反映されない。</a:t>
            </a:r>
          </a:p>
        </p:txBody>
      </p:sp>
      <p:sp>
        <p:nvSpPr>
          <p:cNvPr id="4" name="スライド番号プレースホルダー 3"/>
          <p:cNvSpPr>
            <a:spLocks noGrp="1"/>
          </p:cNvSpPr>
          <p:nvPr>
            <p:ph type="sldNum" sz="quarter" idx="5"/>
          </p:nvPr>
        </p:nvSpPr>
        <p:spPr/>
        <p:txBody>
          <a:bodyPr/>
          <a:lstStyle/>
          <a:p>
            <a:fld id="{C8689684-24E8-4FAE-8A11-8673493BB9D2}" type="slidenum">
              <a:rPr kumimoji="1" lang="ja-JP" altLang="en-US" smtClean="0"/>
              <a:t>2</a:t>
            </a:fld>
            <a:endParaRPr kumimoji="1" lang="ja-JP" altLang="en-US"/>
          </a:p>
        </p:txBody>
      </p:sp>
    </p:spTree>
    <p:extLst>
      <p:ext uri="{BB962C8B-B14F-4D97-AF65-F5344CB8AC3E}">
        <p14:creationId xmlns:p14="http://schemas.microsoft.com/office/powerpoint/2010/main" val="22974469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確率論は純粋にに数学的だが、統計学はそれほどでもない。確率論の学者は統計学の学者を下に見る傾向がある。</a:t>
            </a:r>
            <a:endParaRPr kumimoji="1" lang="en-US" altLang="ja-JP" dirty="0"/>
          </a:p>
        </p:txBody>
      </p:sp>
      <p:sp>
        <p:nvSpPr>
          <p:cNvPr id="4" name="スライド番号プレースホルダー 3"/>
          <p:cNvSpPr>
            <a:spLocks noGrp="1"/>
          </p:cNvSpPr>
          <p:nvPr>
            <p:ph type="sldNum" sz="quarter" idx="5"/>
          </p:nvPr>
        </p:nvSpPr>
        <p:spPr/>
        <p:txBody>
          <a:bodyPr/>
          <a:lstStyle/>
          <a:p>
            <a:fld id="{C8689684-24E8-4FAE-8A11-8673493BB9D2}" type="slidenum">
              <a:rPr kumimoji="1" lang="ja-JP" altLang="en-US" smtClean="0"/>
              <a:t>4</a:t>
            </a:fld>
            <a:endParaRPr kumimoji="1" lang="ja-JP" altLang="en-US"/>
          </a:p>
        </p:txBody>
      </p:sp>
    </p:spTree>
    <p:extLst>
      <p:ext uri="{BB962C8B-B14F-4D97-AF65-F5344CB8AC3E}">
        <p14:creationId xmlns:p14="http://schemas.microsoft.com/office/powerpoint/2010/main" val="22754370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C8689684-24E8-4FAE-8A11-8673493BB9D2}" type="slidenum">
              <a:rPr kumimoji="1" lang="ja-JP" altLang="en-US" smtClean="0"/>
              <a:t>16</a:t>
            </a:fld>
            <a:endParaRPr kumimoji="1" lang="ja-JP" altLang="en-US"/>
          </a:p>
        </p:txBody>
      </p:sp>
    </p:spTree>
    <p:extLst>
      <p:ext uri="{BB962C8B-B14F-4D97-AF65-F5344CB8AC3E}">
        <p14:creationId xmlns:p14="http://schemas.microsoft.com/office/powerpoint/2010/main" val="24796314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C8689684-24E8-4FAE-8A11-8673493BB9D2}" type="slidenum">
              <a:rPr kumimoji="1" lang="ja-JP" altLang="en-US" smtClean="0"/>
              <a:t>17</a:t>
            </a:fld>
            <a:endParaRPr kumimoji="1" lang="ja-JP" altLang="en-US"/>
          </a:p>
        </p:txBody>
      </p:sp>
    </p:spTree>
    <p:extLst>
      <p:ext uri="{BB962C8B-B14F-4D97-AF65-F5344CB8AC3E}">
        <p14:creationId xmlns:p14="http://schemas.microsoft.com/office/powerpoint/2010/main" val="24796314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C8689684-24E8-4FAE-8A11-8673493BB9D2}" type="slidenum">
              <a:rPr kumimoji="1" lang="ja-JP" altLang="en-US" smtClean="0"/>
              <a:t>18</a:t>
            </a:fld>
            <a:endParaRPr kumimoji="1" lang="ja-JP" altLang="en-US"/>
          </a:p>
        </p:txBody>
      </p:sp>
    </p:spTree>
    <p:extLst>
      <p:ext uri="{BB962C8B-B14F-4D97-AF65-F5344CB8AC3E}">
        <p14:creationId xmlns:p14="http://schemas.microsoft.com/office/powerpoint/2010/main" val="24796314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D7BE73B0-61D6-4FCE-B1EC-0651E8C1E309}" type="datetimeFigureOut">
              <a:rPr kumimoji="1" lang="ja-JP" altLang="en-US" smtClean="0"/>
              <a:t>2025/6/29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3C764D4-2748-4D4C-999D-08F203009195}" type="slidenum">
              <a:rPr kumimoji="1" lang="ja-JP" altLang="en-US" smtClean="0"/>
              <a:t>‹#›</a:t>
            </a:fld>
            <a:endParaRPr kumimoji="1" lang="ja-JP" altLang="en-US"/>
          </a:p>
        </p:txBody>
      </p:sp>
    </p:spTree>
    <p:extLst>
      <p:ext uri="{BB962C8B-B14F-4D97-AF65-F5344CB8AC3E}">
        <p14:creationId xmlns:p14="http://schemas.microsoft.com/office/powerpoint/2010/main" val="15365675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D7BE73B0-61D6-4FCE-B1EC-0651E8C1E309}" type="datetimeFigureOut">
              <a:rPr kumimoji="1" lang="ja-JP" altLang="en-US" smtClean="0"/>
              <a:t>2025/6/29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3C764D4-2748-4D4C-999D-08F203009195}" type="slidenum">
              <a:rPr kumimoji="1" lang="ja-JP" altLang="en-US" smtClean="0"/>
              <a:t>‹#›</a:t>
            </a:fld>
            <a:endParaRPr kumimoji="1" lang="ja-JP" altLang="en-US"/>
          </a:p>
        </p:txBody>
      </p:sp>
    </p:spTree>
    <p:extLst>
      <p:ext uri="{BB962C8B-B14F-4D97-AF65-F5344CB8AC3E}">
        <p14:creationId xmlns:p14="http://schemas.microsoft.com/office/powerpoint/2010/main" val="23555209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D7BE73B0-61D6-4FCE-B1EC-0651E8C1E309}" type="datetimeFigureOut">
              <a:rPr kumimoji="1" lang="ja-JP" altLang="en-US" smtClean="0"/>
              <a:t>2025/6/29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3C764D4-2748-4D4C-999D-08F203009195}" type="slidenum">
              <a:rPr kumimoji="1" lang="ja-JP" altLang="en-US" smtClean="0"/>
              <a:t>‹#›</a:t>
            </a:fld>
            <a:endParaRPr kumimoji="1" lang="ja-JP" altLang="en-US"/>
          </a:p>
        </p:txBody>
      </p:sp>
    </p:spTree>
    <p:extLst>
      <p:ext uri="{BB962C8B-B14F-4D97-AF65-F5344CB8AC3E}">
        <p14:creationId xmlns:p14="http://schemas.microsoft.com/office/powerpoint/2010/main" val="39613284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D7BE73B0-61D6-4FCE-B1EC-0651E8C1E309}" type="datetimeFigureOut">
              <a:rPr kumimoji="1" lang="ja-JP" altLang="en-US" smtClean="0"/>
              <a:t>2025/6/29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3C764D4-2748-4D4C-999D-08F203009195}" type="slidenum">
              <a:rPr kumimoji="1" lang="ja-JP" altLang="en-US" smtClean="0"/>
              <a:t>‹#›</a:t>
            </a:fld>
            <a:endParaRPr kumimoji="1" lang="ja-JP" altLang="en-US"/>
          </a:p>
        </p:txBody>
      </p:sp>
    </p:spTree>
    <p:extLst>
      <p:ext uri="{BB962C8B-B14F-4D97-AF65-F5344CB8AC3E}">
        <p14:creationId xmlns:p14="http://schemas.microsoft.com/office/powerpoint/2010/main" val="38916770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D7BE73B0-61D6-4FCE-B1EC-0651E8C1E309}" type="datetimeFigureOut">
              <a:rPr kumimoji="1" lang="ja-JP" altLang="en-US" smtClean="0"/>
              <a:t>2025/6/29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3C764D4-2748-4D4C-999D-08F203009195}" type="slidenum">
              <a:rPr kumimoji="1" lang="ja-JP" altLang="en-US" smtClean="0"/>
              <a:t>‹#›</a:t>
            </a:fld>
            <a:endParaRPr kumimoji="1" lang="ja-JP" altLang="en-US"/>
          </a:p>
        </p:txBody>
      </p:sp>
    </p:spTree>
    <p:extLst>
      <p:ext uri="{BB962C8B-B14F-4D97-AF65-F5344CB8AC3E}">
        <p14:creationId xmlns:p14="http://schemas.microsoft.com/office/powerpoint/2010/main" val="26421029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D7BE73B0-61D6-4FCE-B1EC-0651E8C1E309}" type="datetimeFigureOut">
              <a:rPr kumimoji="1" lang="ja-JP" altLang="en-US" smtClean="0"/>
              <a:t>2025/6/29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3C764D4-2748-4D4C-999D-08F203009195}" type="slidenum">
              <a:rPr kumimoji="1" lang="ja-JP" altLang="en-US" smtClean="0"/>
              <a:t>‹#›</a:t>
            </a:fld>
            <a:endParaRPr kumimoji="1" lang="ja-JP" altLang="en-US"/>
          </a:p>
        </p:txBody>
      </p:sp>
    </p:spTree>
    <p:extLst>
      <p:ext uri="{BB962C8B-B14F-4D97-AF65-F5344CB8AC3E}">
        <p14:creationId xmlns:p14="http://schemas.microsoft.com/office/powerpoint/2010/main" val="20317221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D7BE73B0-61D6-4FCE-B1EC-0651E8C1E309}" type="datetimeFigureOut">
              <a:rPr kumimoji="1" lang="ja-JP" altLang="en-US" smtClean="0"/>
              <a:t>2025/6/29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3C764D4-2748-4D4C-999D-08F203009195}" type="slidenum">
              <a:rPr kumimoji="1" lang="ja-JP" altLang="en-US" smtClean="0"/>
              <a:t>‹#›</a:t>
            </a:fld>
            <a:endParaRPr kumimoji="1" lang="ja-JP" altLang="en-US"/>
          </a:p>
        </p:txBody>
      </p:sp>
    </p:spTree>
    <p:extLst>
      <p:ext uri="{BB962C8B-B14F-4D97-AF65-F5344CB8AC3E}">
        <p14:creationId xmlns:p14="http://schemas.microsoft.com/office/powerpoint/2010/main" val="8583325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D7BE73B0-61D6-4FCE-B1EC-0651E8C1E309}" type="datetimeFigureOut">
              <a:rPr kumimoji="1" lang="ja-JP" altLang="en-US" smtClean="0"/>
              <a:t>2025/6/29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3C764D4-2748-4D4C-999D-08F203009195}" type="slidenum">
              <a:rPr kumimoji="1" lang="ja-JP" altLang="en-US" smtClean="0"/>
              <a:t>‹#›</a:t>
            </a:fld>
            <a:endParaRPr kumimoji="1" lang="ja-JP" altLang="en-US"/>
          </a:p>
        </p:txBody>
      </p:sp>
    </p:spTree>
    <p:extLst>
      <p:ext uri="{BB962C8B-B14F-4D97-AF65-F5344CB8AC3E}">
        <p14:creationId xmlns:p14="http://schemas.microsoft.com/office/powerpoint/2010/main" val="2742400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D7BE73B0-61D6-4FCE-B1EC-0651E8C1E309}" type="datetimeFigureOut">
              <a:rPr kumimoji="1" lang="ja-JP" altLang="en-US" smtClean="0"/>
              <a:t>2025/6/29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3C764D4-2748-4D4C-999D-08F203009195}" type="slidenum">
              <a:rPr kumimoji="1" lang="ja-JP" altLang="en-US" smtClean="0"/>
              <a:t>‹#›</a:t>
            </a:fld>
            <a:endParaRPr kumimoji="1" lang="ja-JP" altLang="en-US"/>
          </a:p>
        </p:txBody>
      </p:sp>
    </p:spTree>
    <p:extLst>
      <p:ext uri="{BB962C8B-B14F-4D97-AF65-F5344CB8AC3E}">
        <p14:creationId xmlns:p14="http://schemas.microsoft.com/office/powerpoint/2010/main" val="21132233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D7BE73B0-61D6-4FCE-B1EC-0651E8C1E309}" type="datetimeFigureOut">
              <a:rPr kumimoji="1" lang="ja-JP" altLang="en-US" smtClean="0"/>
              <a:t>2025/6/29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3C764D4-2748-4D4C-999D-08F203009195}" type="slidenum">
              <a:rPr kumimoji="1" lang="ja-JP" altLang="en-US" smtClean="0"/>
              <a:t>‹#›</a:t>
            </a:fld>
            <a:endParaRPr kumimoji="1" lang="ja-JP" altLang="en-US"/>
          </a:p>
        </p:txBody>
      </p:sp>
    </p:spTree>
    <p:extLst>
      <p:ext uri="{BB962C8B-B14F-4D97-AF65-F5344CB8AC3E}">
        <p14:creationId xmlns:p14="http://schemas.microsoft.com/office/powerpoint/2010/main" val="25736525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D7BE73B0-61D6-4FCE-B1EC-0651E8C1E309}" type="datetimeFigureOut">
              <a:rPr kumimoji="1" lang="ja-JP" altLang="en-US" smtClean="0"/>
              <a:t>2025/6/29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3C764D4-2748-4D4C-999D-08F203009195}" type="slidenum">
              <a:rPr kumimoji="1" lang="ja-JP" altLang="en-US" smtClean="0"/>
              <a:t>‹#›</a:t>
            </a:fld>
            <a:endParaRPr kumimoji="1" lang="ja-JP" altLang="en-US"/>
          </a:p>
        </p:txBody>
      </p:sp>
    </p:spTree>
    <p:extLst>
      <p:ext uri="{BB962C8B-B14F-4D97-AF65-F5344CB8AC3E}">
        <p14:creationId xmlns:p14="http://schemas.microsoft.com/office/powerpoint/2010/main" val="27775752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BE73B0-61D6-4FCE-B1EC-0651E8C1E309}" type="datetimeFigureOut">
              <a:rPr kumimoji="1" lang="ja-JP" altLang="en-US" smtClean="0"/>
              <a:t>2025/6/29</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C764D4-2748-4D4C-999D-08F203009195}" type="slidenum">
              <a:rPr kumimoji="1" lang="ja-JP" altLang="en-US" smtClean="0"/>
              <a:t>‹#›</a:t>
            </a:fld>
            <a:endParaRPr kumimoji="1" lang="ja-JP" altLang="en-US"/>
          </a:p>
        </p:txBody>
      </p:sp>
    </p:spTree>
    <p:extLst>
      <p:ext uri="{BB962C8B-B14F-4D97-AF65-F5344CB8AC3E}">
        <p14:creationId xmlns:p14="http://schemas.microsoft.com/office/powerpoint/2010/main" val="20309230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chart" Target="../charts/chart6.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chart" Target="../charts/char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kumimoji="1" lang="ja-JP" altLang="en-US" dirty="0"/>
              <a:t>第</a:t>
            </a:r>
            <a:r>
              <a:rPr kumimoji="1" lang="en-US" altLang="ja-JP" dirty="0"/>
              <a:t>11</a:t>
            </a:r>
            <a:r>
              <a:rPr kumimoji="1" lang="ja-JP" altLang="en-US" dirty="0"/>
              <a:t>章 最後はベルカーブに収束する</a:t>
            </a:r>
          </a:p>
        </p:txBody>
      </p:sp>
      <p:sp>
        <p:nvSpPr>
          <p:cNvPr id="3" name="サブタイトル 2"/>
          <p:cNvSpPr>
            <a:spLocks noGrp="1"/>
          </p:cNvSpPr>
          <p:nvPr>
            <p:ph type="subTitle" idx="1"/>
          </p:nvPr>
        </p:nvSpPr>
        <p:spPr>
          <a:xfrm>
            <a:off x="1371600" y="3886200"/>
            <a:ext cx="6400800" cy="2135088"/>
          </a:xfrm>
        </p:spPr>
        <p:txBody>
          <a:bodyPr/>
          <a:lstStyle/>
          <a:p>
            <a:pPr algn="l"/>
            <a:r>
              <a:rPr kumimoji="1" lang="ja-JP" altLang="en-US" dirty="0">
                <a:solidFill>
                  <a:schemeClr val="tx1"/>
                </a:solidFill>
              </a:rPr>
              <a:t>中心極限定理：各観測が独立で同分布に従うとき、その観測</a:t>
            </a:r>
            <a:r>
              <a:rPr lang="ja-JP" altLang="en-US" dirty="0">
                <a:solidFill>
                  <a:schemeClr val="tx1"/>
                </a:solidFill>
              </a:rPr>
              <a:t>値</a:t>
            </a:r>
            <a:r>
              <a:rPr kumimoji="1" lang="ja-JP" altLang="en-US" dirty="0">
                <a:solidFill>
                  <a:schemeClr val="tx1"/>
                </a:solidFill>
              </a:rPr>
              <a:t>の平均値の分布は、正規分布（ベルカーブの形をした分布）に近づいてゆく。</a:t>
            </a:r>
          </a:p>
        </p:txBody>
      </p:sp>
    </p:spTree>
    <p:extLst>
      <p:ext uri="{BB962C8B-B14F-4D97-AF65-F5344CB8AC3E}">
        <p14:creationId xmlns:p14="http://schemas.microsoft.com/office/powerpoint/2010/main" val="6993533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タイトル 1"/>
              <p:cNvSpPr>
                <a:spLocks noGrp="1"/>
              </p:cNvSpPr>
              <p:nvPr>
                <p:ph type="title"/>
              </p:nvPr>
            </p:nvSpPr>
            <p:spPr/>
            <p:txBody>
              <a:bodyPr>
                <a:normAutofit fontScale="90000"/>
              </a:bodyPr>
              <a:lstStyle/>
              <a:p>
                <a:r>
                  <a:rPr kumimoji="1" lang="ja-JP" altLang="en-US" dirty="0"/>
                  <a:t>多くのコインを投げるとき，標準偏差は </a:t>
                </a:r>
                <a14:m>
                  <m:oMath xmlns:m="http://schemas.openxmlformats.org/officeDocument/2006/math">
                    <m:f>
                      <m:fPr>
                        <m:ctrlPr>
                          <a:rPr kumimoji="1" lang="en-US" altLang="ja-JP" i="1" smtClean="0">
                            <a:latin typeface="Cambria Math" panose="02040503050406030204" pitchFamily="18" charset="0"/>
                          </a:rPr>
                        </m:ctrlPr>
                      </m:fPr>
                      <m:num>
                        <m:r>
                          <a:rPr kumimoji="1" lang="en-US" altLang="ja-JP" b="0" i="1" smtClean="0">
                            <a:latin typeface="Cambria Math"/>
                          </a:rPr>
                          <m:t>1</m:t>
                        </m:r>
                      </m:num>
                      <m:den>
                        <m:r>
                          <a:rPr kumimoji="1" lang="en-US" altLang="ja-JP" b="0" i="1" smtClean="0">
                            <a:latin typeface="Cambria Math"/>
                          </a:rPr>
                          <m:t>2</m:t>
                        </m:r>
                        <m:rad>
                          <m:radPr>
                            <m:degHide m:val="on"/>
                            <m:ctrlPr>
                              <a:rPr kumimoji="1" lang="en-US" altLang="ja-JP" b="0" i="1" smtClean="0">
                                <a:latin typeface="Cambria Math" panose="02040503050406030204" pitchFamily="18" charset="0"/>
                              </a:rPr>
                            </m:ctrlPr>
                          </m:radPr>
                          <m:deg/>
                          <m:e>
                            <m:r>
                              <a:rPr kumimoji="1" lang="en-US" altLang="ja-JP" b="0" i="1" smtClean="0">
                                <a:latin typeface="Cambria Math"/>
                              </a:rPr>
                              <m:t>𝑛</m:t>
                            </m:r>
                          </m:e>
                        </m:rad>
                      </m:den>
                    </m:f>
                  </m:oMath>
                </a14:m>
                <a:r>
                  <a:rPr kumimoji="1" lang="ja-JP" altLang="en-US" dirty="0"/>
                  <a:t> </a:t>
                </a:r>
                <a:r>
                  <a:rPr lang="ja-JP" altLang="en-US" dirty="0"/>
                  <a:t>となる。</a:t>
                </a:r>
                <a:endParaRPr kumimoji="1" lang="ja-JP" altLang="en-US" dirty="0"/>
              </a:p>
            </p:txBody>
          </p:sp>
        </mc:Choice>
        <mc:Fallback xmlns="">
          <p:sp>
            <p:nvSpPr>
              <p:cNvPr id="2" name="タイトル 1"/>
              <p:cNvSpPr>
                <a:spLocks noGrp="1" noRot="1" noChangeAspect="1" noMove="1" noResize="1" noEditPoints="1" noAdjustHandles="1" noChangeArrowheads="1" noChangeShapeType="1" noTextEdit="1"/>
              </p:cNvSpPr>
              <p:nvPr>
                <p:ph type="title"/>
              </p:nvPr>
            </p:nvSpPr>
            <p:spPr>
              <a:blipFill rotWithShape="0">
                <a:blip r:embed="rId2"/>
                <a:stretch>
                  <a:fillRect t="-30851" b="-22872"/>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a:xfrm>
                <a:off x="457200" y="1772815"/>
                <a:ext cx="8229600" cy="1296145"/>
              </a:xfrm>
            </p:spPr>
            <p:txBody>
              <a:bodyPr>
                <a:normAutofit lnSpcReduction="10000"/>
              </a:bodyPr>
              <a:lstStyle/>
              <a:p>
                <a14:m>
                  <m:oMath xmlns:m="http://schemas.openxmlformats.org/officeDocument/2006/math">
                    <m:r>
                      <a:rPr kumimoji="1" lang="en-US" altLang="ja-JP" b="0" i="1" smtClean="0">
                        <a:latin typeface="Cambria Math"/>
                      </a:rPr>
                      <m:t>1</m:t>
                    </m:r>
                    <m:r>
                      <a:rPr kumimoji="1" lang="en-US" altLang="ja-JP" b="0" i="1" smtClean="0">
                        <a:latin typeface="Cambria Math" panose="02040503050406030204" pitchFamily="18" charset="0"/>
                      </a:rPr>
                      <m:t>.</m:t>
                    </m:r>
                    <m:r>
                      <a:rPr kumimoji="1" lang="en-US" altLang="ja-JP" b="0" i="1" smtClean="0">
                        <a:latin typeface="Cambria Math"/>
                      </a:rPr>
                      <m:t>96</m:t>
                    </m:r>
                    <m:r>
                      <a:rPr kumimoji="1" lang="en-US" altLang="ja-JP" b="0" i="1" smtClean="0">
                        <a:latin typeface="Cambria Math"/>
                        <a:ea typeface="Cambria Math"/>
                      </a:rPr>
                      <m:t>×</m:t>
                    </m:r>
                    <m:f>
                      <m:fPr>
                        <m:ctrlPr>
                          <a:rPr kumimoji="1" lang="en-US" altLang="ja-JP" b="0" i="1" smtClean="0">
                            <a:latin typeface="Cambria Math" panose="02040503050406030204" pitchFamily="18" charset="0"/>
                            <a:ea typeface="Cambria Math"/>
                          </a:rPr>
                        </m:ctrlPr>
                      </m:fPr>
                      <m:num>
                        <m:r>
                          <a:rPr kumimoji="1" lang="en-US" altLang="ja-JP" b="0" i="1" smtClean="0">
                            <a:latin typeface="Cambria Math"/>
                            <a:ea typeface="Cambria Math"/>
                          </a:rPr>
                          <m:t>1</m:t>
                        </m:r>
                      </m:num>
                      <m:den>
                        <m:r>
                          <a:rPr kumimoji="1" lang="en-US" altLang="ja-JP" b="0" i="1" smtClean="0">
                            <a:latin typeface="Cambria Math"/>
                            <a:ea typeface="Cambria Math"/>
                          </a:rPr>
                          <m:t>2</m:t>
                        </m:r>
                        <m:rad>
                          <m:radPr>
                            <m:degHide m:val="on"/>
                            <m:ctrlPr>
                              <a:rPr kumimoji="1" lang="en-US" altLang="ja-JP" b="0" i="1" smtClean="0">
                                <a:latin typeface="Cambria Math" panose="02040503050406030204" pitchFamily="18" charset="0"/>
                                <a:ea typeface="Cambria Math"/>
                              </a:rPr>
                            </m:ctrlPr>
                          </m:radPr>
                          <m:deg/>
                          <m:e>
                            <m:r>
                              <a:rPr kumimoji="1" lang="en-US" altLang="ja-JP" b="0" i="1" smtClean="0">
                                <a:latin typeface="Cambria Math"/>
                                <a:ea typeface="Cambria Math"/>
                              </a:rPr>
                              <m:t>𝑛</m:t>
                            </m:r>
                          </m:e>
                        </m:rad>
                      </m:den>
                    </m:f>
                    <m:r>
                      <a:rPr kumimoji="1" lang="en-US" altLang="ja-JP" b="0" i="1" smtClean="0">
                        <a:latin typeface="Cambria Math"/>
                        <a:ea typeface="Cambria Math"/>
                      </a:rPr>
                      <m:t>=</m:t>
                    </m:r>
                    <m:f>
                      <m:fPr>
                        <m:ctrlPr>
                          <a:rPr kumimoji="1" lang="en-US" altLang="ja-JP" b="0" i="1" smtClean="0">
                            <a:latin typeface="Cambria Math" panose="02040503050406030204" pitchFamily="18" charset="0"/>
                            <a:ea typeface="Cambria Math"/>
                          </a:rPr>
                        </m:ctrlPr>
                      </m:fPr>
                      <m:num>
                        <m:r>
                          <a:rPr kumimoji="1" lang="en-US" altLang="ja-JP" b="0" i="1" smtClean="0">
                            <a:latin typeface="Cambria Math" panose="02040503050406030204" pitchFamily="18" charset="0"/>
                            <a:ea typeface="Cambria Math"/>
                          </a:rPr>
                          <m:t>0.</m:t>
                        </m:r>
                        <m:r>
                          <a:rPr kumimoji="1" lang="en-US" altLang="ja-JP" b="0" i="1" smtClean="0">
                            <a:latin typeface="Cambria Math"/>
                            <a:ea typeface="Cambria Math"/>
                          </a:rPr>
                          <m:t>98</m:t>
                        </m:r>
                      </m:num>
                      <m:den>
                        <m:rad>
                          <m:radPr>
                            <m:degHide m:val="on"/>
                            <m:ctrlPr>
                              <a:rPr kumimoji="1" lang="en-US" altLang="ja-JP" b="0" i="1" smtClean="0">
                                <a:latin typeface="Cambria Math" panose="02040503050406030204" pitchFamily="18" charset="0"/>
                                <a:ea typeface="Cambria Math"/>
                              </a:rPr>
                            </m:ctrlPr>
                          </m:radPr>
                          <m:deg/>
                          <m:e>
                            <m:r>
                              <a:rPr kumimoji="1" lang="en-US" altLang="ja-JP" b="0" i="1" smtClean="0">
                                <a:latin typeface="Cambria Math"/>
                                <a:ea typeface="Cambria Math"/>
                              </a:rPr>
                              <m:t>𝑛</m:t>
                            </m:r>
                          </m:e>
                        </m:rad>
                      </m:den>
                    </m:f>
                  </m:oMath>
                </a14:m>
                <a:r>
                  <a:rPr kumimoji="1" lang="ja-JP" altLang="en-US" dirty="0"/>
                  <a:t> を用いて誤差の範囲を計算すればよい。</a:t>
                </a:r>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xfrm>
                <a:off x="457200" y="1772815"/>
                <a:ext cx="8229600" cy="1296145"/>
              </a:xfrm>
              <a:blipFill>
                <a:blip r:embed="rId3"/>
                <a:stretch>
                  <a:fillRect t="-5660" r="-1704" b="-5660"/>
                </a:stretch>
              </a:blipFill>
            </p:spPr>
            <p:txBody>
              <a:bodyPr/>
              <a:lstStyle/>
              <a:p>
                <a:r>
                  <a:rPr lang="ja-JP" altLang="en-US">
                    <a:noFill/>
                  </a:rPr>
                  <a:t> </a:t>
                </a:r>
              </a:p>
            </p:txBody>
          </p:sp>
        </mc:Fallback>
      </mc:AlternateContent>
      <p:graphicFrame>
        <p:nvGraphicFramePr>
          <p:cNvPr id="4" name="グラフ 3"/>
          <p:cNvGraphicFramePr>
            <a:graphicFrameLocks/>
          </p:cNvGraphicFramePr>
          <p:nvPr>
            <p:extLst>
              <p:ext uri="{D42A27DB-BD31-4B8C-83A1-F6EECF244321}">
                <p14:modId xmlns:p14="http://schemas.microsoft.com/office/powerpoint/2010/main" val="2006657497"/>
              </p:ext>
            </p:extLst>
          </p:nvPr>
        </p:nvGraphicFramePr>
        <p:xfrm>
          <a:off x="899592" y="3645024"/>
          <a:ext cx="7648575" cy="3200400"/>
        </p:xfrm>
        <a:graphic>
          <a:graphicData uri="http://schemas.openxmlformats.org/drawingml/2006/chart">
            <c:chart xmlns:c="http://schemas.openxmlformats.org/drawingml/2006/chart" xmlns:r="http://schemas.openxmlformats.org/officeDocument/2006/relationships" r:id="rId4"/>
          </a:graphicData>
        </a:graphic>
      </p:graphicFrame>
      <mc:AlternateContent xmlns:mc="http://schemas.openxmlformats.org/markup-compatibility/2006" xmlns:a14="http://schemas.microsoft.com/office/drawing/2010/main">
        <mc:Choice Requires="a14">
          <p:sp>
            <p:nvSpPr>
              <p:cNvPr id="7" name="テキスト ボックス 6"/>
              <p:cNvSpPr txBox="1"/>
              <p:nvPr/>
            </p:nvSpPr>
            <p:spPr>
              <a:xfrm>
                <a:off x="4283968" y="5104512"/>
                <a:ext cx="867545" cy="46166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kumimoji="1" lang="en-US" altLang="ja-JP" sz="2400" b="0" i="1" smtClean="0">
                          <a:latin typeface="Cambria Math"/>
                        </a:rPr>
                        <m:t>95%</m:t>
                      </m:r>
                    </m:oMath>
                  </m:oMathPara>
                </a14:m>
                <a:endParaRPr kumimoji="1" lang="ja-JP" altLang="en-US" sz="2400" dirty="0"/>
              </a:p>
            </p:txBody>
          </p:sp>
        </mc:Choice>
        <mc:Fallback xmlns="">
          <p:sp>
            <p:nvSpPr>
              <p:cNvPr id="7" name="テキスト ボックス 6"/>
              <p:cNvSpPr txBox="1">
                <a:spLocks noRot="1" noChangeAspect="1" noMove="1" noResize="1" noEditPoints="1" noAdjustHandles="1" noChangeArrowheads="1" noChangeShapeType="1" noTextEdit="1"/>
              </p:cNvSpPr>
              <p:nvPr/>
            </p:nvSpPr>
            <p:spPr>
              <a:xfrm>
                <a:off x="4283968" y="5104512"/>
                <a:ext cx="867545" cy="461665"/>
              </a:xfrm>
              <a:prstGeom prst="rect">
                <a:avLst/>
              </a:prstGeom>
              <a:blipFill rotWithShape="1">
                <a:blip r:embed="rId5"/>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8" name="テキスト ボックス 7"/>
              <p:cNvSpPr txBox="1"/>
              <p:nvPr/>
            </p:nvSpPr>
            <p:spPr>
              <a:xfrm>
                <a:off x="4434734" y="5949280"/>
                <a:ext cx="423513" cy="46166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kumimoji="1" lang="en-US" altLang="ja-JP" sz="2400" b="0" i="1" smtClean="0">
                          <a:latin typeface="Cambria Math"/>
                        </a:rPr>
                        <m:t>0</m:t>
                      </m:r>
                    </m:oMath>
                  </m:oMathPara>
                </a14:m>
                <a:endParaRPr kumimoji="1" lang="ja-JP" altLang="en-US" sz="2400" dirty="0"/>
              </a:p>
            </p:txBody>
          </p:sp>
        </mc:Choice>
        <mc:Fallback xmlns="">
          <p:sp>
            <p:nvSpPr>
              <p:cNvPr id="8" name="テキスト ボックス 7"/>
              <p:cNvSpPr txBox="1">
                <a:spLocks noRot="1" noChangeAspect="1" noMove="1" noResize="1" noEditPoints="1" noAdjustHandles="1" noChangeArrowheads="1" noChangeShapeType="1" noTextEdit="1"/>
              </p:cNvSpPr>
              <p:nvPr/>
            </p:nvSpPr>
            <p:spPr>
              <a:xfrm>
                <a:off x="4434734" y="5949280"/>
                <a:ext cx="423513" cy="461665"/>
              </a:xfrm>
              <a:prstGeom prst="rect">
                <a:avLst/>
              </a:prstGeom>
              <a:blipFill>
                <a:blip r:embed="rId6"/>
                <a:stretch>
                  <a:fillRect/>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23985603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タイトル 1"/>
              <p:cNvSpPr>
                <a:spLocks noGrp="1"/>
              </p:cNvSpPr>
              <p:nvPr>
                <p:ph type="title"/>
              </p:nvPr>
            </p:nvSpPr>
            <p:spPr/>
            <p:txBody>
              <a:bodyPr>
                <a:normAutofit fontScale="90000"/>
              </a:bodyPr>
              <a:lstStyle/>
              <a:p>
                <a:r>
                  <a:rPr kumimoji="1" lang="ja-JP" altLang="en-US" dirty="0"/>
                  <a:t>さまざまな </a:t>
                </a:r>
                <a14:m>
                  <m:oMath xmlns:m="http://schemas.openxmlformats.org/officeDocument/2006/math">
                    <m:r>
                      <a:rPr kumimoji="1" lang="en-US" altLang="ja-JP" b="0" i="1" smtClean="0">
                        <a:latin typeface="Cambria Math"/>
                      </a:rPr>
                      <m:t>𝑛</m:t>
                    </m:r>
                    <m:r>
                      <a:rPr kumimoji="1" lang="en-US" altLang="ja-JP" b="0" i="1" smtClean="0">
                        <a:latin typeface="Cambria Math"/>
                      </a:rPr>
                      <m:t> </m:t>
                    </m:r>
                  </m:oMath>
                </a14:m>
                <a:r>
                  <a:rPr kumimoji="1" lang="ja-JP" altLang="en-US" dirty="0"/>
                  <a:t>で誤差の範囲を求めよう</a:t>
                </a:r>
              </a:p>
            </p:txBody>
          </p:sp>
        </mc:Choice>
        <mc:Fallback xmlns="">
          <p:sp>
            <p:nvSpPr>
              <p:cNvPr id="2" name="タイトル 1"/>
              <p:cNvSpPr>
                <a:spLocks noGrp="1" noRot="1" noChangeAspect="1" noMove="1" noResize="1" noEditPoints="1" noAdjustHandles="1" noChangeArrowheads="1" noChangeShapeType="1" noTextEdit="1"/>
              </p:cNvSpPr>
              <p:nvPr>
                <p:ph type="title"/>
              </p:nvPr>
            </p:nvSpPr>
            <p:spPr>
              <a:blipFill rotWithShape="1">
                <a:blip r:embed="rId2"/>
                <a:stretch>
                  <a:fillRect l="-2000" r="-2074"/>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p:txBody>
              <a:bodyPr/>
              <a:lstStyle/>
              <a:p>
                <a14:m>
                  <m:oMath xmlns:m="http://schemas.openxmlformats.org/officeDocument/2006/math">
                    <m:r>
                      <a:rPr kumimoji="1" lang="en-US" altLang="ja-JP" b="0" i="1" smtClean="0">
                        <a:latin typeface="Cambria Math"/>
                      </a:rPr>
                      <m:t>𝑛</m:t>
                    </m:r>
                    <m:r>
                      <a:rPr kumimoji="1" lang="en-US" altLang="ja-JP" b="0" i="1" smtClean="0">
                        <a:latin typeface="Cambria Math"/>
                      </a:rPr>
                      <m:t>=100 </m:t>
                    </m:r>
                  </m:oMath>
                </a14:m>
                <a:r>
                  <a:rPr kumimoji="1" lang="ja-JP" altLang="en-US" dirty="0"/>
                  <a:t>のとき：</a:t>
                </a:r>
                <a14:m>
                  <m:oMath xmlns:m="http://schemas.openxmlformats.org/officeDocument/2006/math">
                    <m:f>
                      <m:fPr>
                        <m:ctrlPr>
                          <a:rPr kumimoji="1" lang="en-US" altLang="ja-JP" b="0" i="1" smtClean="0">
                            <a:latin typeface="Cambria Math" panose="02040503050406030204" pitchFamily="18" charset="0"/>
                          </a:rPr>
                        </m:ctrlPr>
                      </m:fPr>
                      <m:num>
                        <m:r>
                          <a:rPr kumimoji="1" lang="en-US" altLang="ja-JP" b="0" i="1" smtClean="0">
                            <a:latin typeface="Cambria Math" panose="02040503050406030204" pitchFamily="18" charset="0"/>
                          </a:rPr>
                          <m:t>0.98</m:t>
                        </m:r>
                      </m:num>
                      <m:den>
                        <m:rad>
                          <m:radPr>
                            <m:degHide m:val="on"/>
                            <m:ctrlPr>
                              <a:rPr kumimoji="1" lang="en-US" altLang="ja-JP" b="0" i="1" smtClean="0">
                                <a:latin typeface="Cambria Math" panose="02040503050406030204" pitchFamily="18" charset="0"/>
                              </a:rPr>
                            </m:ctrlPr>
                          </m:radPr>
                          <m:deg/>
                          <m:e>
                            <m:r>
                              <a:rPr kumimoji="1" lang="en-US" altLang="ja-JP" b="0" i="1" smtClean="0">
                                <a:latin typeface="Cambria Math"/>
                              </a:rPr>
                              <m:t>100</m:t>
                            </m:r>
                          </m:e>
                        </m:rad>
                      </m:den>
                    </m:f>
                    <m:r>
                      <a:rPr kumimoji="1" lang="en-US" altLang="ja-JP" b="0" i="1" smtClean="0">
                        <a:latin typeface="Cambria Math"/>
                      </a:rPr>
                      <m:t>=</m:t>
                    </m:r>
                    <m:r>
                      <a:rPr kumimoji="1" lang="en-US" altLang="ja-JP" b="0" i="1" smtClean="0">
                        <a:latin typeface="Cambria Math" panose="02040503050406030204" pitchFamily="18" charset="0"/>
                      </a:rPr>
                      <m:t>0.0</m:t>
                    </m:r>
                    <m:r>
                      <a:rPr kumimoji="1" lang="en-US" altLang="ja-JP" b="0" i="1" smtClean="0">
                        <a:latin typeface="Cambria Math"/>
                      </a:rPr>
                      <m:t>98%</m:t>
                    </m:r>
                    <m:r>
                      <a:rPr kumimoji="1" lang="en-US" altLang="ja-JP" b="0" i="0" smtClean="0">
                        <a:latin typeface="Cambria Math"/>
                      </a:rPr>
                      <m:t>  </m:t>
                    </m:r>
                  </m:oMath>
                </a14:m>
                <a:r>
                  <a:rPr kumimoji="1" lang="ja-JP" altLang="en-US" dirty="0"/>
                  <a:t>となり、確率計算で求めた </a:t>
                </a:r>
                <a:r>
                  <a:rPr kumimoji="1" lang="en-US" altLang="ja-JP" dirty="0"/>
                  <a:t>10% </a:t>
                </a:r>
                <a:r>
                  <a:rPr kumimoji="1" lang="ja-JP" altLang="en-US" dirty="0"/>
                  <a:t>に近い。</a:t>
                </a:r>
                <a:endParaRPr kumimoji="1" lang="en-US" altLang="ja-JP" dirty="0"/>
              </a:p>
              <a:p>
                <a14:m>
                  <m:oMath xmlns:m="http://schemas.openxmlformats.org/officeDocument/2006/math">
                    <m:r>
                      <a:rPr kumimoji="1" lang="en-US" altLang="ja-JP" b="0" i="1" smtClean="0">
                        <a:latin typeface="Cambria Math"/>
                      </a:rPr>
                      <m:t>𝑛</m:t>
                    </m:r>
                    <m:r>
                      <a:rPr kumimoji="1" lang="en-US" altLang="ja-JP" b="0" i="1" smtClean="0">
                        <a:latin typeface="Cambria Math"/>
                      </a:rPr>
                      <m:t>=1000</m:t>
                    </m:r>
                  </m:oMath>
                </a14:m>
                <a:r>
                  <a:rPr kumimoji="1" lang="en-US" altLang="ja-JP" dirty="0"/>
                  <a:t> </a:t>
                </a:r>
                <a:r>
                  <a:rPr kumimoji="1" lang="ja-JP" altLang="en-US" dirty="0"/>
                  <a:t>のときは、</a:t>
                </a:r>
                <a:r>
                  <a:rPr lang="en-US" altLang="ja-JP" dirty="0"/>
                  <a:t> </a:t>
                </a:r>
                <a14:m>
                  <m:oMath xmlns:m="http://schemas.openxmlformats.org/officeDocument/2006/math">
                    <m:f>
                      <m:fPr>
                        <m:ctrlPr>
                          <a:rPr lang="en-US" altLang="ja-JP" i="1">
                            <a:latin typeface="Cambria Math" panose="02040503050406030204" pitchFamily="18" charset="0"/>
                          </a:rPr>
                        </m:ctrlPr>
                      </m:fPr>
                      <m:num>
                        <m:r>
                          <a:rPr lang="en-US" altLang="ja-JP" b="0" i="1" smtClean="0">
                            <a:latin typeface="Cambria Math" panose="02040503050406030204" pitchFamily="18" charset="0"/>
                          </a:rPr>
                          <m:t>0.</m:t>
                        </m:r>
                        <m:r>
                          <a:rPr lang="en-US" altLang="ja-JP" i="1">
                            <a:latin typeface="Cambria Math"/>
                          </a:rPr>
                          <m:t>98</m:t>
                        </m:r>
                      </m:num>
                      <m:den>
                        <m:rad>
                          <m:radPr>
                            <m:degHide m:val="on"/>
                            <m:ctrlPr>
                              <a:rPr lang="en-US" altLang="ja-JP" i="1">
                                <a:latin typeface="Cambria Math" panose="02040503050406030204" pitchFamily="18" charset="0"/>
                              </a:rPr>
                            </m:ctrlPr>
                          </m:radPr>
                          <m:deg/>
                          <m:e>
                            <m:r>
                              <a:rPr lang="en-US" altLang="ja-JP" i="1">
                                <a:latin typeface="Cambria Math"/>
                              </a:rPr>
                              <m:t>100</m:t>
                            </m:r>
                            <m:r>
                              <a:rPr lang="en-US" altLang="ja-JP" b="0" i="1" smtClean="0">
                                <a:latin typeface="Cambria Math"/>
                              </a:rPr>
                              <m:t>0</m:t>
                            </m:r>
                          </m:e>
                        </m:rad>
                      </m:den>
                    </m:f>
                    <m:r>
                      <a:rPr lang="en-US" altLang="ja-JP" i="1" smtClean="0">
                        <a:latin typeface="Cambria Math"/>
                        <a:ea typeface="Cambria Math"/>
                      </a:rPr>
                      <m:t>≅</m:t>
                    </m:r>
                    <m:r>
                      <a:rPr lang="en-US" altLang="ja-JP" b="0" i="1" smtClean="0">
                        <a:latin typeface="Cambria Math" panose="02040503050406030204" pitchFamily="18" charset="0"/>
                        <a:ea typeface="Cambria Math"/>
                      </a:rPr>
                      <m:t>0.0</m:t>
                    </m:r>
                    <m:r>
                      <a:rPr lang="en-US" altLang="ja-JP" b="0" i="1" smtClean="0">
                        <a:latin typeface="Cambria Math"/>
                        <a:ea typeface="Cambria Math"/>
                      </a:rPr>
                      <m:t>31</m:t>
                    </m:r>
                    <m:r>
                      <a:rPr lang="en-US" altLang="ja-JP">
                        <a:latin typeface="Cambria Math"/>
                      </a:rPr>
                      <m:t> </m:t>
                    </m:r>
                  </m:oMath>
                </a14:m>
                <a:r>
                  <a:rPr kumimoji="1" lang="ja-JP" altLang="en-US" dirty="0"/>
                  <a:t>だから、コインを</a:t>
                </a:r>
                <a:r>
                  <a:rPr kumimoji="1" lang="en-US" altLang="ja-JP" dirty="0"/>
                  <a:t>1000</a:t>
                </a:r>
                <a:r>
                  <a:rPr kumimoji="1" lang="ja-JP" altLang="en-US" dirty="0"/>
                  <a:t>回投げるとき、</a:t>
                </a:r>
                <a:r>
                  <a:rPr kumimoji="1" lang="en-US" altLang="ja-JP" dirty="0"/>
                  <a:t>20</a:t>
                </a:r>
                <a:r>
                  <a:rPr kumimoji="1" lang="ja-JP" altLang="en-US" dirty="0"/>
                  <a:t>回に</a:t>
                </a:r>
                <a:r>
                  <a:rPr kumimoji="1" lang="en-US" altLang="ja-JP" dirty="0"/>
                  <a:t>19</a:t>
                </a:r>
                <a:r>
                  <a:rPr kumimoji="1" lang="ja-JP" altLang="en-US" dirty="0"/>
                  <a:t>回までの割合で</a:t>
                </a:r>
                <a:r>
                  <a:rPr lang="ja-JP" altLang="en-US" dirty="0"/>
                  <a:t>、表の比率は</a:t>
                </a:r>
                <a:r>
                  <a:rPr lang="en-US" altLang="ja-JP" dirty="0"/>
                  <a:t>(</a:t>
                </a:r>
                <a:r>
                  <a:rPr kumimoji="1" lang="en-US" altLang="ja-JP" dirty="0"/>
                  <a:t>0.0469, 0.0531) </a:t>
                </a:r>
                <a:r>
                  <a:rPr lang="ja-JP" altLang="en-US" dirty="0"/>
                  <a:t>の区間内に入る</a:t>
                </a:r>
                <a:r>
                  <a:rPr kumimoji="1" lang="ja-JP" altLang="en-US" dirty="0"/>
                  <a:t>。</a:t>
                </a:r>
                <a:endParaRPr kumimoji="1" lang="en-US" altLang="ja-JP" dirty="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blipFill>
                <a:blip r:embed="rId3"/>
                <a:stretch>
                  <a:fillRect t="-270" r="-1037"/>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2330201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世論調査では</a:t>
            </a:r>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p:txBody>
              <a:bodyPr>
                <a:normAutofit lnSpcReduction="10000"/>
              </a:bodyPr>
              <a:lstStyle/>
              <a:p>
                <a:r>
                  <a:rPr kumimoji="1" lang="ja-JP" altLang="en-US" dirty="0"/>
                  <a:t>スペインの世論調査では</a:t>
                </a:r>
                <a:r>
                  <a:rPr kumimoji="1" lang="en-US" altLang="ja-JP" dirty="0"/>
                  <a:t>2</a:t>
                </a:r>
                <a:r>
                  <a:rPr kumimoji="1" lang="ja-JP" altLang="en-US" dirty="0"/>
                  <a:t>万</a:t>
                </a:r>
                <a:r>
                  <a:rPr kumimoji="1" lang="en-US" altLang="ja-JP" dirty="0"/>
                  <a:t>4000</a:t>
                </a:r>
                <a:r>
                  <a:rPr kumimoji="1" lang="ja-JP" altLang="en-US" dirty="0"/>
                  <a:t>人だから、</a:t>
                </a:r>
                <a14:m>
                  <m:oMath xmlns:m="http://schemas.openxmlformats.org/officeDocument/2006/math">
                    <m:r>
                      <a:rPr kumimoji="1" lang="en-US" altLang="ja-JP" b="0" i="1" smtClean="0">
                        <a:latin typeface="Cambria Math"/>
                      </a:rPr>
                      <m:t>98/</m:t>
                    </m:r>
                    <m:rad>
                      <m:radPr>
                        <m:degHide m:val="on"/>
                        <m:ctrlPr>
                          <a:rPr kumimoji="1" lang="en-US" altLang="ja-JP" b="0" i="1" smtClean="0">
                            <a:latin typeface="Cambria Math" panose="02040503050406030204" pitchFamily="18" charset="0"/>
                          </a:rPr>
                        </m:ctrlPr>
                      </m:radPr>
                      <m:deg/>
                      <m:e>
                        <m:r>
                          <a:rPr kumimoji="1" lang="en-US" altLang="ja-JP" b="0" i="1" smtClean="0">
                            <a:latin typeface="Cambria Math"/>
                          </a:rPr>
                          <m:t>24000</m:t>
                        </m:r>
                      </m:e>
                    </m:rad>
                    <m:r>
                      <a:rPr kumimoji="1" lang="en-US" altLang="ja-JP" b="0" i="1" smtClean="0">
                        <a:latin typeface="Cambria Math"/>
                        <a:ea typeface="Cambria Math"/>
                      </a:rPr>
                      <m:t>≅0.632587</m:t>
                    </m:r>
                  </m:oMath>
                </a14:m>
                <a:r>
                  <a:rPr kumimoji="1" lang="en-US" altLang="ja-JP" dirty="0"/>
                  <a:t> </a:t>
                </a:r>
                <a:r>
                  <a:rPr kumimoji="1" lang="ja-JP" altLang="en-US" dirty="0"/>
                  <a:t>と、調査結果に添えられた数値 </a:t>
                </a:r>
                <a14:m>
                  <m:oMath xmlns:m="http://schemas.openxmlformats.org/officeDocument/2006/math">
                    <m:r>
                      <a:rPr kumimoji="1" lang="en-US" altLang="ja-JP" b="0" i="1" smtClean="0">
                        <a:latin typeface="Cambria Math"/>
                      </a:rPr>
                      <m:t>0.64%</m:t>
                    </m:r>
                  </m:oMath>
                </a14:m>
                <a:r>
                  <a:rPr kumimoji="1" lang="en-US" altLang="ja-JP" dirty="0"/>
                  <a:t> </a:t>
                </a:r>
                <a:r>
                  <a:rPr lang="ja-JP" altLang="en-US" dirty="0"/>
                  <a:t>とほぼ一致する．</a:t>
                </a:r>
                <a:endParaRPr lang="en-US" altLang="ja-JP" dirty="0"/>
              </a:p>
              <a:p>
                <a:r>
                  <a:rPr lang="ja-JP" altLang="en-US" dirty="0"/>
                  <a:t>カナダの世論調査では</a:t>
                </a:r>
                <a:r>
                  <a:rPr lang="en-US" altLang="ja-JP" dirty="0"/>
                  <a:t>5254</a:t>
                </a:r>
                <a:r>
                  <a:rPr lang="ja-JP" altLang="en-US" dirty="0"/>
                  <a:t>人だから、</a:t>
                </a:r>
                <a14:m>
                  <m:oMath xmlns:m="http://schemas.openxmlformats.org/officeDocument/2006/math">
                    <m:r>
                      <a:rPr lang="en-US" altLang="ja-JP" i="1">
                        <a:latin typeface="Cambria Math"/>
                      </a:rPr>
                      <m:t>98/</m:t>
                    </m:r>
                    <m:rad>
                      <m:radPr>
                        <m:degHide m:val="on"/>
                        <m:ctrlPr>
                          <a:rPr lang="en-US" altLang="ja-JP" i="1">
                            <a:latin typeface="Cambria Math" panose="02040503050406030204" pitchFamily="18" charset="0"/>
                          </a:rPr>
                        </m:ctrlPr>
                      </m:radPr>
                      <m:deg/>
                      <m:e>
                        <m:r>
                          <a:rPr lang="en-US" altLang="ja-JP" b="0" i="1" smtClean="0">
                            <a:latin typeface="Cambria Math"/>
                          </a:rPr>
                          <m:t>5254</m:t>
                        </m:r>
                      </m:e>
                    </m:rad>
                    <m:r>
                      <a:rPr lang="en-US" altLang="ja-JP" i="1">
                        <a:latin typeface="Cambria Math"/>
                        <a:ea typeface="Cambria Math"/>
                      </a:rPr>
                      <m:t>≅</m:t>
                    </m:r>
                    <m:r>
                      <a:rPr lang="en-US" altLang="ja-JP" b="0" i="1" smtClean="0">
                        <a:latin typeface="Cambria Math"/>
                        <a:ea typeface="Cambria Math"/>
                      </a:rPr>
                      <m:t>1.35</m:t>
                    </m:r>
                  </m:oMath>
                </a14:m>
                <a:r>
                  <a:rPr lang="en-US" altLang="ja-JP" dirty="0"/>
                  <a:t> </a:t>
                </a:r>
                <a:r>
                  <a:rPr lang="ja-JP" altLang="en-US" dirty="0"/>
                  <a:t>と調査結果に添えられた数値 </a:t>
                </a:r>
                <a14:m>
                  <m:oMath xmlns:m="http://schemas.openxmlformats.org/officeDocument/2006/math">
                    <m:r>
                      <a:rPr lang="en-US" altLang="ja-JP" i="1" dirty="0" smtClean="0">
                        <a:latin typeface="Cambria Math"/>
                      </a:rPr>
                      <m:t>1</m:t>
                    </m:r>
                    <m:r>
                      <a:rPr lang="en-US" altLang="ja-JP" b="0" i="1" dirty="0" smtClean="0">
                        <a:latin typeface="Cambria Math"/>
                      </a:rPr>
                      <m:t>.4</m:t>
                    </m:r>
                    <m:r>
                      <a:rPr lang="en-US" altLang="ja-JP" i="1">
                        <a:latin typeface="Cambria Math"/>
                      </a:rPr>
                      <m:t>%</m:t>
                    </m:r>
                  </m:oMath>
                </a14:m>
                <a:r>
                  <a:rPr lang="en-US" altLang="ja-JP" dirty="0"/>
                  <a:t> </a:t>
                </a:r>
                <a:r>
                  <a:rPr lang="ja-JP" altLang="en-US" dirty="0"/>
                  <a:t>とほぼ一致する．</a:t>
                </a:r>
                <a:endParaRPr lang="en-US" altLang="ja-JP" dirty="0"/>
              </a:p>
              <a:p>
                <a:r>
                  <a:rPr lang="ja-JP" altLang="en-US" dirty="0"/>
                  <a:t>その他，オースラトリアの世論調査，アメリカの世論調査も同様に，ほぼ一致することがわかる．</a:t>
                </a:r>
                <a:endParaRPr lang="en-US" altLang="ja-JP" dirty="0"/>
              </a:p>
              <a:p>
                <a:endParaRPr kumimoji="1" lang="en-US" altLang="ja-JP" dirty="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blipFill>
                <a:blip r:embed="rId2"/>
                <a:stretch>
                  <a:fillRect l="-1704" t="-3504" r="-1778"/>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8829993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タイトル 1"/>
              <p:cNvSpPr>
                <a:spLocks noGrp="1"/>
              </p:cNvSpPr>
              <p:nvPr>
                <p:ph type="title"/>
              </p:nvPr>
            </p:nvSpPr>
            <p:spPr/>
            <p:txBody>
              <a:bodyPr/>
              <a:lstStyle/>
              <a:p>
                <a:r>
                  <a:rPr kumimoji="1" lang="en-US" altLang="ja-JP" dirty="0"/>
                  <a:t>100</a:t>
                </a:r>
                <a:r>
                  <a:rPr kumimoji="1" lang="ja-JP" altLang="en-US" dirty="0"/>
                  <a:t>回中</a:t>
                </a:r>
                <a:r>
                  <a:rPr kumimoji="1" lang="en-US" altLang="ja-JP" dirty="0"/>
                  <a:t>99</a:t>
                </a:r>
                <a:r>
                  <a:rPr kumimoji="1" lang="ja-JP" altLang="en-US" dirty="0"/>
                  <a:t>回に変更すると，</a:t>
                </a:r>
              </a:p>
            </p:txBody>
          </p:sp>
        </mc:Choice>
        <mc:Fallback xmlns="">
          <p:sp>
            <p:nvSpPr>
              <p:cNvPr id="2" name="タイトル 1"/>
              <p:cNvSpPr>
                <a:spLocks noGrp="1" noRot="1" noChangeAspect="1" noMove="1" noResize="1" noEditPoints="1" noAdjustHandles="1" noChangeArrowheads="1" noChangeShapeType="1" noTextEdit="1"/>
              </p:cNvSpPr>
              <p:nvPr>
                <p:ph type="title"/>
              </p:nvPr>
            </p:nvSpPr>
            <p:spPr>
              <a:blipFill rotWithShape="1">
                <a:blip r:embed="rId2"/>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4" name="コンテンツ プレースホルダー 2"/>
              <p:cNvSpPr txBox="1">
                <a:spLocks/>
              </p:cNvSpPr>
              <p:nvPr/>
            </p:nvSpPr>
            <p:spPr>
              <a:xfrm>
                <a:off x="517161" y="1628800"/>
                <a:ext cx="8229600" cy="1296145"/>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14:m>
                  <m:oMath xmlns:m="http://schemas.openxmlformats.org/officeDocument/2006/math">
                    <m:r>
                      <a:rPr lang="en-US" altLang="ja-JP" b="0" i="1" smtClean="0">
                        <a:latin typeface="Cambria Math"/>
                        <a:ea typeface="Cambria Math"/>
                      </a:rPr>
                      <m:t>2</m:t>
                    </m:r>
                    <m:r>
                      <a:rPr lang="en-US" altLang="ja-JP" b="0" i="1" smtClean="0">
                        <a:latin typeface="Cambria Math" panose="02040503050406030204" pitchFamily="18" charset="0"/>
                        <a:ea typeface="Cambria Math"/>
                      </a:rPr>
                      <m:t>.</m:t>
                    </m:r>
                    <m:r>
                      <a:rPr lang="en-US" altLang="ja-JP" b="0" i="1" smtClean="0">
                        <a:latin typeface="Cambria Math"/>
                        <a:ea typeface="Cambria Math"/>
                      </a:rPr>
                      <m:t>58</m:t>
                    </m:r>
                    <m:r>
                      <a:rPr lang="en-US" altLang="ja-JP" i="1" smtClean="0">
                        <a:latin typeface="Cambria Math"/>
                        <a:ea typeface="Cambria Math"/>
                      </a:rPr>
                      <m:t>×</m:t>
                    </m:r>
                    <m:f>
                      <m:fPr>
                        <m:ctrlPr>
                          <a:rPr lang="en-US" altLang="ja-JP" i="1" smtClean="0">
                            <a:latin typeface="Cambria Math" panose="02040503050406030204" pitchFamily="18" charset="0"/>
                            <a:ea typeface="Cambria Math"/>
                          </a:rPr>
                        </m:ctrlPr>
                      </m:fPr>
                      <m:num>
                        <m:r>
                          <a:rPr lang="en-US" altLang="ja-JP" i="1" smtClean="0">
                            <a:latin typeface="Cambria Math"/>
                            <a:ea typeface="Cambria Math"/>
                          </a:rPr>
                          <m:t>1</m:t>
                        </m:r>
                      </m:num>
                      <m:den>
                        <m:r>
                          <a:rPr lang="en-US" altLang="ja-JP" i="1" smtClean="0">
                            <a:latin typeface="Cambria Math"/>
                            <a:ea typeface="Cambria Math"/>
                          </a:rPr>
                          <m:t>2</m:t>
                        </m:r>
                        <m:rad>
                          <m:radPr>
                            <m:degHide m:val="on"/>
                            <m:ctrlPr>
                              <a:rPr lang="en-US" altLang="ja-JP" i="1" smtClean="0">
                                <a:latin typeface="Cambria Math" panose="02040503050406030204" pitchFamily="18" charset="0"/>
                                <a:ea typeface="Cambria Math"/>
                              </a:rPr>
                            </m:ctrlPr>
                          </m:radPr>
                          <m:deg/>
                          <m:e>
                            <m:r>
                              <a:rPr lang="en-US" altLang="ja-JP" i="1" smtClean="0">
                                <a:latin typeface="Cambria Math"/>
                                <a:ea typeface="Cambria Math"/>
                              </a:rPr>
                              <m:t>𝑛</m:t>
                            </m:r>
                          </m:e>
                        </m:rad>
                      </m:den>
                    </m:f>
                    <m:r>
                      <a:rPr lang="en-US" altLang="ja-JP" i="1" smtClean="0">
                        <a:latin typeface="Cambria Math"/>
                        <a:ea typeface="Cambria Math"/>
                      </a:rPr>
                      <m:t>=</m:t>
                    </m:r>
                    <m:f>
                      <m:fPr>
                        <m:ctrlPr>
                          <a:rPr lang="en-US" altLang="ja-JP" b="0" i="1" smtClean="0">
                            <a:latin typeface="Cambria Math" panose="02040503050406030204" pitchFamily="18" charset="0"/>
                            <a:ea typeface="Cambria Math"/>
                          </a:rPr>
                        </m:ctrlPr>
                      </m:fPr>
                      <m:num>
                        <m:r>
                          <a:rPr lang="en-US" altLang="ja-JP" b="0" i="1" smtClean="0">
                            <a:latin typeface="Cambria Math"/>
                            <a:ea typeface="Cambria Math"/>
                          </a:rPr>
                          <m:t>1</m:t>
                        </m:r>
                        <m:r>
                          <a:rPr lang="en-US" altLang="ja-JP" b="0" i="1" smtClean="0">
                            <a:latin typeface="Cambria Math" panose="02040503050406030204" pitchFamily="18" charset="0"/>
                            <a:ea typeface="Cambria Math"/>
                          </a:rPr>
                          <m:t>.</m:t>
                        </m:r>
                        <m:r>
                          <a:rPr lang="en-US" altLang="ja-JP" b="0" i="1" smtClean="0">
                            <a:latin typeface="Cambria Math"/>
                            <a:ea typeface="Cambria Math"/>
                          </a:rPr>
                          <m:t>29</m:t>
                        </m:r>
                      </m:num>
                      <m:den>
                        <m:rad>
                          <m:radPr>
                            <m:degHide m:val="on"/>
                            <m:ctrlPr>
                              <a:rPr lang="en-US" altLang="ja-JP" i="1" smtClean="0">
                                <a:latin typeface="Cambria Math" panose="02040503050406030204" pitchFamily="18" charset="0"/>
                                <a:ea typeface="Cambria Math"/>
                              </a:rPr>
                            </m:ctrlPr>
                          </m:radPr>
                          <m:deg/>
                          <m:e>
                            <m:r>
                              <a:rPr lang="en-US" altLang="ja-JP" i="1" smtClean="0">
                                <a:latin typeface="Cambria Math"/>
                                <a:ea typeface="Cambria Math"/>
                              </a:rPr>
                              <m:t>𝑛</m:t>
                            </m:r>
                          </m:e>
                        </m:rad>
                      </m:den>
                    </m:f>
                  </m:oMath>
                </a14:m>
                <a:r>
                  <a:rPr lang="ja-JP" altLang="en-US" dirty="0"/>
                  <a:t> を用いて誤差の範囲を計算すればよい．</a:t>
                </a:r>
              </a:p>
            </p:txBody>
          </p:sp>
        </mc:Choice>
        <mc:Fallback xmlns="">
          <p:sp>
            <p:nvSpPr>
              <p:cNvPr id="4" name="コンテンツ プレースホルダー 2"/>
              <p:cNvSpPr txBox="1">
                <a:spLocks noRot="1" noChangeAspect="1" noMove="1" noResize="1" noEditPoints="1" noAdjustHandles="1" noChangeArrowheads="1" noChangeShapeType="1" noTextEdit="1"/>
              </p:cNvSpPr>
              <p:nvPr/>
            </p:nvSpPr>
            <p:spPr>
              <a:xfrm>
                <a:off x="517161" y="1628800"/>
                <a:ext cx="8229600" cy="1296145"/>
              </a:xfrm>
              <a:prstGeom prst="rect">
                <a:avLst/>
              </a:prstGeom>
              <a:blipFill>
                <a:blip r:embed="rId3"/>
                <a:stretch>
                  <a:fillRect t="-5634" r="-1704" b="-5164"/>
                </a:stretch>
              </a:blipFill>
            </p:spPr>
            <p:txBody>
              <a:bodyPr/>
              <a:lstStyle/>
              <a:p>
                <a:r>
                  <a:rPr lang="ja-JP" altLang="en-US">
                    <a:noFill/>
                  </a:rPr>
                  <a:t> </a:t>
                </a:r>
              </a:p>
            </p:txBody>
          </p:sp>
        </mc:Fallback>
      </mc:AlternateContent>
      <p:graphicFrame>
        <p:nvGraphicFramePr>
          <p:cNvPr id="5" name="グラフ 4"/>
          <p:cNvGraphicFramePr>
            <a:graphicFrameLocks/>
          </p:cNvGraphicFramePr>
          <p:nvPr>
            <p:extLst>
              <p:ext uri="{D42A27DB-BD31-4B8C-83A1-F6EECF244321}">
                <p14:modId xmlns:p14="http://schemas.microsoft.com/office/powerpoint/2010/main" val="788758458"/>
              </p:ext>
            </p:extLst>
          </p:nvPr>
        </p:nvGraphicFramePr>
        <p:xfrm>
          <a:off x="1038225" y="3210545"/>
          <a:ext cx="7648575" cy="3200400"/>
        </p:xfrm>
        <a:graphic>
          <a:graphicData uri="http://schemas.openxmlformats.org/drawingml/2006/chart">
            <c:chart xmlns:c="http://schemas.openxmlformats.org/drawingml/2006/chart" xmlns:r="http://schemas.openxmlformats.org/officeDocument/2006/relationships" r:id="rId4"/>
          </a:graphicData>
        </a:graphic>
      </p:graphicFrame>
      <mc:AlternateContent xmlns:mc="http://schemas.openxmlformats.org/markup-compatibility/2006" xmlns:a14="http://schemas.microsoft.com/office/drawing/2010/main">
        <mc:Choice Requires="a14">
          <p:sp>
            <p:nvSpPr>
              <p:cNvPr id="6" name="テキスト ボックス 5"/>
              <p:cNvSpPr txBox="1"/>
              <p:nvPr/>
            </p:nvSpPr>
            <p:spPr>
              <a:xfrm>
                <a:off x="4462043" y="4642847"/>
                <a:ext cx="867545" cy="46166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kumimoji="1" lang="en-US" altLang="ja-JP" sz="2400" b="0" i="1" smtClean="0">
                          <a:latin typeface="Cambria Math"/>
                        </a:rPr>
                        <m:t>99%</m:t>
                      </m:r>
                    </m:oMath>
                  </m:oMathPara>
                </a14:m>
                <a:endParaRPr kumimoji="1" lang="ja-JP" altLang="en-US" sz="2400" dirty="0"/>
              </a:p>
            </p:txBody>
          </p:sp>
        </mc:Choice>
        <mc:Fallback xmlns="">
          <p:sp>
            <p:nvSpPr>
              <p:cNvPr id="6" name="テキスト ボックス 5"/>
              <p:cNvSpPr txBox="1">
                <a:spLocks noRot="1" noChangeAspect="1" noMove="1" noResize="1" noEditPoints="1" noAdjustHandles="1" noChangeArrowheads="1" noChangeShapeType="1" noTextEdit="1"/>
              </p:cNvSpPr>
              <p:nvPr/>
            </p:nvSpPr>
            <p:spPr>
              <a:xfrm>
                <a:off x="4462043" y="4642847"/>
                <a:ext cx="867545" cy="461665"/>
              </a:xfrm>
              <a:prstGeom prst="rect">
                <a:avLst/>
              </a:prstGeom>
              <a:blipFill rotWithShape="1">
                <a:blip r:embed="rId5"/>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7" name="テキスト ボックス 6"/>
              <p:cNvSpPr txBox="1"/>
              <p:nvPr/>
            </p:nvSpPr>
            <p:spPr>
              <a:xfrm>
                <a:off x="4631961" y="5566177"/>
                <a:ext cx="697627" cy="46166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kumimoji="1" lang="en-US" altLang="ja-JP" sz="2400" b="0" i="1" smtClean="0">
                          <a:latin typeface="Cambria Math"/>
                        </a:rPr>
                        <m:t>0%</m:t>
                      </m:r>
                    </m:oMath>
                  </m:oMathPara>
                </a14:m>
                <a:endParaRPr kumimoji="1" lang="ja-JP" altLang="en-US" sz="2400" dirty="0"/>
              </a:p>
            </p:txBody>
          </p:sp>
        </mc:Choice>
        <mc:Fallback xmlns="">
          <p:sp>
            <p:nvSpPr>
              <p:cNvPr id="7" name="テキスト ボックス 6"/>
              <p:cNvSpPr txBox="1">
                <a:spLocks noRot="1" noChangeAspect="1" noMove="1" noResize="1" noEditPoints="1" noAdjustHandles="1" noChangeArrowheads="1" noChangeShapeType="1" noTextEdit="1"/>
              </p:cNvSpPr>
              <p:nvPr/>
            </p:nvSpPr>
            <p:spPr>
              <a:xfrm>
                <a:off x="4631961" y="5566177"/>
                <a:ext cx="697627" cy="461665"/>
              </a:xfrm>
              <a:prstGeom prst="rect">
                <a:avLst/>
              </a:prstGeom>
              <a:blipFill rotWithShape="1">
                <a:blip r:embed="rId6"/>
                <a:stretch>
                  <a:fillRect/>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24161781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世論調査の予測と実際の結果</a:t>
            </a:r>
            <a:endParaRPr kumimoji="1" lang="ja-JP" altLang="en-US" dirty="0"/>
          </a:p>
        </p:txBody>
      </p:sp>
      <p:sp>
        <p:nvSpPr>
          <p:cNvPr id="3" name="コンテンツ プレースホルダー 2"/>
          <p:cNvSpPr>
            <a:spLocks noGrp="1"/>
          </p:cNvSpPr>
          <p:nvPr>
            <p:ph idx="1"/>
          </p:nvPr>
        </p:nvSpPr>
        <p:spPr/>
        <p:txBody>
          <a:bodyPr>
            <a:normAutofit fontScale="92500"/>
          </a:bodyPr>
          <a:lstStyle/>
          <a:p>
            <a:r>
              <a:rPr kumimoji="1" lang="ja-JP" altLang="en-US" dirty="0"/>
              <a:t>オーストラリアの世論調査はとても正確だった。調査では現職が対立候補に </a:t>
            </a:r>
            <a:r>
              <a:rPr kumimoji="1" lang="en-US" altLang="ja-JP" dirty="0"/>
              <a:t>52%</a:t>
            </a:r>
            <a:r>
              <a:rPr kumimoji="1" lang="ja-JP" altLang="en-US" dirty="0"/>
              <a:t>対</a:t>
            </a:r>
            <a:r>
              <a:rPr kumimoji="1" lang="en-US" altLang="ja-JP" dirty="0"/>
              <a:t>48%</a:t>
            </a:r>
            <a:r>
              <a:rPr lang="ja-JP" altLang="en-US" dirty="0"/>
              <a:t>で勝つと予想していた。最終結果は</a:t>
            </a:r>
            <a:r>
              <a:rPr lang="en-US" altLang="ja-JP" dirty="0"/>
              <a:t>52.8%</a:t>
            </a:r>
            <a:r>
              <a:rPr lang="ja-JP" altLang="en-US" dirty="0"/>
              <a:t>対</a:t>
            </a:r>
            <a:r>
              <a:rPr lang="en-US" altLang="ja-JP" dirty="0"/>
              <a:t>47.2%</a:t>
            </a:r>
            <a:r>
              <a:rPr lang="ja-JP" altLang="en-US" dirty="0"/>
              <a:t>だった。</a:t>
            </a:r>
            <a:endParaRPr lang="en-US" altLang="ja-JP" dirty="0"/>
          </a:p>
          <a:p>
            <a:r>
              <a:rPr kumimoji="1" lang="ja-JP" altLang="en-US" dirty="0"/>
              <a:t>アメリカの世論調査（ブッシュ対ケリー）：調査では</a:t>
            </a:r>
            <a:r>
              <a:rPr kumimoji="1" lang="en-US" altLang="ja-JP" dirty="0"/>
              <a:t>47%</a:t>
            </a:r>
            <a:r>
              <a:rPr kumimoji="1" lang="ja-JP" altLang="en-US" dirty="0"/>
              <a:t>対</a:t>
            </a:r>
            <a:r>
              <a:rPr kumimoji="1" lang="en-US" altLang="ja-JP" dirty="0"/>
              <a:t>45%</a:t>
            </a:r>
            <a:r>
              <a:rPr kumimoji="1" lang="ja-JP" altLang="en-US" dirty="0"/>
              <a:t>でブッシュがケリーを破る。実際は、</a:t>
            </a:r>
            <a:r>
              <a:rPr kumimoji="1" lang="en-US" altLang="ja-JP" dirty="0"/>
              <a:t>51.1%</a:t>
            </a:r>
            <a:r>
              <a:rPr kumimoji="1" lang="ja-JP" altLang="en-US" dirty="0"/>
              <a:t>対</a:t>
            </a:r>
            <a:r>
              <a:rPr kumimoji="1" lang="en-US" altLang="ja-JP" dirty="0"/>
              <a:t>48.0%</a:t>
            </a:r>
            <a:r>
              <a:rPr kumimoji="1" lang="ja-JP" altLang="en-US" dirty="0"/>
              <a:t>だった。</a:t>
            </a:r>
            <a:endParaRPr kumimoji="1" lang="en-US" altLang="ja-JP" dirty="0"/>
          </a:p>
          <a:p>
            <a:r>
              <a:rPr lang="ja-JP" altLang="en-US" dirty="0"/>
              <a:t>カナダとスペインは、選挙直前の有権者の心変わりによって、調査と結果に隔たりができた。</a:t>
            </a:r>
            <a:endParaRPr kumimoji="1" lang="ja-JP" altLang="en-US" dirty="0"/>
          </a:p>
        </p:txBody>
      </p:sp>
    </p:spTree>
    <p:extLst>
      <p:ext uri="{BB962C8B-B14F-4D97-AF65-F5344CB8AC3E}">
        <p14:creationId xmlns:p14="http://schemas.microsoft.com/office/powerpoint/2010/main" val="3343970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どのくらい近ければ際どいのか？</a:t>
            </a:r>
          </a:p>
        </p:txBody>
      </p:sp>
      <p:sp>
        <p:nvSpPr>
          <p:cNvPr id="3" name="コンテンツ プレースホルダー 2"/>
          <p:cNvSpPr>
            <a:spLocks noGrp="1"/>
          </p:cNvSpPr>
          <p:nvPr>
            <p:ph idx="1"/>
          </p:nvPr>
        </p:nvSpPr>
        <p:spPr>
          <a:xfrm>
            <a:off x="457200" y="1600201"/>
            <a:ext cx="8229600" cy="3124944"/>
          </a:xfrm>
        </p:spPr>
        <p:txBody>
          <a:bodyPr/>
          <a:lstStyle/>
          <a:p>
            <a:r>
              <a:rPr kumimoji="1" lang="ja-JP" altLang="en-US" dirty="0"/>
              <a:t>ケベック州の場合、独立に賛成か反対かを、コインを有効投票数だけ投げて決する場合の「誤差の範囲」と比較すればよい。</a:t>
            </a:r>
            <a:endParaRPr kumimoji="1" lang="en-US" altLang="ja-JP" dirty="0"/>
          </a:p>
          <a:p>
            <a:r>
              <a:rPr lang="ja-JP" altLang="en-US" dirty="0"/>
              <a:t>ブッシュ対ゴアの選挙も、２人の得票総数だけコインを投げた時の「誤差の範囲」と比較すれば、どれだけ僅差だったかを比較できる。</a:t>
            </a:r>
            <a:endParaRPr kumimoji="1" lang="en-US" altLang="ja-JP" dirty="0"/>
          </a:p>
          <a:p>
            <a:endParaRPr kumimoji="1" lang="ja-JP" altLang="en-US" dirty="0"/>
          </a:p>
        </p:txBody>
      </p:sp>
    </p:spTree>
    <p:extLst>
      <p:ext uri="{BB962C8B-B14F-4D97-AF65-F5344CB8AC3E}">
        <p14:creationId xmlns:p14="http://schemas.microsoft.com/office/powerpoint/2010/main" val="29317933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ブッシュ対ゴア</a:t>
            </a:r>
            <a:r>
              <a:rPr kumimoji="1" lang="en-US" altLang="ja-JP" dirty="0"/>
              <a:t>2000</a:t>
            </a:r>
            <a:r>
              <a:rPr kumimoji="1" lang="ja-JP" altLang="en-US" dirty="0"/>
              <a:t> </a:t>
            </a:r>
            <a:r>
              <a:rPr lang="ja-JP" altLang="en-US" dirty="0"/>
              <a:t>全米</a:t>
            </a:r>
            <a:endParaRPr kumimoji="1" lang="ja-JP" altLang="en-US" dirty="0"/>
          </a:p>
        </p:txBody>
      </p:sp>
      <p:graphicFrame>
        <p:nvGraphicFramePr>
          <p:cNvPr id="4" name="コンテンツ プレースホルダー 3"/>
          <p:cNvGraphicFramePr>
            <a:graphicFrameLocks noGrp="1"/>
          </p:cNvGraphicFramePr>
          <p:nvPr>
            <p:ph idx="1"/>
            <p:extLst>
              <p:ext uri="{D42A27DB-BD31-4B8C-83A1-F6EECF244321}">
                <p14:modId xmlns:p14="http://schemas.microsoft.com/office/powerpoint/2010/main" val="317203244"/>
              </p:ext>
            </p:extLst>
          </p:nvPr>
        </p:nvGraphicFramePr>
        <p:xfrm>
          <a:off x="457200" y="1600200"/>
          <a:ext cx="7931224" cy="3196953"/>
        </p:xfrm>
        <a:graphic>
          <a:graphicData uri="http://schemas.openxmlformats.org/drawingml/2006/table">
            <a:tbl>
              <a:tblPr firstRow="1" bandRow="1">
                <a:tableStyleId>{5940675A-B579-460E-94D1-54222C63F5DA}</a:tableStyleId>
              </a:tblPr>
              <a:tblGrid>
                <a:gridCol w="1982806">
                  <a:extLst>
                    <a:ext uri="{9D8B030D-6E8A-4147-A177-3AD203B41FA5}">
                      <a16:colId xmlns:a16="http://schemas.microsoft.com/office/drawing/2014/main" val="20000"/>
                    </a:ext>
                  </a:extLst>
                </a:gridCol>
                <a:gridCol w="1982806">
                  <a:extLst>
                    <a:ext uri="{9D8B030D-6E8A-4147-A177-3AD203B41FA5}">
                      <a16:colId xmlns:a16="http://schemas.microsoft.com/office/drawing/2014/main" val="20001"/>
                    </a:ext>
                  </a:extLst>
                </a:gridCol>
                <a:gridCol w="1982806">
                  <a:extLst>
                    <a:ext uri="{9D8B030D-6E8A-4147-A177-3AD203B41FA5}">
                      <a16:colId xmlns:a16="http://schemas.microsoft.com/office/drawing/2014/main" val="20002"/>
                    </a:ext>
                  </a:extLst>
                </a:gridCol>
                <a:gridCol w="1982806">
                  <a:extLst>
                    <a:ext uri="{9D8B030D-6E8A-4147-A177-3AD203B41FA5}">
                      <a16:colId xmlns:a16="http://schemas.microsoft.com/office/drawing/2014/main" val="20003"/>
                    </a:ext>
                  </a:extLst>
                </a:gridCol>
              </a:tblGrid>
              <a:tr h="1065651">
                <a:tc>
                  <a:txBody>
                    <a:bodyPr/>
                    <a:lstStyle/>
                    <a:p>
                      <a:pPr algn="ctr"/>
                      <a:endParaRPr kumimoji="1" lang="ja-JP" altLang="en-US" sz="2800" dirty="0"/>
                    </a:p>
                  </a:txBody>
                  <a:tcPr anchor="ctr"/>
                </a:tc>
                <a:tc>
                  <a:txBody>
                    <a:bodyPr/>
                    <a:lstStyle/>
                    <a:p>
                      <a:pPr algn="ctr"/>
                      <a:r>
                        <a:rPr kumimoji="1" lang="ja-JP" altLang="en-US" sz="2800" dirty="0"/>
                        <a:t>ブッシュ</a:t>
                      </a:r>
                    </a:p>
                  </a:txBody>
                  <a:tcPr anchor="ctr"/>
                </a:tc>
                <a:tc>
                  <a:txBody>
                    <a:bodyPr/>
                    <a:lstStyle/>
                    <a:p>
                      <a:pPr algn="ctr"/>
                      <a:r>
                        <a:rPr kumimoji="1" lang="ja-JP" altLang="en-US" sz="2800" dirty="0"/>
                        <a:t>ゴア</a:t>
                      </a:r>
                    </a:p>
                  </a:txBody>
                  <a:tcPr anchor="ctr"/>
                </a:tc>
                <a:tc>
                  <a:txBody>
                    <a:bodyPr/>
                    <a:lstStyle/>
                    <a:p>
                      <a:pPr algn="ctr"/>
                      <a:r>
                        <a:rPr kumimoji="1" lang="ja-JP" altLang="en-US" sz="2800" dirty="0"/>
                        <a:t>合計</a:t>
                      </a:r>
                    </a:p>
                  </a:txBody>
                  <a:tcPr anchor="ctr"/>
                </a:tc>
                <a:extLst>
                  <a:ext uri="{0D108BD9-81ED-4DB2-BD59-A6C34878D82A}">
                    <a16:rowId xmlns:a16="http://schemas.microsoft.com/office/drawing/2014/main" val="10000"/>
                  </a:ext>
                </a:extLst>
              </a:tr>
              <a:tr h="1065651">
                <a:tc>
                  <a:txBody>
                    <a:bodyPr/>
                    <a:lstStyle/>
                    <a:p>
                      <a:pPr algn="ctr"/>
                      <a:r>
                        <a:rPr kumimoji="1" lang="ja-JP" altLang="en-US" sz="2800" dirty="0"/>
                        <a:t>得票数</a:t>
                      </a:r>
                    </a:p>
                  </a:txBody>
                  <a:tcPr anchor="ctr"/>
                </a:tc>
                <a:tc>
                  <a:txBody>
                    <a:bodyPr/>
                    <a:lstStyle/>
                    <a:p>
                      <a:pPr algn="ctr"/>
                      <a:r>
                        <a:rPr kumimoji="1" lang="en-US" altLang="ja-JP" sz="2800" dirty="0"/>
                        <a:t>50456002</a:t>
                      </a:r>
                      <a:endParaRPr kumimoji="1" lang="ja-JP" altLang="en-US" sz="2800" dirty="0"/>
                    </a:p>
                  </a:txBody>
                  <a:tcPr anchor="ctr"/>
                </a:tc>
                <a:tc>
                  <a:txBody>
                    <a:bodyPr/>
                    <a:lstStyle/>
                    <a:p>
                      <a:pPr algn="ctr"/>
                      <a:r>
                        <a:rPr kumimoji="1" lang="en-US" altLang="ja-JP" sz="2800" dirty="0"/>
                        <a:t>50999897</a:t>
                      </a:r>
                      <a:endParaRPr kumimoji="1" lang="ja-JP" altLang="en-US" sz="2800" dirty="0"/>
                    </a:p>
                  </a:txBody>
                  <a:tcPr anchor="ctr"/>
                </a:tc>
                <a:tc>
                  <a:txBody>
                    <a:bodyPr/>
                    <a:lstStyle/>
                    <a:p>
                      <a:pPr algn="ctr"/>
                      <a:r>
                        <a:rPr kumimoji="1" lang="en-US" altLang="ja-JP" sz="2800" dirty="0"/>
                        <a:t>101455899</a:t>
                      </a:r>
                    </a:p>
                  </a:txBody>
                  <a:tcPr anchor="ctr"/>
                </a:tc>
                <a:extLst>
                  <a:ext uri="{0D108BD9-81ED-4DB2-BD59-A6C34878D82A}">
                    <a16:rowId xmlns:a16="http://schemas.microsoft.com/office/drawing/2014/main" val="10001"/>
                  </a:ext>
                </a:extLst>
              </a:tr>
              <a:tr h="1065651">
                <a:tc>
                  <a:txBody>
                    <a:bodyPr/>
                    <a:lstStyle/>
                    <a:p>
                      <a:pPr algn="ctr"/>
                      <a:r>
                        <a:rPr kumimoji="1" lang="en-US" altLang="ja-JP" sz="2800" dirty="0"/>
                        <a:t>2</a:t>
                      </a:r>
                      <a:r>
                        <a:rPr kumimoji="1" lang="ja-JP" altLang="en-US" sz="2800" dirty="0"/>
                        <a:t>人の得票比率</a:t>
                      </a:r>
                    </a:p>
                  </a:txBody>
                  <a:tcPr anchor="ctr"/>
                </a:tc>
                <a:tc>
                  <a:txBody>
                    <a:bodyPr/>
                    <a:lstStyle/>
                    <a:p>
                      <a:pPr algn="ctr"/>
                      <a:r>
                        <a:rPr kumimoji="1" lang="en-US" altLang="ja-JP" sz="2800" dirty="0"/>
                        <a:t>49.73%</a:t>
                      </a:r>
                      <a:endParaRPr kumimoji="1" lang="ja-JP" altLang="en-US" sz="2800" dirty="0"/>
                    </a:p>
                  </a:txBody>
                  <a:tcPr anchor="ctr"/>
                </a:tc>
                <a:tc>
                  <a:txBody>
                    <a:bodyPr/>
                    <a:lstStyle/>
                    <a:p>
                      <a:pPr algn="ctr"/>
                      <a:r>
                        <a:rPr kumimoji="1" lang="en-US" altLang="ja-JP" sz="2800" dirty="0"/>
                        <a:t>50.27%</a:t>
                      </a:r>
                      <a:endParaRPr kumimoji="1" lang="ja-JP" altLang="en-US" sz="2800" dirty="0"/>
                    </a:p>
                  </a:txBody>
                  <a:tcPr anchor="ctr"/>
                </a:tc>
                <a:tc>
                  <a:txBody>
                    <a:bodyPr/>
                    <a:lstStyle/>
                    <a:p>
                      <a:pPr algn="ctr"/>
                      <a:r>
                        <a:rPr kumimoji="1" lang="en-US" altLang="ja-JP" sz="2800" dirty="0"/>
                        <a:t>100%</a:t>
                      </a:r>
                      <a:endParaRPr kumimoji="1" lang="ja-JP" altLang="en-US" sz="2800" dirty="0"/>
                    </a:p>
                  </a:txBody>
                  <a:tcPr anchor="ctr"/>
                </a:tc>
                <a:extLst>
                  <a:ext uri="{0D108BD9-81ED-4DB2-BD59-A6C34878D82A}">
                    <a16:rowId xmlns:a16="http://schemas.microsoft.com/office/drawing/2014/main" val="10002"/>
                  </a:ext>
                </a:extLst>
              </a:tr>
            </a:tbl>
          </a:graphicData>
        </a:graphic>
      </p:graphicFrame>
      <mc:AlternateContent xmlns:mc="http://schemas.openxmlformats.org/markup-compatibility/2006" xmlns:a14="http://schemas.microsoft.com/office/drawing/2010/main">
        <mc:Choice Requires="a14">
          <p:sp>
            <p:nvSpPr>
              <p:cNvPr id="5" name="コンテンツ プレースホルダー 2"/>
              <p:cNvSpPr txBox="1">
                <a:spLocks/>
              </p:cNvSpPr>
              <p:nvPr/>
            </p:nvSpPr>
            <p:spPr>
              <a:xfrm>
                <a:off x="457200" y="5013176"/>
                <a:ext cx="8229600" cy="1684784"/>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r>
                  <a:rPr lang="ja-JP" altLang="en-US" dirty="0"/>
                  <a:t>この場合の誤差は、プラスマイナス </a:t>
                </a:r>
                <a14:m>
                  <m:oMath xmlns:m="http://schemas.openxmlformats.org/officeDocument/2006/math">
                    <m:f>
                      <m:fPr>
                        <m:ctrlPr>
                          <a:rPr lang="en-US" altLang="ja-JP" b="0" i="1" smtClean="0">
                            <a:latin typeface="Cambria Math" panose="02040503050406030204" pitchFamily="18" charset="0"/>
                          </a:rPr>
                        </m:ctrlPr>
                      </m:fPr>
                      <m:num>
                        <m:r>
                          <a:rPr lang="en-US" altLang="ja-JP" b="0" i="1" smtClean="0">
                            <a:latin typeface="Cambria Math" panose="02040503050406030204" pitchFamily="18" charset="0"/>
                          </a:rPr>
                          <m:t>0.98</m:t>
                        </m:r>
                      </m:num>
                      <m:den>
                        <m:rad>
                          <m:radPr>
                            <m:degHide m:val="on"/>
                            <m:ctrlPr>
                              <a:rPr lang="en-US" altLang="ja-JP" b="0" i="1" smtClean="0">
                                <a:latin typeface="Cambria Math" panose="02040503050406030204" pitchFamily="18" charset="0"/>
                              </a:rPr>
                            </m:ctrlPr>
                          </m:radPr>
                          <m:deg/>
                          <m:e>
                            <m:r>
                              <a:rPr lang="en-US" altLang="ja-JP" i="1">
                                <a:latin typeface="Cambria Math"/>
                              </a:rPr>
                              <m:t>101455899</m:t>
                            </m:r>
                          </m:e>
                        </m:rad>
                      </m:den>
                    </m:f>
                    <m:r>
                      <a:rPr lang="en-US" altLang="ja-JP" i="1">
                        <a:latin typeface="Cambria Math"/>
                        <a:ea typeface="Cambria Math"/>
                      </a:rPr>
                      <m:t>≅</m:t>
                    </m:r>
                    <m:r>
                      <a:rPr lang="en-US" altLang="ja-JP" b="0" i="1" smtClean="0">
                        <a:latin typeface="Cambria Math"/>
                        <a:ea typeface="Cambria Math"/>
                      </a:rPr>
                      <m:t>0.0</m:t>
                    </m:r>
                    <m:r>
                      <a:rPr lang="en-US" altLang="ja-JP" b="0" i="1" smtClean="0">
                        <a:latin typeface="Cambria Math" panose="02040503050406030204" pitchFamily="18" charset="0"/>
                        <a:ea typeface="Cambria Math"/>
                      </a:rPr>
                      <m:t>00</m:t>
                    </m:r>
                    <m:r>
                      <a:rPr lang="en-US" altLang="ja-JP" i="1">
                        <a:latin typeface="Cambria Math"/>
                        <a:ea typeface="Cambria Math"/>
                      </a:rPr>
                      <m:t>097</m:t>
                    </m:r>
                  </m:oMath>
                </a14:m>
                <a:r>
                  <a:rPr lang="ja-JP" altLang="en-US" dirty="0"/>
                  <a:t> であり、ゴアの勝利は明らかだった（選挙では負けたが）。</a:t>
                </a:r>
              </a:p>
            </p:txBody>
          </p:sp>
        </mc:Choice>
        <mc:Fallback xmlns="">
          <p:sp>
            <p:nvSpPr>
              <p:cNvPr id="5" name="コンテンツ プレースホルダー 2"/>
              <p:cNvSpPr txBox="1">
                <a:spLocks noRot="1" noChangeAspect="1" noMove="1" noResize="1" noEditPoints="1" noAdjustHandles="1" noChangeArrowheads="1" noChangeShapeType="1" noTextEdit="1"/>
              </p:cNvSpPr>
              <p:nvPr/>
            </p:nvSpPr>
            <p:spPr>
              <a:xfrm>
                <a:off x="457200" y="5013176"/>
                <a:ext cx="8229600" cy="1684784"/>
              </a:xfrm>
              <a:prstGeom prst="rect">
                <a:avLst/>
              </a:prstGeom>
              <a:blipFill>
                <a:blip r:embed="rId3"/>
                <a:stretch>
                  <a:fillRect l="-1704" t="-9386" r="-1704" b="-5776"/>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304029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ブッシュ対ゴア</a:t>
            </a:r>
            <a:r>
              <a:rPr kumimoji="1" lang="en-US" altLang="ja-JP" dirty="0"/>
              <a:t>2000</a:t>
            </a:r>
            <a:r>
              <a:rPr kumimoji="1" lang="ja-JP" altLang="en-US" dirty="0"/>
              <a:t> フロリダ戦</a:t>
            </a:r>
          </a:p>
        </p:txBody>
      </p:sp>
      <p:graphicFrame>
        <p:nvGraphicFramePr>
          <p:cNvPr id="4" name="コンテンツ プレースホルダー 3"/>
          <p:cNvGraphicFramePr>
            <a:graphicFrameLocks noGrp="1"/>
          </p:cNvGraphicFramePr>
          <p:nvPr>
            <p:ph idx="1"/>
            <p:extLst>
              <p:ext uri="{D42A27DB-BD31-4B8C-83A1-F6EECF244321}">
                <p14:modId xmlns:p14="http://schemas.microsoft.com/office/powerpoint/2010/main" val="265295745"/>
              </p:ext>
            </p:extLst>
          </p:nvPr>
        </p:nvGraphicFramePr>
        <p:xfrm>
          <a:off x="457200" y="1600200"/>
          <a:ext cx="7931224" cy="3196953"/>
        </p:xfrm>
        <a:graphic>
          <a:graphicData uri="http://schemas.openxmlformats.org/drawingml/2006/table">
            <a:tbl>
              <a:tblPr firstRow="1" bandRow="1">
                <a:tableStyleId>{5940675A-B579-460E-94D1-54222C63F5DA}</a:tableStyleId>
              </a:tblPr>
              <a:tblGrid>
                <a:gridCol w="1982806">
                  <a:extLst>
                    <a:ext uri="{9D8B030D-6E8A-4147-A177-3AD203B41FA5}">
                      <a16:colId xmlns:a16="http://schemas.microsoft.com/office/drawing/2014/main" val="20000"/>
                    </a:ext>
                  </a:extLst>
                </a:gridCol>
                <a:gridCol w="1982806">
                  <a:extLst>
                    <a:ext uri="{9D8B030D-6E8A-4147-A177-3AD203B41FA5}">
                      <a16:colId xmlns:a16="http://schemas.microsoft.com/office/drawing/2014/main" val="20001"/>
                    </a:ext>
                  </a:extLst>
                </a:gridCol>
                <a:gridCol w="1982806">
                  <a:extLst>
                    <a:ext uri="{9D8B030D-6E8A-4147-A177-3AD203B41FA5}">
                      <a16:colId xmlns:a16="http://schemas.microsoft.com/office/drawing/2014/main" val="20002"/>
                    </a:ext>
                  </a:extLst>
                </a:gridCol>
                <a:gridCol w="1982806">
                  <a:extLst>
                    <a:ext uri="{9D8B030D-6E8A-4147-A177-3AD203B41FA5}">
                      <a16:colId xmlns:a16="http://schemas.microsoft.com/office/drawing/2014/main" val="20003"/>
                    </a:ext>
                  </a:extLst>
                </a:gridCol>
              </a:tblGrid>
              <a:tr h="1065651">
                <a:tc>
                  <a:txBody>
                    <a:bodyPr/>
                    <a:lstStyle/>
                    <a:p>
                      <a:pPr algn="ctr"/>
                      <a:endParaRPr kumimoji="1" lang="ja-JP" altLang="en-US" sz="2800" dirty="0"/>
                    </a:p>
                  </a:txBody>
                  <a:tcPr anchor="ctr"/>
                </a:tc>
                <a:tc>
                  <a:txBody>
                    <a:bodyPr/>
                    <a:lstStyle/>
                    <a:p>
                      <a:pPr algn="ctr"/>
                      <a:r>
                        <a:rPr kumimoji="1" lang="ja-JP" altLang="en-US" sz="2800" dirty="0"/>
                        <a:t>ブッシュ</a:t>
                      </a:r>
                    </a:p>
                  </a:txBody>
                  <a:tcPr anchor="ctr"/>
                </a:tc>
                <a:tc>
                  <a:txBody>
                    <a:bodyPr/>
                    <a:lstStyle/>
                    <a:p>
                      <a:pPr algn="ctr"/>
                      <a:r>
                        <a:rPr kumimoji="1" lang="ja-JP" altLang="en-US" sz="2800" dirty="0"/>
                        <a:t>ゴア</a:t>
                      </a:r>
                    </a:p>
                  </a:txBody>
                  <a:tcPr anchor="ctr"/>
                </a:tc>
                <a:tc>
                  <a:txBody>
                    <a:bodyPr/>
                    <a:lstStyle/>
                    <a:p>
                      <a:pPr algn="ctr"/>
                      <a:r>
                        <a:rPr kumimoji="1" lang="ja-JP" altLang="en-US" sz="2800" dirty="0"/>
                        <a:t>合計</a:t>
                      </a:r>
                    </a:p>
                  </a:txBody>
                  <a:tcPr anchor="ctr"/>
                </a:tc>
                <a:extLst>
                  <a:ext uri="{0D108BD9-81ED-4DB2-BD59-A6C34878D82A}">
                    <a16:rowId xmlns:a16="http://schemas.microsoft.com/office/drawing/2014/main" val="10000"/>
                  </a:ext>
                </a:extLst>
              </a:tr>
              <a:tr h="1065651">
                <a:tc>
                  <a:txBody>
                    <a:bodyPr/>
                    <a:lstStyle/>
                    <a:p>
                      <a:pPr algn="ctr"/>
                      <a:r>
                        <a:rPr kumimoji="1" lang="ja-JP" altLang="en-US" sz="2800" dirty="0"/>
                        <a:t>得票数</a:t>
                      </a:r>
                    </a:p>
                  </a:txBody>
                  <a:tcPr anchor="ctr"/>
                </a:tc>
                <a:tc>
                  <a:txBody>
                    <a:bodyPr/>
                    <a:lstStyle/>
                    <a:p>
                      <a:pPr algn="ctr"/>
                      <a:r>
                        <a:rPr kumimoji="1" lang="en-US" altLang="ja-JP" sz="2800" dirty="0"/>
                        <a:t>2912790</a:t>
                      </a:r>
                      <a:endParaRPr kumimoji="1" lang="ja-JP" altLang="en-US" sz="2800" dirty="0"/>
                    </a:p>
                  </a:txBody>
                  <a:tcPr anchor="ctr"/>
                </a:tc>
                <a:tc>
                  <a:txBody>
                    <a:bodyPr/>
                    <a:lstStyle/>
                    <a:p>
                      <a:pPr algn="ctr"/>
                      <a:r>
                        <a:rPr kumimoji="1" lang="en-US" altLang="ja-JP" sz="2800" dirty="0"/>
                        <a:t>2912253</a:t>
                      </a:r>
                      <a:endParaRPr kumimoji="1" lang="ja-JP" altLang="en-US" sz="2800" dirty="0"/>
                    </a:p>
                  </a:txBody>
                  <a:tcPr anchor="ctr"/>
                </a:tc>
                <a:tc>
                  <a:txBody>
                    <a:bodyPr/>
                    <a:lstStyle/>
                    <a:p>
                      <a:pPr algn="ctr"/>
                      <a:r>
                        <a:rPr kumimoji="1" lang="en-US" altLang="ja-JP" sz="2800" dirty="0"/>
                        <a:t>5825043</a:t>
                      </a:r>
                      <a:endParaRPr kumimoji="1" lang="ja-JP" altLang="en-US" sz="2800" dirty="0"/>
                    </a:p>
                  </a:txBody>
                  <a:tcPr anchor="ctr"/>
                </a:tc>
                <a:extLst>
                  <a:ext uri="{0D108BD9-81ED-4DB2-BD59-A6C34878D82A}">
                    <a16:rowId xmlns:a16="http://schemas.microsoft.com/office/drawing/2014/main" val="10001"/>
                  </a:ext>
                </a:extLst>
              </a:tr>
              <a:tr h="1065651">
                <a:tc>
                  <a:txBody>
                    <a:bodyPr/>
                    <a:lstStyle/>
                    <a:p>
                      <a:pPr algn="ctr"/>
                      <a:r>
                        <a:rPr kumimoji="1" lang="en-US" altLang="ja-JP" sz="2800" dirty="0"/>
                        <a:t>2</a:t>
                      </a:r>
                      <a:r>
                        <a:rPr kumimoji="1" lang="ja-JP" altLang="en-US" sz="2800" dirty="0"/>
                        <a:t>人の得票比率</a:t>
                      </a:r>
                    </a:p>
                  </a:txBody>
                  <a:tcPr anchor="ctr"/>
                </a:tc>
                <a:tc>
                  <a:txBody>
                    <a:bodyPr/>
                    <a:lstStyle/>
                    <a:p>
                      <a:pPr algn="ctr"/>
                      <a:r>
                        <a:rPr kumimoji="1" lang="en-US" altLang="ja-JP" sz="2800" dirty="0"/>
                        <a:t>50.0046%</a:t>
                      </a:r>
                      <a:endParaRPr kumimoji="1" lang="ja-JP" altLang="en-US" sz="2800" dirty="0"/>
                    </a:p>
                  </a:txBody>
                  <a:tcPr anchor="ctr"/>
                </a:tc>
                <a:tc>
                  <a:txBody>
                    <a:bodyPr/>
                    <a:lstStyle/>
                    <a:p>
                      <a:pPr algn="ctr"/>
                      <a:r>
                        <a:rPr kumimoji="1" lang="en-US" altLang="ja-JP" sz="2800" dirty="0"/>
                        <a:t>49.9954%</a:t>
                      </a:r>
                      <a:endParaRPr kumimoji="1" lang="ja-JP" altLang="en-US" sz="2800" dirty="0"/>
                    </a:p>
                  </a:txBody>
                  <a:tcPr anchor="ctr"/>
                </a:tc>
                <a:tc>
                  <a:txBody>
                    <a:bodyPr/>
                    <a:lstStyle/>
                    <a:p>
                      <a:pPr algn="ctr"/>
                      <a:r>
                        <a:rPr kumimoji="1" lang="en-US" altLang="ja-JP" sz="2800" dirty="0"/>
                        <a:t>100%</a:t>
                      </a:r>
                      <a:endParaRPr kumimoji="1" lang="ja-JP" altLang="en-US" sz="2800" dirty="0"/>
                    </a:p>
                  </a:txBody>
                  <a:tcPr anchor="ctr"/>
                </a:tc>
                <a:extLst>
                  <a:ext uri="{0D108BD9-81ED-4DB2-BD59-A6C34878D82A}">
                    <a16:rowId xmlns:a16="http://schemas.microsoft.com/office/drawing/2014/main" val="10002"/>
                  </a:ext>
                </a:extLst>
              </a:tr>
            </a:tbl>
          </a:graphicData>
        </a:graphic>
      </p:graphicFrame>
      <mc:AlternateContent xmlns:mc="http://schemas.openxmlformats.org/markup-compatibility/2006" xmlns:a14="http://schemas.microsoft.com/office/drawing/2010/main">
        <mc:Choice Requires="a14">
          <p:sp>
            <p:nvSpPr>
              <p:cNvPr id="5" name="コンテンツ プレースホルダー 2"/>
              <p:cNvSpPr txBox="1">
                <a:spLocks/>
              </p:cNvSpPr>
              <p:nvPr/>
            </p:nvSpPr>
            <p:spPr>
              <a:xfrm>
                <a:off x="457200" y="5013176"/>
                <a:ext cx="8229600" cy="1684784"/>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r>
                  <a:rPr lang="ja-JP" altLang="en-US" dirty="0"/>
                  <a:t>この場合の誤差は，プラスマイナス </a:t>
                </a:r>
                <a14:m>
                  <m:oMath xmlns:m="http://schemas.openxmlformats.org/officeDocument/2006/math">
                    <m:f>
                      <m:fPr>
                        <m:ctrlPr>
                          <a:rPr lang="en-US" altLang="ja-JP" b="0" i="1" smtClean="0">
                            <a:latin typeface="Cambria Math" panose="02040503050406030204" pitchFamily="18" charset="0"/>
                          </a:rPr>
                        </m:ctrlPr>
                      </m:fPr>
                      <m:num>
                        <m:r>
                          <a:rPr lang="en-US" altLang="ja-JP" b="0" i="1" smtClean="0">
                            <a:latin typeface="Cambria Math" panose="02040503050406030204" pitchFamily="18" charset="0"/>
                          </a:rPr>
                          <m:t>0.</m:t>
                        </m:r>
                        <m:r>
                          <a:rPr lang="en-US" altLang="ja-JP" b="0" i="1" smtClean="0">
                            <a:latin typeface="Cambria Math"/>
                          </a:rPr>
                          <m:t>98</m:t>
                        </m:r>
                      </m:num>
                      <m:den>
                        <m:rad>
                          <m:radPr>
                            <m:degHide m:val="on"/>
                            <m:ctrlPr>
                              <a:rPr lang="en-US" altLang="ja-JP" b="0" i="1" smtClean="0">
                                <a:latin typeface="Cambria Math" panose="02040503050406030204" pitchFamily="18" charset="0"/>
                              </a:rPr>
                            </m:ctrlPr>
                          </m:radPr>
                          <m:deg/>
                          <m:e>
                            <m:r>
                              <a:rPr lang="en-US" altLang="ja-JP" b="0" i="1" smtClean="0">
                                <a:latin typeface="Cambria Math"/>
                              </a:rPr>
                              <m:t>5825043</m:t>
                            </m:r>
                          </m:e>
                        </m:rad>
                      </m:den>
                    </m:f>
                    <m:r>
                      <a:rPr lang="en-US" altLang="ja-JP" i="1">
                        <a:latin typeface="Cambria Math"/>
                        <a:ea typeface="Cambria Math"/>
                      </a:rPr>
                      <m:t>≅</m:t>
                    </m:r>
                    <m:r>
                      <a:rPr lang="en-US" altLang="ja-JP" b="0" i="1" smtClean="0">
                        <a:latin typeface="Cambria Math"/>
                        <a:ea typeface="Cambria Math"/>
                      </a:rPr>
                      <m:t>0.0</m:t>
                    </m:r>
                    <m:r>
                      <a:rPr lang="en-US" altLang="ja-JP" b="0" i="1" smtClean="0">
                        <a:latin typeface="Cambria Math" panose="02040503050406030204" pitchFamily="18" charset="0"/>
                        <a:ea typeface="Cambria Math"/>
                      </a:rPr>
                      <m:t>00</m:t>
                    </m:r>
                    <m:r>
                      <a:rPr lang="en-US" altLang="ja-JP" b="0" i="1" smtClean="0">
                        <a:latin typeface="Cambria Math"/>
                        <a:ea typeface="Cambria Math"/>
                      </a:rPr>
                      <m:t>4</m:t>
                    </m:r>
                  </m:oMath>
                </a14:m>
                <a:r>
                  <a:rPr lang="ja-JP" altLang="en-US" dirty="0"/>
                  <a:t> であり，非常に際どい勝負だったと言える．</a:t>
                </a:r>
              </a:p>
            </p:txBody>
          </p:sp>
        </mc:Choice>
        <mc:Fallback xmlns="">
          <p:sp>
            <p:nvSpPr>
              <p:cNvPr id="5" name="コンテンツ プレースホルダー 2"/>
              <p:cNvSpPr txBox="1">
                <a:spLocks noRot="1" noChangeAspect="1" noMove="1" noResize="1" noEditPoints="1" noAdjustHandles="1" noChangeArrowheads="1" noChangeShapeType="1" noTextEdit="1"/>
              </p:cNvSpPr>
              <p:nvPr/>
            </p:nvSpPr>
            <p:spPr>
              <a:xfrm>
                <a:off x="457200" y="5013176"/>
                <a:ext cx="8229600" cy="1684784"/>
              </a:xfrm>
              <a:prstGeom prst="rect">
                <a:avLst/>
              </a:prstGeom>
              <a:blipFill>
                <a:blip r:embed="rId3"/>
                <a:stretch>
                  <a:fillRect l="-1704" t="-9386" b="-5776"/>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38086010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ワシントン州知事選挙 </a:t>
            </a:r>
            <a:r>
              <a:rPr kumimoji="1" lang="en-US" altLang="ja-JP" dirty="0"/>
              <a:t>2004</a:t>
            </a:r>
            <a:endParaRPr kumimoji="1" lang="ja-JP" altLang="en-US" dirty="0"/>
          </a:p>
        </p:txBody>
      </p:sp>
      <p:graphicFrame>
        <p:nvGraphicFramePr>
          <p:cNvPr id="4" name="コンテンツ プレースホルダー 3"/>
          <p:cNvGraphicFramePr>
            <a:graphicFrameLocks noGrp="1"/>
          </p:cNvGraphicFramePr>
          <p:nvPr>
            <p:ph idx="1"/>
            <p:extLst>
              <p:ext uri="{D42A27DB-BD31-4B8C-83A1-F6EECF244321}">
                <p14:modId xmlns:p14="http://schemas.microsoft.com/office/powerpoint/2010/main" val="762447291"/>
              </p:ext>
            </p:extLst>
          </p:nvPr>
        </p:nvGraphicFramePr>
        <p:xfrm>
          <a:off x="323528" y="1196752"/>
          <a:ext cx="7931224" cy="3196953"/>
        </p:xfrm>
        <a:graphic>
          <a:graphicData uri="http://schemas.openxmlformats.org/drawingml/2006/table">
            <a:tbl>
              <a:tblPr firstRow="1" bandRow="1">
                <a:tableStyleId>{5940675A-B579-460E-94D1-54222C63F5DA}</a:tableStyleId>
              </a:tblPr>
              <a:tblGrid>
                <a:gridCol w="1982806">
                  <a:extLst>
                    <a:ext uri="{9D8B030D-6E8A-4147-A177-3AD203B41FA5}">
                      <a16:colId xmlns:a16="http://schemas.microsoft.com/office/drawing/2014/main" val="20000"/>
                    </a:ext>
                  </a:extLst>
                </a:gridCol>
                <a:gridCol w="1982806">
                  <a:extLst>
                    <a:ext uri="{9D8B030D-6E8A-4147-A177-3AD203B41FA5}">
                      <a16:colId xmlns:a16="http://schemas.microsoft.com/office/drawing/2014/main" val="20001"/>
                    </a:ext>
                  </a:extLst>
                </a:gridCol>
                <a:gridCol w="1982806">
                  <a:extLst>
                    <a:ext uri="{9D8B030D-6E8A-4147-A177-3AD203B41FA5}">
                      <a16:colId xmlns:a16="http://schemas.microsoft.com/office/drawing/2014/main" val="20002"/>
                    </a:ext>
                  </a:extLst>
                </a:gridCol>
                <a:gridCol w="1982806">
                  <a:extLst>
                    <a:ext uri="{9D8B030D-6E8A-4147-A177-3AD203B41FA5}">
                      <a16:colId xmlns:a16="http://schemas.microsoft.com/office/drawing/2014/main" val="20003"/>
                    </a:ext>
                  </a:extLst>
                </a:gridCol>
              </a:tblGrid>
              <a:tr h="1065651">
                <a:tc>
                  <a:txBody>
                    <a:bodyPr/>
                    <a:lstStyle/>
                    <a:p>
                      <a:pPr algn="ctr"/>
                      <a:endParaRPr kumimoji="1" lang="ja-JP" altLang="en-US" sz="2800" dirty="0"/>
                    </a:p>
                  </a:txBody>
                  <a:tcPr anchor="ctr"/>
                </a:tc>
                <a:tc>
                  <a:txBody>
                    <a:bodyPr/>
                    <a:lstStyle/>
                    <a:p>
                      <a:pPr algn="ctr"/>
                      <a:r>
                        <a:rPr kumimoji="1" lang="ja-JP" altLang="en-US" sz="2800" dirty="0"/>
                        <a:t>民主党グレゴワール</a:t>
                      </a:r>
                    </a:p>
                  </a:txBody>
                  <a:tcPr anchor="ctr"/>
                </a:tc>
                <a:tc>
                  <a:txBody>
                    <a:bodyPr/>
                    <a:lstStyle/>
                    <a:p>
                      <a:pPr algn="ctr"/>
                      <a:r>
                        <a:rPr kumimoji="1" lang="ja-JP" altLang="en-US" sz="2800" dirty="0"/>
                        <a:t>共和党ロッシ</a:t>
                      </a:r>
                    </a:p>
                  </a:txBody>
                  <a:tcPr anchor="ctr"/>
                </a:tc>
                <a:tc>
                  <a:txBody>
                    <a:bodyPr/>
                    <a:lstStyle/>
                    <a:p>
                      <a:pPr algn="ctr"/>
                      <a:r>
                        <a:rPr kumimoji="1" lang="ja-JP" altLang="en-US" sz="2800" dirty="0"/>
                        <a:t>合計</a:t>
                      </a:r>
                    </a:p>
                  </a:txBody>
                  <a:tcPr anchor="ctr"/>
                </a:tc>
                <a:extLst>
                  <a:ext uri="{0D108BD9-81ED-4DB2-BD59-A6C34878D82A}">
                    <a16:rowId xmlns:a16="http://schemas.microsoft.com/office/drawing/2014/main" val="10000"/>
                  </a:ext>
                </a:extLst>
              </a:tr>
              <a:tr h="1065651">
                <a:tc>
                  <a:txBody>
                    <a:bodyPr/>
                    <a:lstStyle/>
                    <a:p>
                      <a:pPr algn="ctr"/>
                      <a:r>
                        <a:rPr kumimoji="1" lang="ja-JP" altLang="en-US" sz="2800" dirty="0"/>
                        <a:t>得票数</a:t>
                      </a:r>
                    </a:p>
                  </a:txBody>
                  <a:tcPr anchor="ctr"/>
                </a:tc>
                <a:tc>
                  <a:txBody>
                    <a:bodyPr/>
                    <a:lstStyle/>
                    <a:p>
                      <a:pPr algn="r" fontAlgn="ctr"/>
                      <a:r>
                        <a:rPr lang="en-US" altLang="ja-JP" sz="4000" b="0" i="0" u="none" strike="noStrike" dirty="0">
                          <a:solidFill>
                            <a:srgbClr val="000000"/>
                          </a:solidFill>
                          <a:effectLst/>
                          <a:latin typeface="ＭＳ Ｐゴシック"/>
                        </a:rPr>
                        <a:t>1373361</a:t>
                      </a:r>
                    </a:p>
                  </a:txBody>
                  <a:tcPr marL="9525" marR="9525" marT="9525" marB="0" anchor="ctr"/>
                </a:tc>
                <a:tc>
                  <a:txBody>
                    <a:bodyPr/>
                    <a:lstStyle/>
                    <a:p>
                      <a:pPr algn="r" fontAlgn="ctr"/>
                      <a:r>
                        <a:rPr lang="en-US" altLang="ja-JP" sz="4000" b="0" i="0" u="none" strike="noStrike" dirty="0">
                          <a:solidFill>
                            <a:srgbClr val="000000"/>
                          </a:solidFill>
                          <a:effectLst/>
                          <a:latin typeface="ＭＳ Ｐゴシック"/>
                        </a:rPr>
                        <a:t>1373232</a:t>
                      </a:r>
                    </a:p>
                  </a:txBody>
                  <a:tcPr marL="9525" marR="9525" marT="9525" marB="0" anchor="ctr"/>
                </a:tc>
                <a:tc>
                  <a:txBody>
                    <a:bodyPr/>
                    <a:lstStyle/>
                    <a:p>
                      <a:pPr algn="r" fontAlgn="ctr"/>
                      <a:r>
                        <a:rPr lang="en-US" altLang="ja-JP" sz="4000" b="0" i="0" u="none" strike="noStrike">
                          <a:solidFill>
                            <a:srgbClr val="000000"/>
                          </a:solidFill>
                          <a:effectLst/>
                          <a:latin typeface="ＭＳ Ｐゴシック"/>
                        </a:rPr>
                        <a:t>2746593</a:t>
                      </a:r>
                    </a:p>
                  </a:txBody>
                  <a:tcPr marL="9525" marR="9525" marT="9525" marB="0" anchor="ctr"/>
                </a:tc>
                <a:extLst>
                  <a:ext uri="{0D108BD9-81ED-4DB2-BD59-A6C34878D82A}">
                    <a16:rowId xmlns:a16="http://schemas.microsoft.com/office/drawing/2014/main" val="10001"/>
                  </a:ext>
                </a:extLst>
              </a:tr>
              <a:tr h="1065651">
                <a:tc>
                  <a:txBody>
                    <a:bodyPr/>
                    <a:lstStyle/>
                    <a:p>
                      <a:pPr algn="ctr"/>
                      <a:r>
                        <a:rPr kumimoji="1" lang="en-US" altLang="ja-JP" sz="2800" dirty="0"/>
                        <a:t>2</a:t>
                      </a:r>
                      <a:r>
                        <a:rPr kumimoji="1" lang="ja-JP" altLang="en-US" sz="2800" dirty="0"/>
                        <a:t>人の得票比率</a:t>
                      </a:r>
                    </a:p>
                  </a:txBody>
                  <a:tcPr anchor="ctr"/>
                </a:tc>
                <a:tc>
                  <a:txBody>
                    <a:bodyPr/>
                    <a:lstStyle/>
                    <a:p>
                      <a:pPr algn="r" fontAlgn="ctr"/>
                      <a:r>
                        <a:rPr lang="en-US" altLang="ja-JP" sz="4000" b="0" i="0" u="none" strike="noStrike" dirty="0">
                          <a:solidFill>
                            <a:srgbClr val="000000"/>
                          </a:solidFill>
                          <a:effectLst/>
                          <a:latin typeface="ＭＳ Ｐゴシック"/>
                        </a:rPr>
                        <a:t>50.0023%</a:t>
                      </a:r>
                    </a:p>
                  </a:txBody>
                  <a:tcPr marL="9525" marR="9525" marT="9525" marB="0" anchor="ctr"/>
                </a:tc>
                <a:tc>
                  <a:txBody>
                    <a:bodyPr/>
                    <a:lstStyle/>
                    <a:p>
                      <a:pPr algn="r" fontAlgn="ctr"/>
                      <a:r>
                        <a:rPr lang="en-US" altLang="ja-JP" sz="4000" b="0" i="0" u="none" strike="noStrike" dirty="0">
                          <a:solidFill>
                            <a:srgbClr val="000000"/>
                          </a:solidFill>
                          <a:effectLst/>
                          <a:latin typeface="ＭＳ Ｐゴシック"/>
                        </a:rPr>
                        <a:t>49.9977%</a:t>
                      </a:r>
                    </a:p>
                  </a:txBody>
                  <a:tcPr marL="9525" marR="9525" marT="9525" marB="0" anchor="ctr"/>
                </a:tc>
                <a:tc>
                  <a:txBody>
                    <a:bodyPr/>
                    <a:lstStyle/>
                    <a:p>
                      <a:pPr algn="r" fontAlgn="ctr"/>
                      <a:r>
                        <a:rPr lang="en-US" altLang="ja-JP" sz="4000" b="0" i="0" u="none" strike="noStrike" dirty="0">
                          <a:solidFill>
                            <a:srgbClr val="000000"/>
                          </a:solidFill>
                          <a:effectLst/>
                          <a:latin typeface="ＭＳ Ｐゴシック"/>
                        </a:rPr>
                        <a:t>100%</a:t>
                      </a:r>
                    </a:p>
                  </a:txBody>
                  <a:tcPr marL="9525" marR="9525" marT="9525" marB="0" anchor="ctr"/>
                </a:tc>
                <a:extLst>
                  <a:ext uri="{0D108BD9-81ED-4DB2-BD59-A6C34878D82A}">
                    <a16:rowId xmlns:a16="http://schemas.microsoft.com/office/drawing/2014/main" val="10002"/>
                  </a:ext>
                </a:extLst>
              </a:tr>
            </a:tbl>
          </a:graphicData>
        </a:graphic>
      </p:graphicFrame>
      <mc:AlternateContent xmlns:mc="http://schemas.openxmlformats.org/markup-compatibility/2006" xmlns:a14="http://schemas.microsoft.com/office/drawing/2010/main">
        <mc:Choice Requires="a14">
          <p:sp>
            <p:nvSpPr>
              <p:cNvPr id="5" name="コンテンツ プレースホルダー 2"/>
              <p:cNvSpPr txBox="1">
                <a:spLocks/>
              </p:cNvSpPr>
              <p:nvPr/>
            </p:nvSpPr>
            <p:spPr>
              <a:xfrm>
                <a:off x="323528" y="4437112"/>
                <a:ext cx="8229600" cy="2232248"/>
              </a:xfrm>
              <a:prstGeom prst="rect">
                <a:avLst/>
              </a:prstGeom>
            </p:spPr>
            <p:txBody>
              <a:bodyPr vert="horz" lIns="91440" tIns="45720" rIns="91440" bIns="45720" rtlCol="0">
                <a:normAutofit fontScale="92500" lnSpcReduction="20000"/>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r>
                  <a:rPr lang="ja-JP" altLang="en-US" dirty="0"/>
                  <a:t>この場合の誤差は、プラスマイナス </a:t>
                </a:r>
                <a14:m>
                  <m:oMath xmlns:m="http://schemas.openxmlformats.org/officeDocument/2006/math">
                    <m:f>
                      <m:fPr>
                        <m:ctrlPr>
                          <a:rPr lang="en-US" altLang="ja-JP" b="0" i="1" smtClean="0">
                            <a:latin typeface="Cambria Math" panose="02040503050406030204" pitchFamily="18" charset="0"/>
                          </a:rPr>
                        </m:ctrlPr>
                      </m:fPr>
                      <m:num>
                        <m:r>
                          <a:rPr lang="en-US" altLang="ja-JP" b="0" i="1" smtClean="0">
                            <a:latin typeface="Cambria Math" panose="02040503050406030204" pitchFamily="18" charset="0"/>
                          </a:rPr>
                          <m:t>0.</m:t>
                        </m:r>
                        <m:r>
                          <a:rPr lang="en-US" altLang="ja-JP" b="0" i="1" smtClean="0">
                            <a:latin typeface="Cambria Math"/>
                          </a:rPr>
                          <m:t>98</m:t>
                        </m:r>
                      </m:num>
                      <m:den>
                        <m:rad>
                          <m:radPr>
                            <m:degHide m:val="on"/>
                            <m:ctrlPr>
                              <a:rPr lang="en-US" altLang="ja-JP" b="0" i="1" smtClean="0">
                                <a:latin typeface="Cambria Math" panose="02040503050406030204" pitchFamily="18" charset="0"/>
                              </a:rPr>
                            </m:ctrlPr>
                          </m:radPr>
                          <m:deg/>
                          <m:e>
                            <m:r>
                              <a:rPr lang="en-US" altLang="ja-JP" i="1">
                                <a:latin typeface="Cambria Math"/>
                              </a:rPr>
                              <m:t>2746593</m:t>
                            </m:r>
                          </m:e>
                        </m:rad>
                      </m:den>
                    </m:f>
                    <m:r>
                      <a:rPr lang="en-US" altLang="ja-JP" i="1">
                        <a:latin typeface="Cambria Math"/>
                        <a:ea typeface="Cambria Math"/>
                      </a:rPr>
                      <m:t>≅0.0</m:t>
                    </m:r>
                    <m:r>
                      <a:rPr lang="en-US" altLang="ja-JP" b="0" i="1" smtClean="0">
                        <a:latin typeface="Cambria Math" panose="02040503050406030204" pitchFamily="18" charset="0"/>
                        <a:ea typeface="Cambria Math"/>
                      </a:rPr>
                      <m:t>00</m:t>
                    </m:r>
                    <m:r>
                      <a:rPr lang="en-US" altLang="ja-JP" i="1">
                        <a:latin typeface="Cambria Math"/>
                        <a:ea typeface="Cambria Math"/>
                      </a:rPr>
                      <m:t>59</m:t>
                    </m:r>
                  </m:oMath>
                </a14:m>
                <a:r>
                  <a:rPr lang="ja-JP" altLang="en-US" dirty="0"/>
                  <a:t> であり、非常に際どい勝負だったと言える。</a:t>
                </a:r>
                <a:endParaRPr lang="en-US" altLang="ja-JP" dirty="0"/>
              </a:p>
              <a:p>
                <a:r>
                  <a:rPr lang="ja-JP" altLang="en-US" dirty="0"/>
                  <a:t>とは言え、これまでの数多くの選挙を調べると、より僅差の勝負の例は見つかる。</a:t>
                </a:r>
              </a:p>
            </p:txBody>
          </p:sp>
        </mc:Choice>
        <mc:Fallback xmlns="">
          <p:sp>
            <p:nvSpPr>
              <p:cNvPr id="5" name="コンテンツ プレースホルダー 2"/>
              <p:cNvSpPr txBox="1">
                <a:spLocks noRot="1" noChangeAspect="1" noMove="1" noResize="1" noEditPoints="1" noAdjustHandles="1" noChangeArrowheads="1" noChangeShapeType="1" noTextEdit="1"/>
              </p:cNvSpPr>
              <p:nvPr/>
            </p:nvSpPr>
            <p:spPr>
              <a:xfrm>
                <a:off x="323528" y="4437112"/>
                <a:ext cx="8229600" cy="2232248"/>
              </a:xfrm>
              <a:prstGeom prst="rect">
                <a:avLst/>
              </a:prstGeom>
              <a:blipFill>
                <a:blip r:embed="rId3"/>
                <a:stretch>
                  <a:fillRect l="-1481" t="-5191" r="-1407" b="-5191"/>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23193541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a:t>不確かな日</a:t>
            </a:r>
            <a:br>
              <a:rPr kumimoji="1" lang="en-US" altLang="ja-JP" dirty="0"/>
            </a:br>
            <a:r>
              <a:rPr lang="ja-JP" altLang="en-US" dirty="0"/>
              <a:t>誤差の範囲を把握して行動する</a:t>
            </a:r>
            <a:endParaRPr kumimoji="1" lang="ja-JP" altLang="en-US" dirty="0"/>
          </a:p>
        </p:txBody>
      </p:sp>
      <p:sp>
        <p:nvSpPr>
          <p:cNvPr id="3" name="コンテンツ プレースホルダー 2"/>
          <p:cNvSpPr>
            <a:spLocks noGrp="1"/>
          </p:cNvSpPr>
          <p:nvPr>
            <p:ph idx="1"/>
          </p:nvPr>
        </p:nvSpPr>
        <p:spPr>
          <a:xfrm>
            <a:off x="457200" y="1600200"/>
            <a:ext cx="8291264" cy="4925144"/>
          </a:xfrm>
        </p:spPr>
        <p:txBody>
          <a:bodyPr>
            <a:normAutofit fontScale="85000" lnSpcReduction="20000"/>
          </a:bodyPr>
          <a:lstStyle/>
          <a:p>
            <a:r>
              <a:rPr kumimoji="1" lang="ja-JP" altLang="en-US" dirty="0"/>
              <a:t>バスに乗って、高い確率で間に合うようにするため、バス停に</a:t>
            </a:r>
            <a:r>
              <a:rPr kumimoji="1" lang="en-US" altLang="ja-JP" dirty="0"/>
              <a:t>15</a:t>
            </a:r>
            <a:r>
              <a:rPr kumimoji="1" lang="ja-JP" altLang="en-US" dirty="0"/>
              <a:t>分</a:t>
            </a:r>
            <a:r>
              <a:rPr lang="ja-JP" altLang="en-US" dirty="0"/>
              <a:t>前</a:t>
            </a:r>
            <a:r>
              <a:rPr kumimoji="1" lang="ja-JP" altLang="en-US" dirty="0"/>
              <a:t>に行く（バスはプラスマイナス</a:t>
            </a:r>
            <a:r>
              <a:rPr kumimoji="1" lang="en-US" altLang="ja-JP" dirty="0"/>
              <a:t>10</a:t>
            </a:r>
            <a:r>
              <a:rPr lang="ja-JP" altLang="en-US" dirty="0"/>
              <a:t>分程度の誤差がある）。</a:t>
            </a:r>
            <a:endParaRPr lang="en-US" altLang="ja-JP" dirty="0"/>
          </a:p>
          <a:p>
            <a:r>
              <a:rPr kumimoji="1" lang="ja-JP" altLang="en-US" dirty="0"/>
              <a:t>会計報告書は約束の時間の１分前に仕上げておく（上司は時間を厳守する）。</a:t>
            </a:r>
            <a:endParaRPr kumimoji="1" lang="en-US" altLang="ja-JP" dirty="0"/>
          </a:p>
          <a:p>
            <a:r>
              <a:rPr lang="ja-JP" altLang="en-US" dirty="0"/>
              <a:t>ランチは、</a:t>
            </a:r>
            <a:r>
              <a:rPr lang="en-US" altLang="ja-JP" dirty="0"/>
              <a:t>1</a:t>
            </a:r>
            <a:r>
              <a:rPr lang="ja-JP" altLang="en-US" dirty="0"/>
              <a:t>時から始まる会議に遅れないように、料理が運ばれるまでの時間に変動のない店を選ぶ。</a:t>
            </a:r>
            <a:endParaRPr lang="en-US" altLang="ja-JP" dirty="0"/>
          </a:p>
          <a:p>
            <a:r>
              <a:rPr lang="ja-JP" altLang="en-US" dirty="0"/>
              <a:t>（独創的な）</a:t>
            </a:r>
            <a:r>
              <a:rPr kumimoji="1" lang="ja-JP" altLang="en-US" dirty="0"/>
              <a:t>部下には仕事を任せず、自分で行う。</a:t>
            </a:r>
            <a:endParaRPr kumimoji="1" lang="en-US" altLang="ja-JP" dirty="0"/>
          </a:p>
          <a:p>
            <a:r>
              <a:rPr lang="ja-JP" altLang="en-US" dirty="0"/>
              <a:t>牛乳パックの期限切れは守るが、オレンジジュースは賞味期限が長いので、少々の期限切れには頓着せず飲む。</a:t>
            </a:r>
            <a:endParaRPr lang="en-US" altLang="ja-JP" dirty="0"/>
          </a:p>
          <a:p>
            <a:r>
              <a:rPr lang="ja-JP" altLang="en-US" dirty="0"/>
              <a:t>周囲の声がうるさいときも時々あるので、寝るときは窓を閉めて寝る。</a:t>
            </a:r>
            <a:endParaRPr kumimoji="1" lang="ja-JP" altLang="en-US" dirty="0"/>
          </a:p>
        </p:txBody>
      </p:sp>
    </p:spTree>
    <p:extLst>
      <p:ext uri="{BB962C8B-B14F-4D97-AF65-F5344CB8AC3E}">
        <p14:creationId xmlns:p14="http://schemas.microsoft.com/office/powerpoint/2010/main" val="4233161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前章のまとめ</a:t>
            </a:r>
          </a:p>
        </p:txBody>
      </p:sp>
      <p:sp>
        <p:nvSpPr>
          <p:cNvPr id="3" name="コンテンツ プレースホルダー 2"/>
          <p:cNvSpPr>
            <a:spLocks noGrp="1"/>
          </p:cNvSpPr>
          <p:nvPr>
            <p:ph idx="1"/>
          </p:nvPr>
        </p:nvSpPr>
        <p:spPr/>
        <p:txBody>
          <a:bodyPr>
            <a:normAutofit fontScale="92500" lnSpcReduction="10000"/>
          </a:bodyPr>
          <a:lstStyle/>
          <a:p>
            <a:r>
              <a:rPr kumimoji="1" lang="ja-JP" altLang="en-US" dirty="0"/>
              <a:t>世論調査は多くの欠点を抱えているが、役に立つ世相のスナップショットを提供してくれるし、また、市民の</a:t>
            </a:r>
            <a:r>
              <a:rPr lang="ja-JP" altLang="en-US" dirty="0"/>
              <a:t>間</a:t>
            </a:r>
            <a:r>
              <a:rPr kumimoji="1" lang="ja-JP" altLang="en-US" dirty="0"/>
              <a:t>のコミュニケーションや協調を促しさえする。</a:t>
            </a:r>
            <a:endParaRPr kumimoji="1" lang="en-US" altLang="ja-JP" dirty="0"/>
          </a:p>
          <a:p>
            <a:r>
              <a:rPr kumimoji="1" lang="ja-JP" altLang="en-US" dirty="0"/>
              <a:t>しかし、未来の変化は予測できない。きちんと実施しなければ偏りが出る。</a:t>
            </a:r>
            <a:endParaRPr kumimoji="1" lang="en-US" altLang="ja-JP" dirty="0"/>
          </a:p>
          <a:p>
            <a:r>
              <a:rPr kumimoji="1" lang="ja-JP" altLang="en-US" dirty="0"/>
              <a:t>特定の回答者層の回答率が低くても</a:t>
            </a:r>
            <a:r>
              <a:rPr lang="ja-JP" altLang="en-US" dirty="0"/>
              <a:t>偏りが出</a:t>
            </a:r>
            <a:r>
              <a:rPr kumimoji="1" lang="ja-JP" altLang="en-US" dirty="0"/>
              <a:t>る。</a:t>
            </a:r>
            <a:endParaRPr kumimoji="1" lang="en-US" altLang="ja-JP" dirty="0"/>
          </a:p>
          <a:p>
            <a:r>
              <a:rPr kumimoji="1" lang="ja-JP" altLang="en-US" dirty="0"/>
              <a:t>紛らわしい回答がなされたり、特定のカテゴリーの回答者が占める割合が大きすぎたり、小さすぎたりしても、誤りが出る．</a:t>
            </a:r>
            <a:endParaRPr kumimoji="1" lang="en-US" altLang="ja-JP" dirty="0"/>
          </a:p>
        </p:txBody>
      </p:sp>
    </p:spTree>
    <p:extLst>
      <p:ext uri="{BB962C8B-B14F-4D97-AF65-F5344CB8AC3E}">
        <p14:creationId xmlns:p14="http://schemas.microsoft.com/office/powerpoint/2010/main" val="31037731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「誤差の範囲」から分かるもの</a:t>
            </a:r>
          </a:p>
        </p:txBody>
      </p:sp>
      <p:sp>
        <p:nvSpPr>
          <p:cNvPr id="3" name="コンテンツ プレースホルダー 2"/>
          <p:cNvSpPr>
            <a:spLocks noGrp="1"/>
          </p:cNvSpPr>
          <p:nvPr>
            <p:ph idx="1"/>
          </p:nvPr>
        </p:nvSpPr>
        <p:spPr/>
        <p:txBody>
          <a:bodyPr>
            <a:normAutofit fontScale="92500" lnSpcReduction="10000"/>
          </a:bodyPr>
          <a:lstStyle/>
          <a:p>
            <a:r>
              <a:rPr kumimoji="1" lang="ja-JP" altLang="en-US" dirty="0">
                <a:solidFill>
                  <a:srgbClr val="FF0000"/>
                </a:solidFill>
              </a:rPr>
              <a:t>「サンプルを取って調べた結果が、全体に対して調べた結果と、どれだけ食い違っていそうか」</a:t>
            </a:r>
            <a:r>
              <a:rPr kumimoji="1" lang="ja-JP" altLang="en-US" dirty="0"/>
              <a:t>、ということにすぎない。</a:t>
            </a:r>
            <a:endParaRPr kumimoji="1" lang="en-US" altLang="ja-JP" dirty="0"/>
          </a:p>
          <a:p>
            <a:r>
              <a:rPr kumimoji="1" lang="ja-JP" altLang="en-US" dirty="0"/>
              <a:t>とはいえ、この誤差の範囲が大切な数字であることには変わりない。</a:t>
            </a:r>
            <a:endParaRPr kumimoji="1" lang="en-US" altLang="ja-JP" dirty="0"/>
          </a:p>
          <a:p>
            <a:r>
              <a:rPr kumimoji="1" lang="ja-JP" altLang="en-US" dirty="0"/>
              <a:t>サンプル数が少なければ、どれほど抜かりなく調査を行なったとしても、あまり役に立たない。</a:t>
            </a:r>
            <a:endParaRPr kumimoji="1" lang="en-US" altLang="ja-JP" dirty="0"/>
          </a:p>
          <a:p>
            <a:r>
              <a:rPr lang="ja-JP" altLang="en-US" dirty="0"/>
              <a:t>同じ調査で、サンプル数が多ければ多いほど、調査結果は母集団全体の傾向に近づく可能性が高まる。</a:t>
            </a:r>
            <a:endParaRPr kumimoji="1" lang="en-US" altLang="ja-JP" dirty="0"/>
          </a:p>
        </p:txBody>
      </p:sp>
    </p:spTree>
    <p:extLst>
      <p:ext uri="{BB962C8B-B14F-4D97-AF65-F5344CB8AC3E}">
        <p14:creationId xmlns:p14="http://schemas.microsoft.com/office/powerpoint/2010/main" val="28950881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確率論と統計的推測の違い</a:t>
            </a:r>
          </a:p>
        </p:txBody>
      </p:sp>
      <p:sp>
        <p:nvSpPr>
          <p:cNvPr id="3" name="コンテンツ プレースホルダー 2"/>
          <p:cNvSpPr>
            <a:spLocks noGrp="1"/>
          </p:cNvSpPr>
          <p:nvPr>
            <p:ph idx="1"/>
          </p:nvPr>
        </p:nvSpPr>
        <p:spPr>
          <a:xfrm>
            <a:off x="457200" y="1600200"/>
            <a:ext cx="8229600" cy="4983162"/>
          </a:xfrm>
        </p:spPr>
        <p:txBody>
          <a:bodyPr>
            <a:normAutofit fontScale="92500" lnSpcReduction="20000"/>
          </a:bodyPr>
          <a:lstStyle/>
          <a:p>
            <a:r>
              <a:rPr kumimoji="1" lang="ja-JP" altLang="en-US" dirty="0"/>
              <a:t>確率の観点に立つと世論調査は、コインを何度も放り投げて、表が出る割合を計算することに似ている。</a:t>
            </a:r>
            <a:endParaRPr kumimoji="1" lang="en-US" altLang="ja-JP" dirty="0"/>
          </a:p>
          <a:p>
            <a:r>
              <a:rPr lang="ja-JP" altLang="en-US" dirty="0"/>
              <a:t>決定的な違いは、</a:t>
            </a:r>
            <a:r>
              <a:rPr lang="ja-JP" altLang="en-US" dirty="0">
                <a:solidFill>
                  <a:srgbClr val="FF0000"/>
                </a:solidFill>
              </a:rPr>
              <a:t>コインの場合には、表の出る確率が</a:t>
            </a:r>
            <a:r>
              <a:rPr lang="en-US" altLang="ja-JP" dirty="0">
                <a:solidFill>
                  <a:srgbClr val="FF0000"/>
                </a:solidFill>
              </a:rPr>
              <a:t>50%</a:t>
            </a:r>
            <a:r>
              <a:rPr lang="ja-JP" altLang="en-US" dirty="0">
                <a:solidFill>
                  <a:srgbClr val="FF0000"/>
                </a:solidFill>
              </a:rPr>
              <a:t>とあらかじめわかっているのに対し、世論調査では、特定の立場に賛成する人の割合がどれだけになるかが、事前にはわからない点にある。</a:t>
            </a:r>
            <a:endParaRPr lang="en-US" altLang="ja-JP" dirty="0">
              <a:solidFill>
                <a:srgbClr val="FF0000"/>
              </a:solidFill>
            </a:endParaRPr>
          </a:p>
          <a:p>
            <a:r>
              <a:rPr kumimoji="1" lang="ja-JP" altLang="en-US" dirty="0"/>
              <a:t>それこそが</a:t>
            </a:r>
            <a:r>
              <a:rPr kumimoji="1" lang="en-US" altLang="ja-JP" dirty="0"/>
              <a:t>『</a:t>
            </a:r>
            <a:r>
              <a:rPr kumimoji="1" lang="ja-JP" altLang="en-US" dirty="0"/>
              <a:t>確率論</a:t>
            </a:r>
            <a:r>
              <a:rPr kumimoji="1" lang="en-US" altLang="ja-JP" dirty="0"/>
              <a:t>』</a:t>
            </a:r>
            <a:r>
              <a:rPr kumimoji="1" lang="ja-JP" altLang="en-US" dirty="0"/>
              <a:t>と</a:t>
            </a:r>
            <a:r>
              <a:rPr kumimoji="1" lang="en-US" altLang="ja-JP" dirty="0"/>
              <a:t>『</a:t>
            </a:r>
            <a:r>
              <a:rPr kumimoji="1" lang="ja-JP" altLang="en-US" dirty="0"/>
              <a:t>統計的推論</a:t>
            </a:r>
            <a:r>
              <a:rPr kumimoji="1" lang="en-US" altLang="ja-JP" dirty="0"/>
              <a:t>』</a:t>
            </a:r>
            <a:r>
              <a:rPr kumimoji="1" lang="ja-JP" altLang="en-US" dirty="0"/>
              <a:t>の違いで、確率論では個々の</a:t>
            </a:r>
            <a:r>
              <a:rPr kumimoji="1" lang="ja-JP" altLang="en-US"/>
              <a:t>確率が分かっているときの計算であるのに対し</a:t>
            </a:r>
            <a:r>
              <a:rPr kumimoji="1" lang="ja-JP" altLang="en-US" dirty="0"/>
              <a:t>、統計的推論では確率が分からないことを前提にして推測が行われる。</a:t>
            </a:r>
          </a:p>
        </p:txBody>
      </p:sp>
    </p:spTree>
    <p:extLst>
      <p:ext uri="{BB962C8B-B14F-4D97-AF65-F5344CB8AC3E}">
        <p14:creationId xmlns:p14="http://schemas.microsoft.com/office/powerpoint/2010/main" val="20846378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0"/>
            <a:ext cx="8229600" cy="1143000"/>
          </a:xfrm>
        </p:spPr>
        <p:txBody>
          <a:bodyPr/>
          <a:lstStyle/>
          <a:p>
            <a:r>
              <a:rPr lang="ja-JP" altLang="en-US" dirty="0"/>
              <a:t>「誤差の範囲」の計算方法</a:t>
            </a:r>
            <a:endParaRPr kumimoji="1" lang="ja-JP" altLang="en-US" dirty="0"/>
          </a:p>
        </p:txBody>
      </p:sp>
      <p:sp>
        <p:nvSpPr>
          <p:cNvPr id="3" name="コンテンツ プレースホルダー 2"/>
          <p:cNvSpPr>
            <a:spLocks noGrp="1"/>
          </p:cNvSpPr>
          <p:nvPr>
            <p:ph idx="1"/>
          </p:nvPr>
        </p:nvSpPr>
        <p:spPr>
          <a:xfrm>
            <a:off x="467544" y="1124744"/>
            <a:ext cx="8229600" cy="2692896"/>
          </a:xfrm>
        </p:spPr>
        <p:txBody>
          <a:bodyPr/>
          <a:lstStyle/>
          <a:p>
            <a:r>
              <a:rPr kumimoji="1" lang="ja-JP" altLang="en-US" dirty="0">
                <a:solidFill>
                  <a:srgbClr val="FF0000"/>
                </a:solidFill>
              </a:rPr>
              <a:t>表の出る確率が</a:t>
            </a:r>
            <a:r>
              <a:rPr kumimoji="1" lang="en-US" altLang="ja-JP" dirty="0">
                <a:solidFill>
                  <a:srgbClr val="FF0000"/>
                </a:solidFill>
              </a:rPr>
              <a:t>50%</a:t>
            </a:r>
            <a:r>
              <a:rPr kumimoji="1" lang="ja-JP" altLang="en-US" dirty="0">
                <a:solidFill>
                  <a:srgbClr val="FF0000"/>
                </a:solidFill>
              </a:rPr>
              <a:t>と知らずに、コインを放り投げる状況を想像してほしい。</a:t>
            </a:r>
            <a:endParaRPr kumimoji="1" lang="en-US" altLang="ja-JP" dirty="0">
              <a:solidFill>
                <a:srgbClr val="FF0000"/>
              </a:solidFill>
            </a:endParaRPr>
          </a:p>
          <a:p>
            <a:r>
              <a:rPr lang="ja-JP" altLang="en-US" dirty="0"/>
              <a:t>コインを１枚投げるとき、表の出る割合は</a:t>
            </a:r>
            <a:r>
              <a:rPr lang="en-US" altLang="ja-JP" dirty="0"/>
              <a:t>0%</a:t>
            </a:r>
            <a:r>
              <a:rPr lang="ja-JP" altLang="en-US" dirty="0"/>
              <a:t>か</a:t>
            </a:r>
            <a:r>
              <a:rPr lang="en-US" altLang="ja-JP" dirty="0"/>
              <a:t>100%</a:t>
            </a:r>
            <a:r>
              <a:rPr lang="ja-JP" altLang="en-US" dirty="0"/>
              <a:t>かのいずれかで、どちらも</a:t>
            </a:r>
            <a:r>
              <a:rPr lang="en-US" altLang="ja-JP" dirty="0"/>
              <a:t>50%</a:t>
            </a:r>
            <a:r>
              <a:rPr lang="ja-JP" altLang="en-US" dirty="0"/>
              <a:t>からはかけ離れている。</a:t>
            </a:r>
            <a:endParaRPr lang="en-US" altLang="ja-JP" dirty="0"/>
          </a:p>
        </p:txBody>
      </p:sp>
      <p:graphicFrame>
        <p:nvGraphicFramePr>
          <p:cNvPr id="5" name="グラフ 4"/>
          <p:cNvGraphicFramePr>
            <a:graphicFrameLocks/>
          </p:cNvGraphicFramePr>
          <p:nvPr>
            <p:extLst>
              <p:ext uri="{D42A27DB-BD31-4B8C-83A1-F6EECF244321}">
                <p14:modId xmlns:p14="http://schemas.microsoft.com/office/powerpoint/2010/main" val="2259227486"/>
              </p:ext>
            </p:extLst>
          </p:nvPr>
        </p:nvGraphicFramePr>
        <p:xfrm>
          <a:off x="323528" y="3789040"/>
          <a:ext cx="8448675" cy="324383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7778289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a:t>10</a:t>
            </a:r>
            <a:r>
              <a:rPr kumimoji="1" lang="ja-JP" altLang="en-US" dirty="0"/>
              <a:t>枚のコインを投げるとき</a:t>
            </a:r>
          </a:p>
        </p:txBody>
      </p:sp>
      <p:graphicFrame>
        <p:nvGraphicFramePr>
          <p:cNvPr id="4" name="コンテンツ プレースホルダー 3"/>
          <p:cNvGraphicFramePr>
            <a:graphicFrameLocks noGrp="1"/>
          </p:cNvGraphicFramePr>
          <p:nvPr>
            <p:ph idx="1"/>
            <p:extLst>
              <p:ext uri="{D42A27DB-BD31-4B8C-83A1-F6EECF244321}">
                <p14:modId xmlns:p14="http://schemas.microsoft.com/office/powerpoint/2010/main" val="1563209445"/>
              </p:ext>
            </p:extLst>
          </p:nvPr>
        </p:nvGraphicFramePr>
        <p:xfrm>
          <a:off x="323528" y="3723385"/>
          <a:ext cx="8579296" cy="3129211"/>
        </p:xfrm>
        <a:graphic>
          <a:graphicData uri="http://schemas.openxmlformats.org/drawingml/2006/chart">
            <c:chart xmlns:c="http://schemas.openxmlformats.org/drawingml/2006/chart" xmlns:r="http://schemas.openxmlformats.org/officeDocument/2006/relationships" r:id="rId2"/>
          </a:graphicData>
        </a:graphic>
      </p:graphicFrame>
      <p:sp>
        <p:nvSpPr>
          <p:cNvPr id="5" name="コンテンツ プレースホルダー 2"/>
          <p:cNvSpPr txBox="1">
            <a:spLocks/>
          </p:cNvSpPr>
          <p:nvPr/>
        </p:nvSpPr>
        <p:spPr>
          <a:xfrm>
            <a:off x="467544" y="1124744"/>
            <a:ext cx="8229600" cy="2692896"/>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r>
              <a:rPr lang="ja-JP" altLang="en-US" dirty="0"/>
              <a:t>表の割合が</a:t>
            </a:r>
            <a:r>
              <a:rPr lang="en-US" altLang="ja-JP" dirty="0"/>
              <a:t>20%</a:t>
            </a:r>
            <a:r>
              <a:rPr lang="ja-JP" altLang="en-US" dirty="0"/>
              <a:t>から</a:t>
            </a:r>
            <a:r>
              <a:rPr lang="en-US" altLang="ja-JP" dirty="0"/>
              <a:t>80%</a:t>
            </a:r>
            <a:r>
              <a:rPr lang="ja-JP" altLang="en-US" dirty="0" err="1"/>
              <a:t>までの</a:t>
            </a:r>
            <a:r>
              <a:rPr lang="ja-JP" altLang="en-US" dirty="0"/>
              <a:t>確率の合計は</a:t>
            </a:r>
            <a:r>
              <a:rPr lang="en-US" altLang="ja-JP" dirty="0"/>
              <a:t>97.9%</a:t>
            </a:r>
            <a:r>
              <a:rPr lang="ja-JP" altLang="en-US" dirty="0"/>
              <a:t>になる．</a:t>
            </a:r>
            <a:endParaRPr lang="en-US" altLang="ja-JP" dirty="0"/>
          </a:p>
          <a:p>
            <a:r>
              <a:rPr lang="ja-JP" altLang="en-US" dirty="0"/>
              <a:t>あなたがコインを</a:t>
            </a:r>
            <a:r>
              <a:rPr lang="en-US" altLang="ja-JP" dirty="0"/>
              <a:t>10</a:t>
            </a:r>
            <a:r>
              <a:rPr lang="ja-JP" altLang="en-US" dirty="0"/>
              <a:t>枚投げる実験を</a:t>
            </a:r>
            <a:r>
              <a:rPr lang="en-US" altLang="ja-JP" dirty="0"/>
              <a:t>20</a:t>
            </a:r>
            <a:r>
              <a:rPr lang="ja-JP" altLang="en-US" dirty="0"/>
              <a:t>回繰り返したとすると，およそ</a:t>
            </a:r>
            <a:r>
              <a:rPr lang="en-US" altLang="ja-JP" dirty="0"/>
              <a:t>19</a:t>
            </a:r>
            <a:r>
              <a:rPr lang="ja-JP" altLang="en-US" dirty="0"/>
              <a:t>回は</a:t>
            </a:r>
            <a:r>
              <a:rPr lang="en-US" altLang="ja-JP" dirty="0"/>
              <a:t>50%</a:t>
            </a:r>
            <a:r>
              <a:rPr lang="ja-JP" altLang="en-US" dirty="0"/>
              <a:t>プラスマイナス</a:t>
            </a:r>
            <a:r>
              <a:rPr lang="en-US" altLang="ja-JP" dirty="0"/>
              <a:t>30%</a:t>
            </a:r>
            <a:r>
              <a:rPr lang="ja-JP" altLang="en-US" dirty="0"/>
              <a:t>の範囲内に収まる．</a:t>
            </a:r>
            <a:endParaRPr lang="en-US" altLang="ja-JP" dirty="0"/>
          </a:p>
        </p:txBody>
      </p:sp>
    </p:spTree>
    <p:extLst>
      <p:ext uri="{BB962C8B-B14F-4D97-AF65-F5344CB8AC3E}">
        <p14:creationId xmlns:p14="http://schemas.microsoft.com/office/powerpoint/2010/main" val="34889541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コインを</a:t>
            </a:r>
            <a:r>
              <a:rPr kumimoji="1" lang="en-US" altLang="ja-JP" dirty="0"/>
              <a:t>100</a:t>
            </a:r>
            <a:r>
              <a:rPr kumimoji="1" lang="ja-JP" altLang="en-US" dirty="0"/>
              <a:t>枚投げるとき</a:t>
            </a:r>
          </a:p>
        </p:txBody>
      </p:sp>
      <p:sp>
        <p:nvSpPr>
          <p:cNvPr id="3" name="コンテンツ プレースホルダー 2"/>
          <p:cNvSpPr>
            <a:spLocks noGrp="1"/>
          </p:cNvSpPr>
          <p:nvPr>
            <p:ph idx="1"/>
          </p:nvPr>
        </p:nvSpPr>
        <p:spPr>
          <a:xfrm>
            <a:off x="457200" y="1600201"/>
            <a:ext cx="8229600" cy="1684784"/>
          </a:xfrm>
        </p:spPr>
        <p:txBody>
          <a:bodyPr>
            <a:normAutofit/>
          </a:bodyPr>
          <a:lstStyle/>
          <a:p>
            <a:r>
              <a:rPr kumimoji="1" lang="ja-JP" altLang="en-US" dirty="0"/>
              <a:t>表の割合が</a:t>
            </a:r>
            <a:r>
              <a:rPr kumimoji="1" lang="en-US" altLang="ja-JP" dirty="0"/>
              <a:t>40%</a:t>
            </a:r>
            <a:r>
              <a:rPr kumimoji="1" lang="ja-JP" altLang="en-US" dirty="0"/>
              <a:t>から</a:t>
            </a:r>
            <a:r>
              <a:rPr kumimoji="1" lang="en-US" altLang="ja-JP" dirty="0"/>
              <a:t>60%</a:t>
            </a:r>
            <a:r>
              <a:rPr kumimoji="1" lang="ja-JP" altLang="en-US" dirty="0"/>
              <a:t>の確率を合計すると、</a:t>
            </a:r>
            <a:r>
              <a:rPr kumimoji="1" lang="en-US" altLang="ja-JP" dirty="0"/>
              <a:t>96.48%</a:t>
            </a:r>
            <a:r>
              <a:rPr kumimoji="1" lang="ja-JP" altLang="en-US" dirty="0"/>
              <a:t>となる。</a:t>
            </a:r>
            <a:endParaRPr kumimoji="1" lang="en-US" altLang="ja-JP" dirty="0"/>
          </a:p>
          <a:p>
            <a:r>
              <a:rPr kumimoji="1" lang="en-US" altLang="ja-JP" dirty="0"/>
              <a:t>20</a:t>
            </a:r>
            <a:r>
              <a:rPr kumimoji="1" lang="ja-JP" altLang="en-US" dirty="0"/>
              <a:t>回中</a:t>
            </a:r>
            <a:r>
              <a:rPr kumimoji="1" lang="en-US" altLang="ja-JP" dirty="0"/>
              <a:t>19</a:t>
            </a:r>
            <a:r>
              <a:rPr kumimoji="1" lang="ja-JP" altLang="en-US" dirty="0"/>
              <a:t>回は、</a:t>
            </a:r>
            <a:r>
              <a:rPr kumimoji="1" lang="en-US" altLang="ja-JP" dirty="0"/>
              <a:t>50%</a:t>
            </a:r>
            <a:r>
              <a:rPr kumimoji="1" lang="ja-JP" altLang="en-US" dirty="0"/>
              <a:t>プラスマイナス</a:t>
            </a:r>
            <a:r>
              <a:rPr kumimoji="1" lang="en-US" altLang="ja-JP" dirty="0"/>
              <a:t>10%</a:t>
            </a:r>
            <a:r>
              <a:rPr kumimoji="1" lang="ja-JP" altLang="en-US" dirty="0"/>
              <a:t>となる。</a:t>
            </a:r>
          </a:p>
        </p:txBody>
      </p:sp>
      <p:graphicFrame>
        <p:nvGraphicFramePr>
          <p:cNvPr id="4" name="グラフ 3"/>
          <p:cNvGraphicFramePr>
            <a:graphicFrameLocks/>
          </p:cNvGraphicFramePr>
          <p:nvPr>
            <p:extLst>
              <p:ext uri="{D42A27DB-BD31-4B8C-83A1-F6EECF244321}">
                <p14:modId xmlns:p14="http://schemas.microsoft.com/office/powerpoint/2010/main" val="2886239746"/>
              </p:ext>
            </p:extLst>
          </p:nvPr>
        </p:nvGraphicFramePr>
        <p:xfrm>
          <a:off x="323528" y="3686175"/>
          <a:ext cx="8448675" cy="317182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2552650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ベルカーブ（正規分布）を使う</a:t>
            </a:r>
          </a:p>
        </p:txBody>
      </p:sp>
      <p:sp>
        <p:nvSpPr>
          <p:cNvPr id="3" name="コンテンツ プレースホルダー 2"/>
          <p:cNvSpPr>
            <a:spLocks noGrp="1"/>
          </p:cNvSpPr>
          <p:nvPr>
            <p:ph idx="1"/>
          </p:nvPr>
        </p:nvSpPr>
        <p:spPr>
          <a:xfrm>
            <a:off x="539552" y="1412776"/>
            <a:ext cx="8229600" cy="1684784"/>
          </a:xfrm>
        </p:spPr>
        <p:txBody>
          <a:bodyPr/>
          <a:lstStyle/>
          <a:p>
            <a:r>
              <a:rPr kumimoji="1" lang="ja-JP" altLang="en-US" dirty="0"/>
              <a:t>サンプル数が大きいときどうするか？</a:t>
            </a:r>
            <a:endParaRPr kumimoji="1" lang="en-US" altLang="ja-JP" dirty="0"/>
          </a:p>
          <a:p>
            <a:r>
              <a:rPr lang="ja-JP" altLang="en-US" dirty="0"/>
              <a:t>ベルカーブ（正規分布）に収束すること（中央極限定理）を利用する。</a:t>
            </a:r>
            <a:endParaRPr lang="en-US" altLang="ja-JP" dirty="0"/>
          </a:p>
          <a:p>
            <a:endParaRPr lang="en-US" altLang="ja-JP" dirty="0"/>
          </a:p>
        </p:txBody>
      </p:sp>
      <p:graphicFrame>
        <p:nvGraphicFramePr>
          <p:cNvPr id="4" name="グラフ 3"/>
          <p:cNvGraphicFramePr>
            <a:graphicFrameLocks/>
          </p:cNvGraphicFramePr>
          <p:nvPr>
            <p:extLst>
              <p:ext uri="{D42A27DB-BD31-4B8C-83A1-F6EECF244321}">
                <p14:modId xmlns:p14="http://schemas.microsoft.com/office/powerpoint/2010/main" val="3108899527"/>
              </p:ext>
            </p:extLst>
          </p:nvPr>
        </p:nvGraphicFramePr>
        <p:xfrm>
          <a:off x="827584" y="3068960"/>
          <a:ext cx="7848872" cy="364502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6552068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a:t>標準型のベルカーブでは</a:t>
            </a:r>
            <a:br>
              <a:rPr kumimoji="1" lang="en-US" altLang="ja-JP" dirty="0"/>
            </a:br>
            <a:r>
              <a:rPr kumimoji="1" lang="ja-JP" altLang="en-US" dirty="0"/>
              <a:t>（平均</a:t>
            </a:r>
            <a:r>
              <a:rPr lang="ja-JP" altLang="en-US" dirty="0"/>
              <a:t>０</a:t>
            </a:r>
            <a:r>
              <a:rPr kumimoji="1" lang="ja-JP" altLang="en-US" dirty="0"/>
              <a:t>標準偏差</a:t>
            </a:r>
            <a:r>
              <a:rPr lang="ja-JP" altLang="en-US" dirty="0"/>
              <a:t>１の正規分布では）</a:t>
            </a:r>
            <a:endParaRPr kumimoji="1" lang="ja-JP" altLang="en-US"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a:xfrm>
                <a:off x="457200" y="1600201"/>
                <a:ext cx="8291264" cy="1828799"/>
              </a:xfrm>
            </p:spPr>
            <p:txBody>
              <a:bodyPr>
                <a:normAutofit fontScale="92500"/>
              </a:bodyPr>
              <a:lstStyle/>
              <a:p>
                <a:r>
                  <a:rPr kumimoji="1" lang="ja-JP" altLang="en-US" dirty="0"/>
                  <a:t>誤差の分布が標準型（平均が０で標準偏差が</a:t>
                </a:r>
                <a:r>
                  <a:rPr kumimoji="1" lang="en-US" altLang="ja-JP" dirty="0"/>
                  <a:t>1</a:t>
                </a:r>
                <a:r>
                  <a:rPr kumimoji="1" lang="ja-JP" altLang="en-US" dirty="0"/>
                  <a:t>である）ベルカーブ（正規分布）では、誤差が</a:t>
                </a:r>
                <a14:m>
                  <m:oMath xmlns:m="http://schemas.openxmlformats.org/officeDocument/2006/math">
                    <m:d>
                      <m:dPr>
                        <m:ctrlPr>
                          <a:rPr kumimoji="1" lang="en-US" altLang="ja-JP" b="0" i="1" smtClean="0">
                            <a:latin typeface="Cambria Math" panose="02040503050406030204" pitchFamily="18" charset="0"/>
                          </a:rPr>
                        </m:ctrlPr>
                      </m:dPr>
                      <m:e>
                        <m:r>
                          <a:rPr kumimoji="1" lang="en-US" altLang="ja-JP" b="0" i="1" smtClean="0">
                            <a:latin typeface="Cambria Math" panose="02040503050406030204" pitchFamily="18" charset="0"/>
                          </a:rPr>
                          <m:t>−1.96, 1.96</m:t>
                        </m:r>
                      </m:e>
                    </m:d>
                    <m:r>
                      <a:rPr kumimoji="1" lang="en-US" altLang="ja-JP" b="0" i="1" smtClean="0">
                        <a:latin typeface="Cambria Math" panose="02040503050406030204" pitchFamily="18" charset="0"/>
                      </a:rPr>
                      <m:t> </m:t>
                    </m:r>
                  </m:oMath>
                </a14:m>
                <a:r>
                  <a:rPr kumimoji="1" lang="ja-JP" altLang="en-US" dirty="0"/>
                  <a:t>の区間に入る確率は</a:t>
                </a:r>
                <a14:m>
                  <m:oMath xmlns:m="http://schemas.openxmlformats.org/officeDocument/2006/math">
                    <m:r>
                      <a:rPr kumimoji="1" lang="en-US" altLang="ja-JP" b="0" i="1" smtClean="0">
                        <a:latin typeface="Cambria Math" panose="02040503050406030204" pitchFamily="18" charset="0"/>
                      </a:rPr>
                      <m:t>95% </m:t>
                    </m:r>
                  </m:oMath>
                </a14:m>
                <a:r>
                  <a:rPr kumimoji="1" lang="ja-JP" altLang="en-US" dirty="0"/>
                  <a:t>である。</a:t>
                </a:r>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xfrm>
                <a:off x="457200" y="1600201"/>
                <a:ext cx="8291264" cy="1828799"/>
              </a:xfrm>
              <a:blipFill>
                <a:blip r:embed="rId2"/>
                <a:stretch>
                  <a:fillRect l="-1471" t="-5667" r="-1544"/>
                </a:stretch>
              </a:blipFill>
            </p:spPr>
            <p:txBody>
              <a:bodyPr/>
              <a:lstStyle/>
              <a:p>
                <a:r>
                  <a:rPr lang="ja-JP" altLang="en-US">
                    <a:noFill/>
                  </a:rPr>
                  <a:t> </a:t>
                </a:r>
              </a:p>
            </p:txBody>
          </p:sp>
        </mc:Fallback>
      </mc:AlternateContent>
      <p:graphicFrame>
        <p:nvGraphicFramePr>
          <p:cNvPr id="4" name="グラフ 3"/>
          <p:cNvGraphicFramePr>
            <a:graphicFrameLocks/>
          </p:cNvGraphicFramePr>
          <p:nvPr>
            <p:extLst>
              <p:ext uri="{D42A27DB-BD31-4B8C-83A1-F6EECF244321}">
                <p14:modId xmlns:p14="http://schemas.microsoft.com/office/powerpoint/2010/main" val="3869887678"/>
              </p:ext>
            </p:extLst>
          </p:nvPr>
        </p:nvGraphicFramePr>
        <p:xfrm>
          <a:off x="899592" y="3645024"/>
          <a:ext cx="7648575" cy="3200400"/>
        </p:xfrm>
        <a:graphic>
          <a:graphicData uri="http://schemas.openxmlformats.org/drawingml/2006/chart">
            <c:chart xmlns:c="http://schemas.openxmlformats.org/drawingml/2006/chart" xmlns:r="http://schemas.openxmlformats.org/officeDocument/2006/relationships" r:id="rId3"/>
          </a:graphicData>
        </a:graphic>
      </p:graphicFrame>
      <p:cxnSp>
        <p:nvCxnSpPr>
          <p:cNvPr id="6" name="直線コネクタ 5"/>
          <p:cNvCxnSpPr/>
          <p:nvPr/>
        </p:nvCxnSpPr>
        <p:spPr>
          <a:xfrm flipV="1">
            <a:off x="3419872" y="4797152"/>
            <a:ext cx="0" cy="1584176"/>
          </a:xfrm>
          <a:prstGeom prst="line">
            <a:avLst/>
          </a:prstGeom>
          <a:ln w="412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直線コネクタ 6"/>
          <p:cNvCxnSpPr/>
          <p:nvPr/>
        </p:nvCxnSpPr>
        <p:spPr>
          <a:xfrm flipV="1">
            <a:off x="6012160" y="4797152"/>
            <a:ext cx="0" cy="1584176"/>
          </a:xfrm>
          <a:prstGeom prst="line">
            <a:avLst/>
          </a:prstGeom>
          <a:ln w="41275">
            <a:solidFill>
              <a:schemeClr val="tx1"/>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8" name="テキスト ボックス 7"/>
              <p:cNvSpPr txBox="1"/>
              <p:nvPr/>
            </p:nvSpPr>
            <p:spPr>
              <a:xfrm>
                <a:off x="4283968" y="5358407"/>
                <a:ext cx="867545" cy="46166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kumimoji="1" lang="en-US" altLang="ja-JP" sz="2400" b="0" i="1" smtClean="0">
                          <a:latin typeface="Cambria Math"/>
                        </a:rPr>
                        <m:t>95%</m:t>
                      </m:r>
                    </m:oMath>
                  </m:oMathPara>
                </a14:m>
                <a:endParaRPr kumimoji="1" lang="ja-JP" altLang="en-US" sz="2400" dirty="0"/>
              </a:p>
            </p:txBody>
          </p:sp>
        </mc:Choice>
        <mc:Fallback xmlns="">
          <p:sp>
            <p:nvSpPr>
              <p:cNvPr id="8" name="テキスト ボックス 7"/>
              <p:cNvSpPr txBox="1">
                <a:spLocks noRot="1" noChangeAspect="1" noMove="1" noResize="1" noEditPoints="1" noAdjustHandles="1" noChangeArrowheads="1" noChangeShapeType="1" noTextEdit="1"/>
              </p:cNvSpPr>
              <p:nvPr/>
            </p:nvSpPr>
            <p:spPr>
              <a:xfrm>
                <a:off x="4283968" y="5358407"/>
                <a:ext cx="867545" cy="461665"/>
              </a:xfrm>
              <a:prstGeom prst="rect">
                <a:avLst/>
              </a:prstGeom>
              <a:blipFill rotWithShape="1">
                <a:blip r:embed="rId5"/>
                <a:stretch>
                  <a:fillRect/>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178268258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1157</TotalTime>
  <Words>1572</Words>
  <Application>Microsoft Office PowerPoint</Application>
  <PresentationFormat>画面に合わせる (4:3)</PresentationFormat>
  <Paragraphs>128</Paragraphs>
  <Slides>19</Slides>
  <Notes>6</Notes>
  <HiddenSlides>1</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19</vt:i4>
      </vt:variant>
    </vt:vector>
  </HeadingPairs>
  <TitlesOfParts>
    <vt:vector size="24" baseType="lpstr">
      <vt:lpstr>ＭＳ Ｐゴシック</vt:lpstr>
      <vt:lpstr>Arial</vt:lpstr>
      <vt:lpstr>Calibri</vt:lpstr>
      <vt:lpstr>Cambria Math</vt:lpstr>
      <vt:lpstr>Office ​​テーマ</vt:lpstr>
      <vt:lpstr>第11章 最後はベルカーブに収束する</vt:lpstr>
      <vt:lpstr>前章のまとめ</vt:lpstr>
      <vt:lpstr>「誤差の範囲」から分かるもの</vt:lpstr>
      <vt:lpstr>確率論と統計的推測の違い</vt:lpstr>
      <vt:lpstr>「誤差の範囲」の計算方法</vt:lpstr>
      <vt:lpstr>10枚のコインを投げるとき</vt:lpstr>
      <vt:lpstr>コインを100枚投げるとき</vt:lpstr>
      <vt:lpstr>ベルカーブ（正規分布）を使う</vt:lpstr>
      <vt:lpstr>標準型のベルカーブでは （平均０標準偏差１の正規分布では）</vt:lpstr>
      <vt:lpstr>多くのコインを投げるとき，標準偏差は 1/(2√n) となる。</vt:lpstr>
      <vt:lpstr>さまざまな n で誤差の範囲を求めよう</vt:lpstr>
      <vt:lpstr>世論調査では</vt:lpstr>
      <vt:lpstr>100回中99回に変更すると，</vt:lpstr>
      <vt:lpstr>世論調査の予測と実際の結果</vt:lpstr>
      <vt:lpstr>どのくらい近ければ際どいのか？</vt:lpstr>
      <vt:lpstr>ブッシュ対ゴア2000 全米</vt:lpstr>
      <vt:lpstr>ブッシュ対ゴア2000 フロリダ戦</vt:lpstr>
      <vt:lpstr>ワシントン州知事選挙 2004</vt:lpstr>
      <vt:lpstr>不確かな日 誤差の範囲を把握して行動する</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第11章 最後はベルカーブに収束する</dc:title>
  <dc:creator>Akihiko</dc:creator>
  <cp:lastModifiedBy>AKIHIKO MATSUO</cp:lastModifiedBy>
  <cp:revision>48</cp:revision>
  <cp:lastPrinted>2012-12-13T05:22:15Z</cp:lastPrinted>
  <dcterms:created xsi:type="dcterms:W3CDTF">2012-12-12T09:50:44Z</dcterms:created>
  <dcterms:modified xsi:type="dcterms:W3CDTF">2025-06-29T08:36:30Z</dcterms:modified>
</cp:coreProperties>
</file>