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57" r:id="rId3"/>
    <p:sldId id="274" r:id="rId4"/>
    <p:sldId id="275" r:id="rId5"/>
    <p:sldId id="258" r:id="rId6"/>
    <p:sldId id="260" r:id="rId7"/>
    <p:sldId id="259"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6" r:id="rId21"/>
    <p:sldId id="273" r:id="rId2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24911" autoAdjust="0"/>
    <p:restoredTop sz="94660"/>
  </p:normalViewPr>
  <p:slideViewPr>
    <p:cSldViewPr>
      <p:cViewPr varScale="1">
        <p:scale>
          <a:sx n="120" d="100"/>
          <a:sy n="120" d="100"/>
        </p:scale>
        <p:origin x="936" y="96"/>
      </p:cViewPr>
      <p:guideLst>
        <p:guide orient="horz" pos="2160"/>
        <p:guide pos="2880"/>
      </p:guideLst>
    </p:cSldViewPr>
  </p:slideViewPr>
  <p:notesTextViewPr>
    <p:cViewPr>
      <p:scale>
        <a:sx n="3" d="2"/>
        <a:sy n="3" d="2"/>
      </p:scale>
      <p:origin x="0" y="0"/>
    </p:cViewPr>
  </p:notesTextViewPr>
  <p:notesViewPr>
    <p:cSldViewPr>
      <p:cViewPr>
        <p:scale>
          <a:sx n="129" d="100"/>
          <a:sy n="129" d="100"/>
        </p:scale>
        <p:origin x="2940" y="-108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精彦 松尾" userId="079f92e83afe574c" providerId="LiveId" clId="{54343219-9F7A-4AFE-BA5E-07A8F74581C9}"/>
    <pc:docChg chg="modSld">
      <pc:chgData name="精彦 松尾" userId="079f92e83afe574c" providerId="LiveId" clId="{54343219-9F7A-4AFE-BA5E-07A8F74581C9}" dt="2024-07-08T01:31:49.746" v="74" actId="20577"/>
      <pc:docMkLst>
        <pc:docMk/>
      </pc:docMkLst>
      <pc:sldChg chg="modSp">
        <pc:chgData name="精彦 松尾" userId="079f92e83afe574c" providerId="LiveId" clId="{54343219-9F7A-4AFE-BA5E-07A8F74581C9}" dt="2024-07-08T01:24:51.389" v="34" actId="20577"/>
        <pc:sldMkLst>
          <pc:docMk/>
          <pc:sldMk cId="1122036283" sldId="258"/>
        </pc:sldMkLst>
      </pc:sldChg>
      <pc:sldChg chg="modSp">
        <pc:chgData name="精彦 松尾" userId="079f92e83afe574c" providerId="LiveId" clId="{54343219-9F7A-4AFE-BA5E-07A8F74581C9}" dt="2024-07-08T01:27:31.282" v="58" actId="20577"/>
        <pc:sldMkLst>
          <pc:docMk/>
          <pc:sldMk cId="2338074583" sldId="260"/>
        </pc:sldMkLst>
      </pc:sldChg>
      <pc:sldChg chg="modSp">
        <pc:chgData name="精彦 松尾" userId="079f92e83afe574c" providerId="LiveId" clId="{54343219-9F7A-4AFE-BA5E-07A8F74581C9}" dt="2024-07-08T01:31:49.746" v="74" actId="20577"/>
        <pc:sldMkLst>
          <pc:docMk/>
          <pc:sldMk cId="621290259" sldId="261"/>
        </pc:sldMkLst>
      </pc:sldChg>
    </pc:docChg>
  </pc:docChgLst>
  <pc:docChgLst>
    <pc:chgData name="精彦 松尾" userId="079f92e83afe574c" providerId="LiveId" clId="{BD9B62D3-83FB-49D0-AF7F-62D0F4D4F556}"/>
    <pc:docChg chg="undo custSel modSld">
      <pc:chgData name="精彦 松尾" userId="079f92e83afe574c" providerId="LiveId" clId="{BD9B62D3-83FB-49D0-AF7F-62D0F4D4F556}" dt="2024-07-07T02:15:25.249" v="982" actId="20577"/>
      <pc:docMkLst>
        <pc:docMk/>
      </pc:docMkLst>
      <pc:sldChg chg="modSp modAnim">
        <pc:chgData name="精彦 松尾" userId="079f92e83afe574c" providerId="LiveId" clId="{BD9B62D3-83FB-49D0-AF7F-62D0F4D4F556}" dt="2024-07-07T01:17:56.402" v="39" actId="20577"/>
        <pc:sldMkLst>
          <pc:docMk/>
          <pc:sldMk cId="1396180594" sldId="257"/>
        </pc:sldMkLst>
      </pc:sldChg>
      <pc:sldChg chg="modSp mod">
        <pc:chgData name="精彦 松尾" userId="079f92e83afe574c" providerId="LiveId" clId="{BD9B62D3-83FB-49D0-AF7F-62D0F4D4F556}" dt="2024-07-07T01:25:09.099" v="96" actId="20577"/>
        <pc:sldMkLst>
          <pc:docMk/>
          <pc:sldMk cId="1122036283" sldId="258"/>
        </pc:sldMkLst>
      </pc:sldChg>
      <pc:sldChg chg="modNotesTx">
        <pc:chgData name="精彦 松尾" userId="079f92e83afe574c" providerId="LiveId" clId="{BD9B62D3-83FB-49D0-AF7F-62D0F4D4F556}" dt="2024-07-07T01:29:09.862" v="268" actId="20577"/>
        <pc:sldMkLst>
          <pc:docMk/>
          <pc:sldMk cId="2338074583" sldId="260"/>
        </pc:sldMkLst>
      </pc:sldChg>
      <pc:sldChg chg="addSp delSp modSp mod addAnim delAnim modAnim">
        <pc:chgData name="精彦 松尾" userId="079f92e83afe574c" providerId="LiveId" clId="{BD9B62D3-83FB-49D0-AF7F-62D0F4D4F556}" dt="2024-07-07T02:06:50.234" v="892" actId="20577"/>
        <pc:sldMkLst>
          <pc:docMk/>
          <pc:sldMk cId="2027179590" sldId="263"/>
        </pc:sldMkLst>
      </pc:sldChg>
      <pc:sldChg chg="modNotesTx">
        <pc:chgData name="精彦 松尾" userId="079f92e83afe574c" providerId="LiveId" clId="{BD9B62D3-83FB-49D0-AF7F-62D0F4D4F556}" dt="2024-07-07T02:15:25.249" v="982" actId="20577"/>
        <pc:sldMkLst>
          <pc:docMk/>
          <pc:sldMk cId="3309647269" sldId="267"/>
        </pc:sldMkLst>
      </pc:sldChg>
      <pc:sldChg chg="modSp">
        <pc:chgData name="精彦 松尾" userId="079f92e83afe574c" providerId="LiveId" clId="{BD9B62D3-83FB-49D0-AF7F-62D0F4D4F556}" dt="2024-07-07T01:22:48.648" v="61" actId="20577"/>
        <pc:sldMkLst>
          <pc:docMk/>
          <pc:sldMk cId="2632931481" sldId="275"/>
        </pc:sldMkLst>
      </pc:sldChg>
    </pc:docChg>
  </pc:docChgLst>
  <pc:docChgLst>
    <pc:chgData name="精彦 松尾" userId="079f92e83afe574c" providerId="LiveId" clId="{3BE65808-9EDA-480A-B484-90FB63E709EA}"/>
    <pc:docChg chg="addSld delSld modSld">
      <pc:chgData name="精彦 松尾" userId="079f92e83afe574c" providerId="LiveId" clId="{3BE65808-9EDA-480A-B484-90FB63E709EA}" dt="2024-07-09T02:16:53.812" v="149" actId="20577"/>
      <pc:docMkLst>
        <pc:docMk/>
      </pc:docMkLst>
      <pc:sldChg chg="modSp mod">
        <pc:chgData name="精彦 松尾" userId="079f92e83afe574c" providerId="LiveId" clId="{3BE65808-9EDA-480A-B484-90FB63E709EA}" dt="2024-07-09T01:56:43.122" v="89" actId="20577"/>
        <pc:sldMkLst>
          <pc:docMk/>
          <pc:sldMk cId="1396180594" sldId="257"/>
        </pc:sldMkLst>
      </pc:sldChg>
      <pc:sldChg chg="modSp">
        <pc:chgData name="精彦 松尾" userId="079f92e83afe574c" providerId="LiveId" clId="{3BE65808-9EDA-480A-B484-90FB63E709EA}" dt="2024-07-09T02:06:40.156" v="106" actId="20577"/>
        <pc:sldMkLst>
          <pc:docMk/>
          <pc:sldMk cId="1122036283" sldId="258"/>
        </pc:sldMkLst>
      </pc:sldChg>
      <pc:sldChg chg="modSp">
        <pc:chgData name="精彦 松尾" userId="079f92e83afe574c" providerId="LiveId" clId="{3BE65808-9EDA-480A-B484-90FB63E709EA}" dt="2024-07-09T02:10:43.715" v="117" actId="20577"/>
        <pc:sldMkLst>
          <pc:docMk/>
          <pc:sldMk cId="2027179590" sldId="263"/>
        </pc:sldMkLst>
      </pc:sldChg>
      <pc:sldChg chg="modSp">
        <pc:chgData name="精彦 松尾" userId="079f92e83afe574c" providerId="LiveId" clId="{3BE65808-9EDA-480A-B484-90FB63E709EA}" dt="2024-07-09T02:14:48.516" v="143" actId="20577"/>
        <pc:sldMkLst>
          <pc:docMk/>
          <pc:sldMk cId="3309647269" sldId="267"/>
        </pc:sldMkLst>
      </pc:sldChg>
      <pc:sldChg chg="modSp">
        <pc:chgData name="精彦 松尾" userId="079f92e83afe574c" providerId="LiveId" clId="{3BE65808-9EDA-480A-B484-90FB63E709EA}" dt="2024-07-09T02:16:53.812" v="149" actId="20577"/>
        <pc:sldMkLst>
          <pc:docMk/>
          <pc:sldMk cId="1144362738" sldId="268"/>
        </pc:sldMkLst>
      </pc:sldChg>
      <pc:sldChg chg="modSp modNotesTx">
        <pc:chgData name="精彦 松尾" userId="079f92e83afe574c" providerId="LiveId" clId="{3BE65808-9EDA-480A-B484-90FB63E709EA}" dt="2024-07-09T02:04:23.805" v="98" actId="20577"/>
        <pc:sldMkLst>
          <pc:docMk/>
          <pc:sldMk cId="631492252" sldId="274"/>
        </pc:sldMkLst>
      </pc:sldChg>
      <pc:sldChg chg="new del">
        <pc:chgData name="精彦 松尾" userId="079f92e83afe574c" providerId="LiveId" clId="{3BE65808-9EDA-480A-B484-90FB63E709EA}" dt="2024-07-09T02:12:24.392" v="118" actId="2696"/>
        <pc:sldMkLst>
          <pc:docMk/>
          <pc:sldMk cId="497377244" sldId="277"/>
        </pc:sldMkLst>
      </pc:sldChg>
    </pc:docChg>
  </pc:docChgLst>
  <pc:docChgLst>
    <pc:chgData name="精彦 松尾" userId="079f92e83afe574c" providerId="LiveId" clId="{9ED9D3F1-A9C2-4D35-B141-8024ACB75AB6}"/>
    <pc:docChg chg="modSld">
      <pc:chgData name="精彦 松尾" userId="079f92e83afe574c" providerId="LiveId" clId="{9ED9D3F1-A9C2-4D35-B141-8024ACB75AB6}" dt="2025-12-23T03:18:33.669" v="246" actId="20577"/>
      <pc:docMkLst>
        <pc:docMk/>
      </pc:docMkLst>
      <pc:sldChg chg="modNotes">
        <pc:chgData name="精彦 松尾" userId="079f92e83afe574c" providerId="LiveId" clId="{9ED9D3F1-A9C2-4D35-B141-8024ACB75AB6}" dt="2025-12-23T03:18:33.669" v="246" actId="20577"/>
        <pc:sldMkLst>
          <pc:docMk/>
          <pc:sldMk cId="3130564065" sldId="256"/>
        </pc:sldMkLst>
      </pc:sldChg>
    </pc:docChg>
  </pc:docChgLst>
  <pc:docChgLst>
    <pc:chgData name="精彦 松尾" userId="079f92e83afe574c" providerId="LiveId" clId="{CE5BC82B-C659-4F84-9576-4442ACCEC3AC}"/>
    <pc:docChg chg="modSld">
      <pc:chgData name="精彦 松尾" userId="079f92e83afe574c" providerId="LiveId" clId="{CE5BC82B-C659-4F84-9576-4442ACCEC3AC}" dt="2025-06-16T07:28:40.727" v="39" actId="20577"/>
      <pc:docMkLst>
        <pc:docMk/>
      </pc:docMkLst>
      <pc:sldChg chg="modSp">
        <pc:chgData name="精彦 松尾" userId="079f92e83afe574c" providerId="LiveId" clId="{CE5BC82B-C659-4F84-9576-4442ACCEC3AC}" dt="2025-06-16T07:28:40.727" v="39" actId="20577"/>
        <pc:sldMkLst>
          <pc:docMk/>
          <pc:sldMk cId="1396180594" sldId="257"/>
        </pc:sldMkLst>
      </pc:sldChg>
    </pc:docChg>
  </pc:docChgLst>
  <pc:docChgLst>
    <pc:chgData name="精彦 松尾" userId="079f92e83afe574c" providerId="LiveId" clId="{C0E5D6B1-0949-4D68-82E8-D60FE9D95E0E}"/>
    <pc:docChg chg="modSld">
      <pc:chgData name="精彦 松尾" userId="079f92e83afe574c" providerId="LiveId" clId="{C0E5D6B1-0949-4D68-82E8-D60FE9D95E0E}" dt="2025-06-19T02:05:03.180" v="60" actId="20577"/>
      <pc:docMkLst>
        <pc:docMk/>
      </pc:docMkLst>
      <pc:sldChg chg="modSp">
        <pc:chgData name="精彦 松尾" userId="079f92e83afe574c" providerId="LiveId" clId="{C0E5D6B1-0949-4D68-82E8-D60FE9D95E0E}" dt="2025-06-19T02:05:03.180" v="60" actId="20577"/>
        <pc:sldMkLst>
          <pc:docMk/>
          <pc:sldMk cId="1396180594" sldId="25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C54ADB-8F04-4690-8EC9-D506BAAEFFD3}" type="datetimeFigureOut">
              <a:rPr kumimoji="1" lang="ja-JP" altLang="en-US" smtClean="0"/>
              <a:t>2025/12/23</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B06121-C0D8-460F-B057-F1486A0E7968}" type="slidenum">
              <a:rPr kumimoji="1" lang="ja-JP" altLang="en-US" smtClean="0"/>
              <a:t>‹#›</a:t>
            </a:fld>
            <a:endParaRPr kumimoji="1" lang="ja-JP" altLang="en-US"/>
          </a:p>
        </p:txBody>
      </p:sp>
    </p:spTree>
    <p:extLst>
      <p:ext uri="{BB962C8B-B14F-4D97-AF65-F5344CB8AC3E}">
        <p14:creationId xmlns:p14="http://schemas.microsoft.com/office/powerpoint/2010/main" val="245116522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ランダムを読むことはできない。だから、ランダムな手を出せば相手はどんな情報を持っていても、その手を読むことは出来ない。</a:t>
            </a:r>
            <a:endParaRPr kumimoji="1" lang="en-US" altLang="ja-JP" dirty="0"/>
          </a:p>
          <a:p>
            <a:r>
              <a:rPr lang="ja-JP" altLang="en-US" dirty="0"/>
              <a:t>だから、なにも考えなくてもよい。</a:t>
            </a:r>
            <a:endParaRPr lang="en-US" altLang="ja-JP" dirty="0"/>
          </a:p>
          <a:p>
            <a:r>
              <a:rPr kumimoji="1" lang="ja-JP" altLang="en-US" dirty="0"/>
              <a:t>人は予想しない結果に驚き喜ぶ傾向がある。</a:t>
            </a:r>
            <a:endParaRPr kumimoji="1" lang="en-US" altLang="ja-JP" dirty="0"/>
          </a:p>
        </p:txBody>
      </p:sp>
      <p:sp>
        <p:nvSpPr>
          <p:cNvPr id="4" name="スライド番号プレースホルダー 3"/>
          <p:cNvSpPr>
            <a:spLocks noGrp="1"/>
          </p:cNvSpPr>
          <p:nvPr>
            <p:ph type="sldNum" sz="quarter" idx="5"/>
          </p:nvPr>
        </p:nvSpPr>
        <p:spPr/>
        <p:txBody>
          <a:bodyPr/>
          <a:lstStyle/>
          <a:p>
            <a:fld id="{A8B06121-C0D8-460F-B057-F1486A0E7968}" type="slidenum">
              <a:rPr kumimoji="1" lang="ja-JP" altLang="en-US" smtClean="0"/>
              <a:t>1</a:t>
            </a:fld>
            <a:endParaRPr kumimoji="1" lang="ja-JP" altLang="en-US"/>
          </a:p>
        </p:txBody>
      </p:sp>
    </p:spTree>
    <p:extLst>
      <p:ext uri="{BB962C8B-B14F-4D97-AF65-F5344CB8AC3E}">
        <p14:creationId xmlns:p14="http://schemas.microsoft.com/office/powerpoint/2010/main" val="5100283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なにか「ハウルの動く城」の一場面をみているようだ。</a:t>
            </a:r>
          </a:p>
        </p:txBody>
      </p:sp>
      <p:sp>
        <p:nvSpPr>
          <p:cNvPr id="4" name="スライド番号プレースホルダー 3"/>
          <p:cNvSpPr>
            <a:spLocks noGrp="1"/>
          </p:cNvSpPr>
          <p:nvPr>
            <p:ph type="sldNum" sz="quarter" idx="5"/>
          </p:nvPr>
        </p:nvSpPr>
        <p:spPr/>
        <p:txBody>
          <a:bodyPr/>
          <a:lstStyle/>
          <a:p>
            <a:fld id="{A8B06121-C0D8-460F-B057-F1486A0E7968}" type="slidenum">
              <a:rPr kumimoji="1" lang="ja-JP" altLang="en-US" smtClean="0"/>
              <a:t>17</a:t>
            </a:fld>
            <a:endParaRPr kumimoji="1" lang="ja-JP" altLang="en-US"/>
          </a:p>
        </p:txBody>
      </p:sp>
    </p:spTree>
    <p:extLst>
      <p:ext uri="{BB962C8B-B14F-4D97-AF65-F5344CB8AC3E}">
        <p14:creationId xmlns:p14="http://schemas.microsoft.com/office/powerpoint/2010/main" val="27045615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8B06121-C0D8-460F-B057-F1486A0E7968}" type="slidenum">
              <a:rPr kumimoji="1" lang="ja-JP" altLang="en-US" smtClean="0"/>
              <a:t>2</a:t>
            </a:fld>
            <a:endParaRPr kumimoji="1" lang="ja-JP" altLang="en-US"/>
          </a:p>
        </p:txBody>
      </p:sp>
    </p:spTree>
    <p:extLst>
      <p:ext uri="{BB962C8B-B14F-4D97-AF65-F5344CB8AC3E}">
        <p14:creationId xmlns:p14="http://schemas.microsoft.com/office/powerpoint/2010/main" val="32359215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有効</a:t>
            </a:r>
          </a:p>
        </p:txBody>
      </p:sp>
      <p:sp>
        <p:nvSpPr>
          <p:cNvPr id="4" name="スライド番号プレースホルダー 3"/>
          <p:cNvSpPr>
            <a:spLocks noGrp="1"/>
          </p:cNvSpPr>
          <p:nvPr>
            <p:ph type="sldNum" sz="quarter" idx="5"/>
          </p:nvPr>
        </p:nvSpPr>
        <p:spPr/>
        <p:txBody>
          <a:bodyPr/>
          <a:lstStyle/>
          <a:p>
            <a:fld id="{A8B06121-C0D8-460F-B057-F1486A0E7968}" type="slidenum">
              <a:rPr kumimoji="1" lang="ja-JP" altLang="en-US" smtClean="0"/>
              <a:t>3</a:t>
            </a:fld>
            <a:endParaRPr kumimoji="1" lang="ja-JP" altLang="en-US"/>
          </a:p>
        </p:txBody>
      </p:sp>
    </p:spTree>
    <p:extLst>
      <p:ext uri="{BB962C8B-B14F-4D97-AF65-F5344CB8AC3E}">
        <p14:creationId xmlns:p14="http://schemas.microsoft.com/office/powerpoint/2010/main" val="3992462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A8B06121-C0D8-460F-B057-F1486A0E7968}" type="slidenum">
              <a:rPr kumimoji="1" lang="ja-JP" altLang="en-US" smtClean="0"/>
              <a:t>4</a:t>
            </a:fld>
            <a:endParaRPr kumimoji="1" lang="ja-JP" altLang="en-US"/>
          </a:p>
        </p:txBody>
      </p:sp>
    </p:spTree>
    <p:extLst>
      <p:ext uri="{BB962C8B-B14F-4D97-AF65-F5344CB8AC3E}">
        <p14:creationId xmlns:p14="http://schemas.microsoft.com/office/powerpoint/2010/main" val="1457215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A8B06121-C0D8-460F-B057-F1486A0E7968}" type="slidenum">
              <a:rPr kumimoji="1" lang="ja-JP" altLang="en-US" smtClean="0"/>
              <a:t>5</a:t>
            </a:fld>
            <a:endParaRPr kumimoji="1" lang="ja-JP" altLang="en-US"/>
          </a:p>
        </p:txBody>
      </p:sp>
    </p:spTree>
    <p:extLst>
      <p:ext uri="{BB962C8B-B14F-4D97-AF65-F5344CB8AC3E}">
        <p14:creationId xmlns:p14="http://schemas.microsoft.com/office/powerpoint/2010/main" val="37898988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絞り込みをするのは難しい。どうやって優先順位をつけたらいいのか？</a:t>
            </a:r>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fld id="{A8B06121-C0D8-460F-B057-F1486A0E7968}" type="slidenum">
              <a:rPr kumimoji="1" lang="ja-JP" altLang="en-US" smtClean="0"/>
              <a:t>6</a:t>
            </a:fld>
            <a:endParaRPr kumimoji="1" lang="ja-JP" altLang="en-US"/>
          </a:p>
        </p:txBody>
      </p:sp>
    </p:spTree>
    <p:extLst>
      <p:ext uri="{BB962C8B-B14F-4D97-AF65-F5344CB8AC3E}">
        <p14:creationId xmlns:p14="http://schemas.microsoft.com/office/powerpoint/2010/main" val="18565922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A8B06121-C0D8-460F-B057-F1486A0E7968}" type="slidenum">
              <a:rPr kumimoji="1" lang="ja-JP" altLang="en-US" smtClean="0"/>
              <a:t>7</a:t>
            </a:fld>
            <a:endParaRPr kumimoji="1" lang="ja-JP" altLang="en-US"/>
          </a:p>
        </p:txBody>
      </p:sp>
    </p:spTree>
    <p:extLst>
      <p:ext uri="{BB962C8B-B14F-4D97-AF65-F5344CB8AC3E}">
        <p14:creationId xmlns:p14="http://schemas.microsoft.com/office/powerpoint/2010/main" val="10631895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この一球で決まる状況をえがきたいのだが、失敗している。</a:t>
            </a:r>
            <a:endParaRPr kumimoji="1" lang="en-US" altLang="ja-JP" dirty="0"/>
          </a:p>
        </p:txBody>
      </p:sp>
      <p:sp>
        <p:nvSpPr>
          <p:cNvPr id="4" name="スライド番号プレースホルダー 3"/>
          <p:cNvSpPr>
            <a:spLocks noGrp="1"/>
          </p:cNvSpPr>
          <p:nvPr>
            <p:ph type="sldNum" sz="quarter" idx="5"/>
          </p:nvPr>
        </p:nvSpPr>
        <p:spPr/>
        <p:txBody>
          <a:bodyPr/>
          <a:lstStyle/>
          <a:p>
            <a:fld id="{A8B06121-C0D8-460F-B057-F1486A0E7968}" type="slidenum">
              <a:rPr kumimoji="1" lang="ja-JP" altLang="en-US" smtClean="0"/>
              <a:t>8</a:t>
            </a:fld>
            <a:endParaRPr kumimoji="1" lang="ja-JP" altLang="en-US"/>
          </a:p>
        </p:txBody>
      </p:sp>
    </p:spTree>
    <p:extLst>
      <p:ext uri="{BB962C8B-B14F-4D97-AF65-F5344CB8AC3E}">
        <p14:creationId xmlns:p14="http://schemas.microsoft.com/office/powerpoint/2010/main" val="4034951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いまや、モンテカルロで行われる賭けの数では、不足している。</a:t>
            </a:r>
          </a:p>
        </p:txBody>
      </p:sp>
      <p:sp>
        <p:nvSpPr>
          <p:cNvPr id="4" name="スライド番号プレースホルダー 3"/>
          <p:cNvSpPr>
            <a:spLocks noGrp="1"/>
          </p:cNvSpPr>
          <p:nvPr>
            <p:ph type="sldNum" sz="quarter" idx="5"/>
          </p:nvPr>
        </p:nvSpPr>
        <p:spPr/>
        <p:txBody>
          <a:bodyPr/>
          <a:lstStyle/>
          <a:p>
            <a:fld id="{A8B06121-C0D8-460F-B057-F1486A0E7968}" type="slidenum">
              <a:rPr kumimoji="1" lang="ja-JP" altLang="en-US" smtClean="0"/>
              <a:t>14</a:t>
            </a:fld>
            <a:endParaRPr kumimoji="1" lang="ja-JP" altLang="en-US"/>
          </a:p>
        </p:txBody>
      </p:sp>
    </p:spTree>
    <p:extLst>
      <p:ext uri="{BB962C8B-B14F-4D97-AF65-F5344CB8AC3E}">
        <p14:creationId xmlns:p14="http://schemas.microsoft.com/office/powerpoint/2010/main" val="5563503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DC992DA0-931E-4CEC-AFDC-F197CFCDEDD7}" type="datetimeFigureOut">
              <a:rPr kumimoji="1" lang="ja-JP" altLang="en-US" smtClean="0"/>
              <a:t>2025/12/23</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3139B2E7-7A90-4CCB-A275-63B42976194D}" type="slidenum">
              <a:rPr kumimoji="1" lang="ja-JP" altLang="en-US" smtClean="0"/>
              <a:t>‹#›</a:t>
            </a:fld>
            <a:endParaRPr kumimoji="1" lang="ja-JP" altLang="en-US" dirty="0"/>
          </a:p>
        </p:txBody>
      </p:sp>
    </p:spTree>
    <p:extLst>
      <p:ext uri="{BB962C8B-B14F-4D97-AF65-F5344CB8AC3E}">
        <p14:creationId xmlns:p14="http://schemas.microsoft.com/office/powerpoint/2010/main" val="18907452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C992DA0-931E-4CEC-AFDC-F197CFCDEDD7}" type="datetimeFigureOut">
              <a:rPr kumimoji="1" lang="ja-JP" altLang="en-US" smtClean="0"/>
              <a:t>2025/12/23</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3139B2E7-7A90-4CCB-A275-63B42976194D}" type="slidenum">
              <a:rPr kumimoji="1" lang="ja-JP" altLang="en-US" smtClean="0"/>
              <a:t>‹#›</a:t>
            </a:fld>
            <a:endParaRPr kumimoji="1" lang="ja-JP" altLang="en-US" dirty="0"/>
          </a:p>
        </p:txBody>
      </p:sp>
    </p:spTree>
    <p:extLst>
      <p:ext uri="{BB962C8B-B14F-4D97-AF65-F5344CB8AC3E}">
        <p14:creationId xmlns:p14="http://schemas.microsoft.com/office/powerpoint/2010/main" val="36318058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C992DA0-931E-4CEC-AFDC-F197CFCDEDD7}" type="datetimeFigureOut">
              <a:rPr kumimoji="1" lang="ja-JP" altLang="en-US" smtClean="0"/>
              <a:t>2025/12/23</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3139B2E7-7A90-4CCB-A275-63B42976194D}" type="slidenum">
              <a:rPr kumimoji="1" lang="ja-JP" altLang="en-US" smtClean="0"/>
              <a:t>‹#›</a:t>
            </a:fld>
            <a:endParaRPr kumimoji="1" lang="ja-JP" altLang="en-US" dirty="0"/>
          </a:p>
        </p:txBody>
      </p:sp>
    </p:spTree>
    <p:extLst>
      <p:ext uri="{BB962C8B-B14F-4D97-AF65-F5344CB8AC3E}">
        <p14:creationId xmlns:p14="http://schemas.microsoft.com/office/powerpoint/2010/main" val="7602031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C992DA0-931E-4CEC-AFDC-F197CFCDEDD7}" type="datetimeFigureOut">
              <a:rPr kumimoji="1" lang="ja-JP" altLang="en-US" smtClean="0"/>
              <a:t>2025/12/23</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3139B2E7-7A90-4CCB-A275-63B42976194D}" type="slidenum">
              <a:rPr kumimoji="1" lang="ja-JP" altLang="en-US" smtClean="0"/>
              <a:t>‹#›</a:t>
            </a:fld>
            <a:endParaRPr kumimoji="1" lang="ja-JP" altLang="en-US" dirty="0"/>
          </a:p>
        </p:txBody>
      </p:sp>
    </p:spTree>
    <p:extLst>
      <p:ext uri="{BB962C8B-B14F-4D97-AF65-F5344CB8AC3E}">
        <p14:creationId xmlns:p14="http://schemas.microsoft.com/office/powerpoint/2010/main" val="23706727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DC992DA0-931E-4CEC-AFDC-F197CFCDEDD7}" type="datetimeFigureOut">
              <a:rPr kumimoji="1" lang="ja-JP" altLang="en-US" smtClean="0"/>
              <a:t>2025/12/23</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3139B2E7-7A90-4CCB-A275-63B42976194D}" type="slidenum">
              <a:rPr kumimoji="1" lang="ja-JP" altLang="en-US" smtClean="0"/>
              <a:t>‹#›</a:t>
            </a:fld>
            <a:endParaRPr kumimoji="1" lang="ja-JP" altLang="en-US" dirty="0"/>
          </a:p>
        </p:txBody>
      </p:sp>
    </p:spTree>
    <p:extLst>
      <p:ext uri="{BB962C8B-B14F-4D97-AF65-F5344CB8AC3E}">
        <p14:creationId xmlns:p14="http://schemas.microsoft.com/office/powerpoint/2010/main" val="20196550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DC992DA0-931E-4CEC-AFDC-F197CFCDEDD7}" type="datetimeFigureOut">
              <a:rPr kumimoji="1" lang="ja-JP" altLang="en-US" smtClean="0"/>
              <a:t>2025/12/23</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3139B2E7-7A90-4CCB-A275-63B42976194D}" type="slidenum">
              <a:rPr kumimoji="1" lang="ja-JP" altLang="en-US" smtClean="0"/>
              <a:t>‹#›</a:t>
            </a:fld>
            <a:endParaRPr kumimoji="1" lang="ja-JP" altLang="en-US" dirty="0"/>
          </a:p>
        </p:txBody>
      </p:sp>
    </p:spTree>
    <p:extLst>
      <p:ext uri="{BB962C8B-B14F-4D97-AF65-F5344CB8AC3E}">
        <p14:creationId xmlns:p14="http://schemas.microsoft.com/office/powerpoint/2010/main" val="5123540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DC992DA0-931E-4CEC-AFDC-F197CFCDEDD7}" type="datetimeFigureOut">
              <a:rPr kumimoji="1" lang="ja-JP" altLang="en-US" smtClean="0"/>
              <a:t>2025/12/23</a:t>
            </a:fld>
            <a:endParaRPr kumimoji="1" lang="ja-JP" altLang="en-US" dirty="0"/>
          </a:p>
        </p:txBody>
      </p:sp>
      <p:sp>
        <p:nvSpPr>
          <p:cNvPr id="8" name="フッター プレースホルダー 7"/>
          <p:cNvSpPr>
            <a:spLocks noGrp="1"/>
          </p:cNvSpPr>
          <p:nvPr>
            <p:ph type="ftr" sz="quarter" idx="11"/>
          </p:nvPr>
        </p:nvSpPr>
        <p:spPr/>
        <p:txBody>
          <a:bodyPr/>
          <a:lstStyle/>
          <a:p>
            <a:endParaRPr kumimoji="1" lang="ja-JP" altLang="en-US" dirty="0"/>
          </a:p>
        </p:txBody>
      </p:sp>
      <p:sp>
        <p:nvSpPr>
          <p:cNvPr id="9" name="スライド番号プレースホルダー 8"/>
          <p:cNvSpPr>
            <a:spLocks noGrp="1"/>
          </p:cNvSpPr>
          <p:nvPr>
            <p:ph type="sldNum" sz="quarter" idx="12"/>
          </p:nvPr>
        </p:nvSpPr>
        <p:spPr/>
        <p:txBody>
          <a:bodyPr/>
          <a:lstStyle/>
          <a:p>
            <a:fld id="{3139B2E7-7A90-4CCB-A275-63B42976194D}" type="slidenum">
              <a:rPr kumimoji="1" lang="ja-JP" altLang="en-US" smtClean="0"/>
              <a:t>‹#›</a:t>
            </a:fld>
            <a:endParaRPr kumimoji="1" lang="ja-JP" altLang="en-US" dirty="0"/>
          </a:p>
        </p:txBody>
      </p:sp>
    </p:spTree>
    <p:extLst>
      <p:ext uri="{BB962C8B-B14F-4D97-AF65-F5344CB8AC3E}">
        <p14:creationId xmlns:p14="http://schemas.microsoft.com/office/powerpoint/2010/main" val="22336373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DC992DA0-931E-4CEC-AFDC-F197CFCDEDD7}" type="datetimeFigureOut">
              <a:rPr kumimoji="1" lang="ja-JP" altLang="en-US" smtClean="0"/>
              <a:t>2025/12/23</a:t>
            </a:fld>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
        <p:nvSpPr>
          <p:cNvPr id="5" name="スライド番号プレースホルダー 4"/>
          <p:cNvSpPr>
            <a:spLocks noGrp="1"/>
          </p:cNvSpPr>
          <p:nvPr>
            <p:ph type="sldNum" sz="quarter" idx="12"/>
          </p:nvPr>
        </p:nvSpPr>
        <p:spPr/>
        <p:txBody>
          <a:bodyPr/>
          <a:lstStyle/>
          <a:p>
            <a:fld id="{3139B2E7-7A90-4CCB-A275-63B42976194D}" type="slidenum">
              <a:rPr kumimoji="1" lang="ja-JP" altLang="en-US" smtClean="0"/>
              <a:t>‹#›</a:t>
            </a:fld>
            <a:endParaRPr kumimoji="1" lang="ja-JP" altLang="en-US" dirty="0"/>
          </a:p>
        </p:txBody>
      </p:sp>
    </p:spTree>
    <p:extLst>
      <p:ext uri="{BB962C8B-B14F-4D97-AF65-F5344CB8AC3E}">
        <p14:creationId xmlns:p14="http://schemas.microsoft.com/office/powerpoint/2010/main" val="4734857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DC992DA0-931E-4CEC-AFDC-F197CFCDEDD7}" type="datetimeFigureOut">
              <a:rPr kumimoji="1" lang="ja-JP" altLang="en-US" smtClean="0"/>
              <a:t>2025/12/23</a:t>
            </a:fld>
            <a:endParaRPr kumimoji="1" lang="ja-JP" altLang="en-US" dirty="0"/>
          </a:p>
        </p:txBody>
      </p:sp>
      <p:sp>
        <p:nvSpPr>
          <p:cNvPr id="3" name="フッター プレースホルダー 2"/>
          <p:cNvSpPr>
            <a:spLocks noGrp="1"/>
          </p:cNvSpPr>
          <p:nvPr>
            <p:ph type="ftr" sz="quarter" idx="1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3139B2E7-7A90-4CCB-A275-63B42976194D}" type="slidenum">
              <a:rPr kumimoji="1" lang="ja-JP" altLang="en-US" smtClean="0"/>
              <a:t>‹#›</a:t>
            </a:fld>
            <a:endParaRPr kumimoji="1" lang="ja-JP" altLang="en-US" dirty="0"/>
          </a:p>
        </p:txBody>
      </p:sp>
    </p:spTree>
    <p:extLst>
      <p:ext uri="{BB962C8B-B14F-4D97-AF65-F5344CB8AC3E}">
        <p14:creationId xmlns:p14="http://schemas.microsoft.com/office/powerpoint/2010/main" val="10074979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C992DA0-931E-4CEC-AFDC-F197CFCDEDD7}" type="datetimeFigureOut">
              <a:rPr kumimoji="1" lang="ja-JP" altLang="en-US" smtClean="0"/>
              <a:t>2025/12/23</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3139B2E7-7A90-4CCB-A275-63B42976194D}" type="slidenum">
              <a:rPr kumimoji="1" lang="ja-JP" altLang="en-US" smtClean="0"/>
              <a:t>‹#›</a:t>
            </a:fld>
            <a:endParaRPr kumimoji="1" lang="ja-JP" altLang="en-US" dirty="0"/>
          </a:p>
        </p:txBody>
      </p:sp>
    </p:spTree>
    <p:extLst>
      <p:ext uri="{BB962C8B-B14F-4D97-AF65-F5344CB8AC3E}">
        <p14:creationId xmlns:p14="http://schemas.microsoft.com/office/powerpoint/2010/main" val="31471736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dirty="0"/>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C992DA0-931E-4CEC-AFDC-F197CFCDEDD7}" type="datetimeFigureOut">
              <a:rPr kumimoji="1" lang="ja-JP" altLang="en-US" smtClean="0"/>
              <a:t>2025/12/23</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3139B2E7-7A90-4CCB-A275-63B42976194D}" type="slidenum">
              <a:rPr kumimoji="1" lang="ja-JP" altLang="en-US" smtClean="0"/>
              <a:t>‹#›</a:t>
            </a:fld>
            <a:endParaRPr kumimoji="1" lang="ja-JP" altLang="en-US" dirty="0"/>
          </a:p>
        </p:txBody>
      </p:sp>
    </p:spTree>
    <p:extLst>
      <p:ext uri="{BB962C8B-B14F-4D97-AF65-F5344CB8AC3E}">
        <p14:creationId xmlns:p14="http://schemas.microsoft.com/office/powerpoint/2010/main" val="5458539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992DA0-931E-4CEC-AFDC-F197CFCDEDD7}" type="datetimeFigureOut">
              <a:rPr kumimoji="1" lang="ja-JP" altLang="en-US" smtClean="0"/>
              <a:t>2025/12/23</a:t>
            </a:fld>
            <a:endParaRPr kumimoji="1" lang="ja-JP" altLang="en-US" dirty="0"/>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39B2E7-7A90-4CCB-A275-63B42976194D}" type="slidenum">
              <a:rPr kumimoji="1" lang="ja-JP" altLang="en-US" smtClean="0"/>
              <a:t>‹#›</a:t>
            </a:fld>
            <a:endParaRPr kumimoji="1" lang="ja-JP" altLang="en-US" dirty="0"/>
          </a:p>
        </p:txBody>
      </p:sp>
    </p:spTree>
    <p:extLst>
      <p:ext uri="{BB962C8B-B14F-4D97-AF65-F5344CB8AC3E}">
        <p14:creationId xmlns:p14="http://schemas.microsoft.com/office/powerpoint/2010/main" val="40393773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353164" y="1124744"/>
            <a:ext cx="8549640" cy="1470025"/>
          </a:xfrm>
        </p:spPr>
        <p:txBody>
          <a:bodyPr/>
          <a:lstStyle/>
          <a:p>
            <a:r>
              <a:rPr kumimoji="1" lang="ja-JP" altLang="en-US" dirty="0"/>
              <a:t>第</a:t>
            </a:r>
            <a:r>
              <a:rPr kumimoji="1" lang="en-US" altLang="ja-JP" dirty="0"/>
              <a:t>12</a:t>
            </a:r>
            <a:r>
              <a:rPr kumimoji="1" lang="ja-JP" altLang="en-US" dirty="0"/>
              <a:t>章</a:t>
            </a:r>
            <a:br>
              <a:rPr kumimoji="1" lang="en-US" altLang="ja-JP" dirty="0"/>
            </a:br>
            <a:r>
              <a:rPr lang="ja-JP" altLang="en-US" dirty="0"/>
              <a:t>ランダム性が救いの手</a:t>
            </a:r>
            <a:endParaRPr kumimoji="1" lang="ja-JP" altLang="en-US" dirty="0"/>
          </a:p>
        </p:txBody>
      </p:sp>
      <p:sp>
        <p:nvSpPr>
          <p:cNvPr id="3" name="サブタイトル 2"/>
          <p:cNvSpPr>
            <a:spLocks noGrp="1"/>
          </p:cNvSpPr>
          <p:nvPr>
            <p:ph type="subTitle" idx="1"/>
          </p:nvPr>
        </p:nvSpPr>
        <p:spPr>
          <a:xfrm>
            <a:off x="1371600" y="3429000"/>
            <a:ext cx="6512768" cy="2592288"/>
          </a:xfrm>
        </p:spPr>
        <p:txBody>
          <a:bodyPr>
            <a:normAutofit/>
          </a:bodyPr>
          <a:lstStyle/>
          <a:p>
            <a:pPr marL="457200" indent="-457200" algn="l">
              <a:buFont typeface="Arial" panose="020B0604020202020204" pitchFamily="34" charset="0"/>
              <a:buChar char="•"/>
            </a:pPr>
            <a:r>
              <a:rPr kumimoji="1" lang="ja-JP" altLang="en-US" dirty="0">
                <a:solidFill>
                  <a:schemeClr val="tx1"/>
                </a:solidFill>
              </a:rPr>
              <a:t>不確実性を味方につける</a:t>
            </a:r>
            <a:r>
              <a:rPr lang="ja-JP" altLang="en-US" dirty="0">
                <a:solidFill>
                  <a:schemeClr val="tx1"/>
                </a:solidFill>
              </a:rPr>
              <a:t>。</a:t>
            </a:r>
            <a:endParaRPr kumimoji="1" lang="en-US" altLang="ja-JP" dirty="0">
              <a:solidFill>
                <a:schemeClr val="tx1"/>
              </a:solidFill>
            </a:endParaRPr>
          </a:p>
          <a:p>
            <a:pPr marL="457200" indent="-457200" algn="l">
              <a:buFont typeface="Arial" panose="020B0604020202020204" pitchFamily="34" charset="0"/>
              <a:buChar char="•"/>
            </a:pPr>
            <a:r>
              <a:rPr lang="ja-JP" altLang="en-US" dirty="0">
                <a:solidFill>
                  <a:schemeClr val="tx1"/>
                </a:solidFill>
              </a:rPr>
              <a:t>ランダム性に身を任せてしまう。</a:t>
            </a:r>
            <a:endParaRPr lang="en-US" altLang="ja-JP" dirty="0">
              <a:solidFill>
                <a:schemeClr val="tx1"/>
              </a:solidFill>
            </a:endParaRPr>
          </a:p>
          <a:p>
            <a:pPr marL="457200" indent="-457200" algn="l">
              <a:buFont typeface="Arial" panose="020B0604020202020204" pitchFamily="34" charset="0"/>
              <a:buChar char="•"/>
            </a:pPr>
            <a:r>
              <a:rPr kumimoji="1" lang="ja-JP" altLang="en-US" dirty="0">
                <a:solidFill>
                  <a:schemeClr val="tx1"/>
                </a:solidFill>
              </a:rPr>
              <a:t>ランダム性を楽しむ。</a:t>
            </a:r>
            <a:endParaRPr kumimoji="1" lang="en-US" altLang="ja-JP" dirty="0">
              <a:solidFill>
                <a:schemeClr val="tx1"/>
              </a:solidFill>
            </a:endParaRPr>
          </a:p>
          <a:p>
            <a:pPr marL="457200" indent="-457200" algn="l">
              <a:buFont typeface="Arial" panose="020B0604020202020204" pitchFamily="34" charset="0"/>
              <a:buChar char="•"/>
            </a:pPr>
            <a:r>
              <a:rPr lang="ja-JP" altLang="en-US" dirty="0">
                <a:solidFill>
                  <a:schemeClr val="tx1"/>
                </a:solidFill>
              </a:rPr>
              <a:t>公平を実現する。</a:t>
            </a:r>
            <a:endParaRPr kumimoji="1" lang="ja-JP" altLang="en-US" dirty="0">
              <a:solidFill>
                <a:schemeClr val="tx1"/>
              </a:solidFill>
            </a:endParaRPr>
          </a:p>
        </p:txBody>
      </p:sp>
    </p:spTree>
    <p:extLst>
      <p:ext uri="{BB962C8B-B14F-4D97-AF65-F5344CB8AC3E}">
        <p14:creationId xmlns:p14="http://schemas.microsoft.com/office/powerpoint/2010/main" val="31305640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「公開鍵暗号法」</a:t>
            </a:r>
            <a:br>
              <a:rPr lang="en-US" altLang="ja-JP" dirty="0"/>
            </a:br>
            <a:r>
              <a:rPr lang="ja-JP" altLang="en-US" dirty="0"/>
              <a:t>啓林館数学</a:t>
            </a:r>
            <a:r>
              <a:rPr lang="en-US" altLang="ja-JP" dirty="0"/>
              <a:t>B</a:t>
            </a:r>
            <a:r>
              <a:rPr lang="ja-JP" altLang="en-US" dirty="0"/>
              <a:t>より</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470399" y="1556792"/>
                <a:ext cx="8229600" cy="4525963"/>
              </a:xfrm>
            </p:spPr>
            <p:txBody>
              <a:bodyPr>
                <a:normAutofit fontScale="92500" lnSpcReduction="10000"/>
              </a:bodyPr>
              <a:lstStyle/>
              <a:p>
                <a:r>
                  <a:rPr kumimoji="1" lang="ja-JP" altLang="en-US" dirty="0"/>
                  <a:t>開ける鍵と、閉める鍵を別にするために、受信者は箱を開ける鍵（秘密鍵）を手元に保管し、送信者に箱を閉める鍵（公開鍵）だけを渡す。</a:t>
                </a:r>
                <a:endParaRPr kumimoji="1" lang="en-US" altLang="ja-JP" dirty="0"/>
              </a:p>
              <a:p>
                <a:r>
                  <a:rPr kumimoji="1" lang="ja-JP" altLang="en-US" dirty="0"/>
                  <a:t>送信者は閉める鍵で箱を閉めて受信者に送る。</a:t>
                </a:r>
                <a:endParaRPr kumimoji="1" lang="en-US" altLang="ja-JP" dirty="0"/>
              </a:p>
              <a:p>
                <a:r>
                  <a:rPr lang="ja-JP" altLang="en-US" dirty="0"/>
                  <a:t>閉める鍵は盗まれても第三者に箱を開けられる心配ない。</a:t>
                </a:r>
                <a:endParaRPr lang="en-US" altLang="ja-JP" dirty="0"/>
              </a:p>
              <a:p>
                <a:r>
                  <a:rPr lang="ja-JP" altLang="en-US" dirty="0"/>
                  <a:t>大きな</a:t>
                </a:r>
                <a:r>
                  <a:rPr kumimoji="1" lang="ja-JP" altLang="en-US" dirty="0"/>
                  <a:t>素数</a:t>
                </a:r>
                <a14:m>
                  <m:oMath xmlns:m="http://schemas.openxmlformats.org/officeDocument/2006/math">
                    <m:r>
                      <a:rPr kumimoji="1" lang="en-US" altLang="ja-JP" b="0" i="1" smtClean="0">
                        <a:latin typeface="Cambria Math" panose="02040503050406030204" pitchFamily="18" charset="0"/>
                      </a:rPr>
                      <m:t>𝑝</m:t>
                    </m:r>
                    <m:r>
                      <a:rPr kumimoji="1" lang="en-US" altLang="ja-JP" b="0" i="1" smtClean="0">
                        <a:latin typeface="Cambria Math" panose="02040503050406030204" pitchFamily="18" charset="0"/>
                      </a:rPr>
                      <m:t>,</m:t>
                    </m:r>
                    <m:r>
                      <a:rPr kumimoji="1" lang="en-US" altLang="ja-JP" b="0" i="1" smtClean="0">
                        <a:latin typeface="Cambria Math" panose="02040503050406030204" pitchFamily="18" charset="0"/>
                      </a:rPr>
                      <m:t>𝑞</m:t>
                    </m:r>
                  </m:oMath>
                </a14:m>
                <a:r>
                  <a:rPr kumimoji="1" lang="ja-JP" altLang="en-US" b="0" dirty="0"/>
                  <a:t>を用いて、公開株</a:t>
                </a:r>
                <a:r>
                  <a:rPr lang="ja-JP" altLang="en-US" dirty="0"/>
                  <a:t>、受信者用の開ける鍵、送信者用の閉める鍵を作成する。</a:t>
                </a:r>
                <a:endParaRPr lang="en-US" altLang="ja-JP" dirty="0"/>
              </a:p>
              <a:p>
                <a14:m>
                  <m:oMath xmlns:m="http://schemas.openxmlformats.org/officeDocument/2006/math">
                    <m:r>
                      <a:rPr kumimoji="1" lang="en-US" altLang="ja-JP" b="0" i="1" smtClean="0">
                        <a:latin typeface="Cambria Math" panose="02040503050406030204" pitchFamily="18" charset="0"/>
                      </a:rPr>
                      <m:t>𝑝</m:t>
                    </m:r>
                    <m:r>
                      <a:rPr kumimoji="1" lang="en-US" altLang="ja-JP" b="0" i="1" smtClean="0">
                        <a:latin typeface="Cambria Math" panose="02040503050406030204" pitchFamily="18" charset="0"/>
                      </a:rPr>
                      <m:t>,</m:t>
                    </m:r>
                    <m:r>
                      <a:rPr kumimoji="1" lang="en-US" altLang="ja-JP" b="0" i="1" smtClean="0">
                        <a:latin typeface="Cambria Math" panose="02040503050406030204" pitchFamily="18" charset="0"/>
                      </a:rPr>
                      <m:t>𝑞</m:t>
                    </m:r>
                  </m:oMath>
                </a14:m>
                <a:r>
                  <a:rPr kumimoji="1" lang="en-US" altLang="ja-JP" b="0" dirty="0"/>
                  <a:t> </a:t>
                </a:r>
                <a:r>
                  <a:rPr kumimoji="1" lang="ja-JP" altLang="en-US" b="0" dirty="0"/>
                  <a:t>を選ぶとき、ランダムに選ぶの</a:t>
                </a:r>
                <a:r>
                  <a:rPr lang="ja-JP" altLang="en-US" dirty="0"/>
                  <a:t>だろう。</a:t>
                </a:r>
                <a:endParaRPr kumimoji="1" lang="en-US" altLang="ja-JP" b="0"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470399" y="1556792"/>
                <a:ext cx="8229600" cy="4525963"/>
              </a:xfrm>
              <a:blipFill>
                <a:blip r:embed="rId2"/>
                <a:stretch>
                  <a:fillRect l="-1481" t="-2692" r="-1778"/>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2027179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コンピュータ・ゲームでは、</a:t>
            </a:r>
            <a:endParaRPr kumimoji="1" lang="ja-JP" altLang="en-US" dirty="0"/>
          </a:p>
        </p:txBody>
      </p:sp>
      <p:sp>
        <p:nvSpPr>
          <p:cNvPr id="3" name="コンテンツ プレースホルダー 2"/>
          <p:cNvSpPr>
            <a:spLocks noGrp="1"/>
          </p:cNvSpPr>
          <p:nvPr>
            <p:ph idx="1"/>
          </p:nvPr>
        </p:nvSpPr>
        <p:spPr>
          <a:xfrm>
            <a:off x="611560" y="1196752"/>
            <a:ext cx="8136904" cy="5661248"/>
          </a:xfrm>
        </p:spPr>
        <p:txBody>
          <a:bodyPr>
            <a:normAutofit fontScale="85000" lnSpcReduction="20000"/>
          </a:bodyPr>
          <a:lstStyle/>
          <a:p>
            <a:r>
              <a:rPr lang="ja-JP" altLang="en-US" dirty="0"/>
              <a:t>キャラクターの行動をランダム化することにより、ゲームが活気づき面白くなる：</a:t>
            </a:r>
            <a:r>
              <a:rPr lang="ja-JP" altLang="en-US" dirty="0">
                <a:solidFill>
                  <a:srgbClr val="FF0000"/>
                </a:solidFill>
              </a:rPr>
              <a:t>現実的に見える</a:t>
            </a:r>
            <a:r>
              <a:rPr lang="ja-JP" altLang="en-US" dirty="0"/>
              <a:t>。ランダム性が無ければ、</a:t>
            </a:r>
            <a:endParaRPr lang="en-US" altLang="ja-JP" dirty="0"/>
          </a:p>
          <a:p>
            <a:pPr lvl="1"/>
            <a:r>
              <a:rPr kumimoji="1" lang="ja-JP" altLang="en-US" dirty="0"/>
              <a:t>悪役がいつも同じタイミングで現れる。</a:t>
            </a:r>
            <a:endParaRPr kumimoji="1" lang="en-US" altLang="ja-JP" dirty="0"/>
          </a:p>
          <a:p>
            <a:pPr lvl="1"/>
            <a:r>
              <a:rPr lang="ja-JP" altLang="en-US" dirty="0"/>
              <a:t>エイリアンがいつものパターンで動く。</a:t>
            </a:r>
            <a:endParaRPr lang="en-US" altLang="ja-JP" dirty="0"/>
          </a:p>
          <a:p>
            <a:pPr lvl="1"/>
            <a:r>
              <a:rPr kumimoji="1" lang="ja-JP" altLang="en-US" dirty="0"/>
              <a:t>バーチャルなバスケット選手がいつも同じ方向にパスをする（実際のＮＢＡバスケットのゲームは、高い精度で行われるランダムなプレーの連続である）。</a:t>
            </a:r>
            <a:endParaRPr kumimoji="1" lang="en-US" altLang="ja-JP" dirty="0"/>
          </a:p>
          <a:p>
            <a:pPr lvl="1"/>
            <a:r>
              <a:rPr lang="ja-JP" altLang="en-US" dirty="0"/>
              <a:t>森の木がすべて同じ形である。</a:t>
            </a:r>
            <a:endParaRPr lang="en-US" altLang="ja-JP" dirty="0"/>
          </a:p>
          <a:p>
            <a:pPr lvl="1"/>
            <a:r>
              <a:rPr lang="ja-JP" altLang="en-US" dirty="0"/>
              <a:t>モンスターが同じ場所で必ず現れる。</a:t>
            </a:r>
            <a:endParaRPr lang="en-US" altLang="ja-JP" dirty="0"/>
          </a:p>
          <a:p>
            <a:r>
              <a:rPr lang="ja-JP" altLang="en-US" dirty="0"/>
              <a:t>ボードゲームでは、サイコロの目のランダム性があるからこそ面白くなる。</a:t>
            </a:r>
            <a:r>
              <a:rPr lang="ja-JP" altLang="en-US" dirty="0">
                <a:solidFill>
                  <a:srgbClr val="FF0000"/>
                </a:solidFill>
              </a:rPr>
              <a:t>サイコロ</a:t>
            </a:r>
            <a:r>
              <a:rPr lang="en-US" altLang="ja-JP" dirty="0">
                <a:solidFill>
                  <a:srgbClr val="FF0000"/>
                </a:solidFill>
              </a:rPr>
              <a:t>50</a:t>
            </a:r>
            <a:r>
              <a:rPr lang="ja-JP" altLang="en-US" dirty="0">
                <a:solidFill>
                  <a:srgbClr val="FF0000"/>
                </a:solidFill>
              </a:rPr>
              <a:t>回振った結果の独自性を思い出そう。同じストーリーは</a:t>
            </a:r>
            <a:r>
              <a:rPr lang="en-US" altLang="ja-JP" dirty="0">
                <a:solidFill>
                  <a:srgbClr val="FF0000"/>
                </a:solidFill>
              </a:rPr>
              <a:t>2</a:t>
            </a:r>
            <a:r>
              <a:rPr lang="ja-JP" altLang="en-US" dirty="0">
                <a:solidFill>
                  <a:srgbClr val="FF0000"/>
                </a:solidFill>
              </a:rPr>
              <a:t>度と起こらない</a:t>
            </a:r>
            <a:r>
              <a:rPr lang="ja-JP" altLang="en-US" dirty="0"/>
              <a:t>。</a:t>
            </a:r>
            <a:endParaRPr lang="en-US" altLang="ja-JP" dirty="0"/>
          </a:p>
          <a:p>
            <a:r>
              <a:rPr lang="ja-JP" altLang="en-US" dirty="0"/>
              <a:t>面白さ</a:t>
            </a:r>
            <a:r>
              <a:rPr lang="en-US" altLang="ja-JP" dirty="0"/>
              <a:t>(</a:t>
            </a:r>
            <a:r>
              <a:rPr lang="ja-JP" altLang="en-US" dirty="0"/>
              <a:t>わくわく感）、楽しさ、自然な風景や状況を作るには、ランダム性が大いに役に立っている。</a:t>
            </a:r>
            <a:endParaRPr kumimoji="1" lang="ja-JP" altLang="en-US" dirty="0"/>
          </a:p>
        </p:txBody>
      </p:sp>
    </p:spTree>
    <p:extLst>
      <p:ext uri="{BB962C8B-B14F-4D97-AF65-F5344CB8AC3E}">
        <p14:creationId xmlns:p14="http://schemas.microsoft.com/office/powerpoint/2010/main" val="13392173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コンピュータは疑似乱数を発生させる</a:t>
            </a:r>
          </a:p>
        </p:txBody>
      </p:sp>
      <p:sp>
        <p:nvSpPr>
          <p:cNvPr id="3" name="コンテンツ プレースホルダー 2"/>
          <p:cNvSpPr>
            <a:spLocks noGrp="1"/>
          </p:cNvSpPr>
          <p:nvPr>
            <p:ph idx="1"/>
          </p:nvPr>
        </p:nvSpPr>
        <p:spPr/>
        <p:txBody>
          <a:bodyPr/>
          <a:lstStyle/>
          <a:p>
            <a:r>
              <a:rPr kumimoji="1" lang="ja-JP" altLang="en-US" dirty="0"/>
              <a:t>コンピュータは正確な計算はできても、真の乱数を発生させることはできない。</a:t>
            </a:r>
            <a:endParaRPr kumimoji="1" lang="en-US" altLang="ja-JP" dirty="0"/>
          </a:p>
          <a:p>
            <a:r>
              <a:rPr kumimoji="1" lang="ja-JP" altLang="en-US" dirty="0"/>
              <a:t>例えば、</a:t>
            </a:r>
            <a:r>
              <a:rPr kumimoji="1" lang="en-US" altLang="ja-JP" dirty="0"/>
              <a:t>2</a:t>
            </a:r>
            <a:r>
              <a:rPr kumimoji="1" lang="ja-JP" altLang="en-US" dirty="0"/>
              <a:t> の累乗 </a:t>
            </a:r>
            <a:r>
              <a:rPr lang="en-US" altLang="ja-JP" dirty="0"/>
              <a:t>1, 2, 4, 8, 16, 32, 64, 128, 256, 512, </a:t>
            </a:r>
            <a:r>
              <a:rPr lang="ja-JP" altLang="en-US" dirty="0"/>
              <a:t>・・・・・ を </a:t>
            </a:r>
            <a:r>
              <a:rPr lang="en-US" altLang="ja-JP" dirty="0"/>
              <a:t>11</a:t>
            </a:r>
            <a:r>
              <a:rPr lang="ja-JP" altLang="en-US" dirty="0"/>
              <a:t> で割った余りに </a:t>
            </a:r>
            <a:r>
              <a:rPr lang="en-US" altLang="ja-JP" dirty="0"/>
              <a:t>3</a:t>
            </a:r>
            <a:r>
              <a:rPr lang="ja-JP" altLang="en-US" dirty="0"/>
              <a:t> を加えたもの。 </a:t>
            </a:r>
            <a:r>
              <a:rPr lang="en-US" altLang="ja-JP" dirty="0"/>
              <a:t>4, 5, 7, 1, 8, 3, 2, 0, 6, 9, </a:t>
            </a:r>
            <a:r>
              <a:rPr lang="ja-JP" altLang="en-US" dirty="0"/>
              <a:t>・・・・</a:t>
            </a:r>
            <a:endParaRPr lang="en-US" altLang="ja-JP" dirty="0"/>
          </a:p>
          <a:p>
            <a:r>
              <a:rPr kumimoji="1" lang="ja-JP" altLang="en-US" dirty="0"/>
              <a:t>真のランダムと同様の振る舞いをする疑似乱数を生み出すための努力が行われている。</a:t>
            </a:r>
            <a:endParaRPr kumimoji="1" lang="en-US" altLang="ja-JP" dirty="0"/>
          </a:p>
        </p:txBody>
      </p:sp>
    </p:spTree>
    <p:extLst>
      <p:ext uri="{BB962C8B-B14F-4D97-AF65-F5344CB8AC3E}">
        <p14:creationId xmlns:p14="http://schemas.microsoft.com/office/powerpoint/2010/main" val="2357784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原爆を生みだしたモンテカルロ・サンプリング法</a:t>
            </a:r>
          </a:p>
        </p:txBody>
      </p:sp>
      <p:sp>
        <p:nvSpPr>
          <p:cNvPr id="3" name="コンテンツ プレースホルダー 2"/>
          <p:cNvSpPr>
            <a:spLocks noGrp="1"/>
          </p:cNvSpPr>
          <p:nvPr>
            <p:ph idx="1"/>
          </p:nvPr>
        </p:nvSpPr>
        <p:spPr/>
        <p:txBody>
          <a:bodyPr>
            <a:normAutofit fontScale="92500" lnSpcReduction="10000"/>
          </a:bodyPr>
          <a:lstStyle/>
          <a:p>
            <a:r>
              <a:rPr lang="ja-JP" altLang="en-US" dirty="0"/>
              <a:t>爆弾を炸裂させるには，純度の高い濃縮ウランの量（臨界量）の計算をしなければならなかった。</a:t>
            </a:r>
            <a:endParaRPr lang="en-US" altLang="ja-JP" dirty="0"/>
          </a:p>
          <a:p>
            <a:r>
              <a:rPr lang="ja-JP" altLang="en-US" dirty="0"/>
              <a:t>中性子を原子核にぶつけて核分裂を引き起こし、エネルギーを放出させる。この分裂時にさらに中性子が放出され、連鎖反応が起こる。</a:t>
            </a:r>
            <a:endParaRPr lang="en-US" altLang="ja-JP" dirty="0"/>
          </a:p>
          <a:p>
            <a:r>
              <a:rPr lang="ja-JP" altLang="en-US" dirty="0"/>
              <a:t>こういった連鎖的に起こる事象の確率を、理論的に計算することは不可能である。</a:t>
            </a:r>
            <a:endParaRPr lang="en-US" altLang="ja-JP" dirty="0"/>
          </a:p>
          <a:p>
            <a:r>
              <a:rPr kumimoji="1" lang="ja-JP" altLang="en-US" dirty="0"/>
              <a:t>こういった場合、乱数を用いて起こり得るシナリオを</a:t>
            </a:r>
            <a:r>
              <a:rPr lang="ja-JP" altLang="en-US" dirty="0"/>
              <a:t>ランダムに大量に作成し、その結果を吟味して、高濃縮ウランの量を推定する。</a:t>
            </a:r>
            <a:endParaRPr kumimoji="1" lang="en-US" altLang="ja-JP" dirty="0"/>
          </a:p>
        </p:txBody>
      </p:sp>
    </p:spTree>
    <p:extLst>
      <p:ext uri="{BB962C8B-B14F-4D97-AF65-F5344CB8AC3E}">
        <p14:creationId xmlns:p14="http://schemas.microsoft.com/office/powerpoint/2010/main" val="26523660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モンテカルロ・サンプリングとは？</a:t>
            </a:r>
            <a:endParaRPr kumimoji="1" lang="ja-JP" altLang="en-US" dirty="0"/>
          </a:p>
        </p:txBody>
      </p:sp>
      <p:sp>
        <p:nvSpPr>
          <p:cNvPr id="3" name="コンテンツ プレースホルダー 2"/>
          <p:cNvSpPr>
            <a:spLocks noGrp="1"/>
          </p:cNvSpPr>
          <p:nvPr>
            <p:ph idx="1"/>
          </p:nvPr>
        </p:nvSpPr>
        <p:spPr>
          <a:xfrm>
            <a:off x="457200" y="1600200"/>
            <a:ext cx="8229600" cy="5069160"/>
          </a:xfrm>
        </p:spPr>
        <p:txBody>
          <a:bodyPr>
            <a:normAutofit fontScale="85000" lnSpcReduction="20000"/>
          </a:bodyPr>
          <a:lstStyle/>
          <a:p>
            <a:r>
              <a:rPr kumimoji="1" lang="ja-JP" altLang="en-US" dirty="0"/>
              <a:t>起こり得るシナリオを、サイコロや</a:t>
            </a:r>
            <a:r>
              <a:rPr lang="ja-JP" altLang="en-US" dirty="0"/>
              <a:t>コイン（互いに等しい確率で、互いに独立に起こる現象）等を用いて</a:t>
            </a:r>
            <a:r>
              <a:rPr kumimoji="1" lang="ja-JP" altLang="en-US" dirty="0"/>
              <a:t>、ランダムを作り出すことである。</a:t>
            </a:r>
            <a:endParaRPr kumimoji="1" lang="en-US" altLang="ja-JP" dirty="0"/>
          </a:p>
          <a:p>
            <a:pPr lvl="1"/>
            <a:r>
              <a:rPr lang="ja-JP" altLang="en-US" sz="3000" dirty="0"/>
              <a:t>膨大な数の乱数を必要とする実験であり、その時必要とする乱数は、モンテカルロで一晩に行われる賭けの数とも言えるくらい膨大である（ネーミングが巧みである）。</a:t>
            </a:r>
            <a:endParaRPr lang="en-US" altLang="ja-JP" sz="3000" dirty="0"/>
          </a:p>
          <a:p>
            <a:r>
              <a:rPr lang="ja-JP" altLang="en-US" dirty="0"/>
              <a:t>このような確率実験で得られるシナリオを、数多く観察する。その結果を吟味して、実際に起こるだろう結果を推測（確率を伴う）する。こういった方法をモンテカルロ・サンプリング法と呼ぶ。</a:t>
            </a:r>
            <a:endParaRPr lang="en-US" altLang="ja-JP" dirty="0"/>
          </a:p>
          <a:p>
            <a:r>
              <a:rPr lang="ja-JP" altLang="en-US" dirty="0"/>
              <a:t>コンピュータを利用する場合、サイコロやコインの代わりに、疑似乱数を用いてシナリオを大量に作成する。</a:t>
            </a:r>
            <a:endParaRPr lang="en-US" altLang="ja-JP" dirty="0"/>
          </a:p>
          <a:p>
            <a:endParaRPr kumimoji="1" lang="ja-JP" altLang="en-US" dirty="0"/>
          </a:p>
        </p:txBody>
      </p:sp>
    </p:spTree>
    <p:extLst>
      <p:ext uri="{BB962C8B-B14F-4D97-AF65-F5344CB8AC3E}">
        <p14:creationId xmlns:p14="http://schemas.microsoft.com/office/powerpoint/2010/main" val="3309647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コンピュータ・シミュレーションの利用</a:t>
            </a:r>
          </a:p>
        </p:txBody>
      </p:sp>
      <p:sp>
        <p:nvSpPr>
          <p:cNvPr id="3" name="コンテンツ プレースホルダー 2"/>
          <p:cNvSpPr>
            <a:spLocks noGrp="1"/>
          </p:cNvSpPr>
          <p:nvPr>
            <p:ph idx="1"/>
          </p:nvPr>
        </p:nvSpPr>
        <p:spPr>
          <a:xfrm>
            <a:off x="467544" y="1556792"/>
            <a:ext cx="8229600" cy="5040560"/>
          </a:xfrm>
        </p:spPr>
        <p:txBody>
          <a:bodyPr>
            <a:normAutofit fontScale="92500" lnSpcReduction="20000"/>
          </a:bodyPr>
          <a:lstStyle/>
          <a:p>
            <a:r>
              <a:rPr kumimoji="1" lang="ja-JP" altLang="en-US" dirty="0"/>
              <a:t>科学者やエンジニア、医療関係者、統計学者たちは日頃から、コンピュータ・シミュレーションを利用して、膨大で複雑</a:t>
            </a:r>
            <a:r>
              <a:rPr kumimoji="1" lang="ja-JP" altLang="en-US"/>
              <a:t>な加算・</a:t>
            </a:r>
            <a:r>
              <a:rPr lang="ja-JP" altLang="en-US"/>
              <a:t>数式</a:t>
            </a:r>
            <a:r>
              <a:rPr kumimoji="1" lang="ja-JP" altLang="en-US" dirty="0"/>
              <a:t>計算が</a:t>
            </a:r>
            <a:r>
              <a:rPr kumimoji="1" lang="ja-JP" altLang="en-US"/>
              <a:t>できない積分</a:t>
            </a:r>
            <a:r>
              <a:rPr lang="ja-JP" altLang="en-US" dirty="0"/>
              <a:t>・</a:t>
            </a:r>
            <a:r>
              <a:rPr kumimoji="1" lang="ja-JP" altLang="en-US"/>
              <a:t>確率</a:t>
            </a:r>
            <a:r>
              <a:rPr kumimoji="1" lang="ja-JP" altLang="en-US" dirty="0"/>
              <a:t>の計算</a:t>
            </a:r>
            <a:r>
              <a:rPr lang="ja-JP" altLang="en-US" dirty="0"/>
              <a:t>を行っている</a:t>
            </a:r>
            <a:r>
              <a:rPr kumimoji="1" lang="ja-JP" altLang="en-US" dirty="0"/>
              <a:t>。</a:t>
            </a:r>
            <a:endParaRPr kumimoji="1" lang="en-US" altLang="ja-JP" dirty="0"/>
          </a:p>
          <a:p>
            <a:r>
              <a:rPr kumimoji="1" lang="ja-JP" altLang="en-US" dirty="0"/>
              <a:t>高次元の計算で、多くの異なる数量が互いに影響し</a:t>
            </a:r>
            <a:r>
              <a:rPr lang="ja-JP" altLang="en-US" dirty="0"/>
              <a:t>あいながらランダムに変動するとき、その結果を推測するには、</a:t>
            </a:r>
            <a:r>
              <a:rPr kumimoji="1" lang="ja-JP" altLang="en-US" dirty="0"/>
              <a:t>コンピュータ・シミュレーションを用いて計算するしかない。</a:t>
            </a:r>
            <a:endParaRPr kumimoji="1" lang="en-US" altLang="ja-JP" dirty="0"/>
          </a:p>
          <a:p>
            <a:r>
              <a:rPr lang="ja-JP" altLang="en-US" dirty="0"/>
              <a:t>麻雀・ブラックジャックの勝率を、コンピュータシミュレーションで計算することは不可能だ。</a:t>
            </a:r>
            <a:endParaRPr lang="en-US" altLang="ja-JP" dirty="0"/>
          </a:p>
          <a:p>
            <a:pPr lvl="1"/>
            <a:r>
              <a:rPr lang="ja-JP" altLang="en-US" dirty="0"/>
              <a:t>なぜなら、クラップスやキーノと違い、これらのゲームではプレーヤーの決断が結果に大きな影響を与えるからだ。</a:t>
            </a:r>
            <a:endParaRPr lang="en-US" altLang="ja-JP" dirty="0"/>
          </a:p>
          <a:p>
            <a:pPr lvl="1"/>
            <a:endParaRPr lang="en-US" altLang="ja-JP" dirty="0"/>
          </a:p>
          <a:p>
            <a:pPr lvl="1"/>
            <a:endParaRPr lang="en-US" altLang="ja-JP" dirty="0"/>
          </a:p>
        </p:txBody>
      </p:sp>
    </p:spTree>
    <p:extLst>
      <p:ext uri="{BB962C8B-B14F-4D97-AF65-F5344CB8AC3E}">
        <p14:creationId xmlns:p14="http://schemas.microsoft.com/office/powerpoint/2010/main" val="11443627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モンテカルロ</a:t>
            </a:r>
            <a:r>
              <a:rPr kumimoji="1" lang="ja-JP" altLang="en-US"/>
              <a:t>・サンプリング法の</a:t>
            </a:r>
            <a:r>
              <a:rPr kumimoji="1" lang="ja-JP" altLang="en-US" dirty="0"/>
              <a:t>起源？</a:t>
            </a:r>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normAutofit fontScale="92500" lnSpcReduction="20000"/>
              </a:bodyPr>
              <a:lstStyle/>
              <a:p>
                <a:r>
                  <a:rPr kumimoji="1" lang="ja-JP" altLang="en-US" dirty="0"/>
                  <a:t>「ビュフォンの針」という実験：円周率を求めるための方法として、１８世紀フランスで考案される。</a:t>
                </a:r>
                <a:endParaRPr kumimoji="1" lang="en-US" altLang="ja-JP" dirty="0"/>
              </a:p>
              <a:p>
                <a:pPr lvl="1"/>
                <a:r>
                  <a:rPr lang="ja-JP" altLang="en-US" dirty="0"/>
                  <a:t>紙の上に等間隔で平行線を引く。平行線の間隔と同じ長さの針を用意し、紙の上に投げる。針と平行線が重なる確率が </a:t>
                </a:r>
                <a14:m>
                  <m:oMath xmlns:m="http://schemas.openxmlformats.org/officeDocument/2006/math">
                    <m:r>
                      <a:rPr lang="en-US" altLang="ja-JP" b="0" i="1" smtClean="0">
                        <a:latin typeface="Cambria Math"/>
                      </a:rPr>
                      <m:t>2/</m:t>
                    </m:r>
                    <m:r>
                      <a:rPr lang="ja-JP" altLang="en-US" b="0" i="1" smtClean="0">
                        <a:latin typeface="Cambria Math"/>
                        <a:ea typeface="Cambria Math"/>
                      </a:rPr>
                      <m:t>𝜋</m:t>
                    </m:r>
                  </m:oMath>
                </a14:m>
                <a:r>
                  <a:rPr lang="en-US" altLang="ja-JP" dirty="0"/>
                  <a:t> </a:t>
                </a:r>
                <a:r>
                  <a:rPr lang="ja-JP" altLang="en-US" dirty="0"/>
                  <a:t>になる。</a:t>
                </a:r>
                <a:endParaRPr lang="en-US" altLang="ja-JP" dirty="0"/>
              </a:p>
              <a:p>
                <a:pPr lvl="1"/>
                <a:r>
                  <a:rPr lang="en-US" altLang="ja-JP" dirty="0"/>
                  <a:t>1864</a:t>
                </a:r>
                <a:r>
                  <a:rPr lang="ja-JP" altLang="en-US" dirty="0"/>
                  <a:t>年、</a:t>
                </a:r>
                <a:r>
                  <a:rPr lang="en-US" altLang="ja-JP" dirty="0"/>
                  <a:t>O. C. </a:t>
                </a:r>
                <a:r>
                  <a:rPr lang="ja-JP" altLang="en-US" dirty="0"/>
                  <a:t>フォックス大佐が実験により確認した。</a:t>
                </a:r>
                <a:endParaRPr lang="en-US" altLang="ja-JP" dirty="0"/>
              </a:p>
              <a:p>
                <a:r>
                  <a:rPr lang="ja-JP" altLang="en-US" dirty="0"/>
                  <a:t>この例に限らず、難解な式であらわされる積分や確率も、シミュレーションを用いれば容易に計算し、メカニズムを観察できる。たとえ精度は低くても。</a:t>
                </a:r>
                <a:endParaRPr lang="en-US" altLang="ja-JP" dirty="0"/>
              </a:p>
              <a:p>
                <a:pPr lvl="1"/>
                <a:r>
                  <a:rPr lang="ja-JP" altLang="en-US" dirty="0"/>
                  <a:t>天気予報の、雲の動きをシミュレーションした動画を見てみよう。</a:t>
                </a:r>
                <a:endParaRPr lang="en-US" altLang="ja-JP" dirty="0"/>
              </a:p>
              <a:p>
                <a:pPr lvl="1"/>
                <a:endParaRPr lang="en-US" altLang="ja-JP"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a:blip r:embed="rId2"/>
                <a:stretch>
                  <a:fillRect l="-1481" t="-3774" r="-1556" b="-2830"/>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18903403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マルコフ連鎖モンテカルロとは？</a:t>
            </a:r>
          </a:p>
        </p:txBody>
      </p:sp>
      <p:sp>
        <p:nvSpPr>
          <p:cNvPr id="3" name="コンテンツ プレースホルダー 2"/>
          <p:cNvSpPr>
            <a:spLocks noGrp="1"/>
          </p:cNvSpPr>
          <p:nvPr>
            <p:ph idx="1"/>
          </p:nvPr>
        </p:nvSpPr>
        <p:spPr/>
        <p:txBody>
          <a:bodyPr>
            <a:normAutofit fontScale="92500"/>
          </a:bodyPr>
          <a:lstStyle/>
          <a:p>
            <a:r>
              <a:rPr kumimoji="1" lang="ja-JP" altLang="en-US" dirty="0"/>
              <a:t>マルコフ連鎖とは、単位時間ごとに前の状態から次の状態に移行する確率を記述したものである（例：ボードゲーム）。</a:t>
            </a:r>
            <a:endParaRPr kumimoji="1" lang="en-US" altLang="ja-JP" dirty="0"/>
          </a:p>
          <a:p>
            <a:r>
              <a:rPr lang="ja-JP" altLang="en-US" dirty="0"/>
              <a:t>動力付きの探査機器が、この確率に従って湖底にぶつからないように、かつランダムに移動する。</a:t>
            </a:r>
            <a:endParaRPr lang="en-US" altLang="ja-JP" dirty="0"/>
          </a:p>
          <a:p>
            <a:r>
              <a:rPr lang="ja-JP" altLang="en-US" dirty="0"/>
              <a:t>このようなランダムな移動を繰り返し、全体像を徐々に推し量る方法である。</a:t>
            </a:r>
            <a:endParaRPr lang="en-US" altLang="ja-JP" dirty="0"/>
          </a:p>
          <a:p>
            <a:r>
              <a:rPr kumimoji="1" lang="ja-JP" altLang="en-US" dirty="0"/>
              <a:t>例：広範な自然公園に連なる複数の湖の平均汚染水準を測定する。</a:t>
            </a:r>
            <a:endParaRPr kumimoji="1" lang="en-US" altLang="ja-JP" dirty="0"/>
          </a:p>
          <a:p>
            <a:endParaRPr kumimoji="1" lang="ja-JP" altLang="en-US" dirty="0"/>
          </a:p>
        </p:txBody>
      </p:sp>
    </p:spTree>
    <p:extLst>
      <p:ext uri="{BB962C8B-B14F-4D97-AF65-F5344CB8AC3E}">
        <p14:creationId xmlns:p14="http://schemas.microsoft.com/office/powerpoint/2010/main" val="33434331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公平を期すためのランダム性</a:t>
            </a:r>
            <a:br>
              <a:rPr kumimoji="1" lang="en-US" altLang="ja-JP" dirty="0"/>
            </a:br>
            <a:r>
              <a:rPr kumimoji="1" lang="ja-JP" altLang="en-US" dirty="0"/>
              <a:t>くじ引き</a:t>
            </a:r>
          </a:p>
        </p:txBody>
      </p:sp>
      <p:sp>
        <p:nvSpPr>
          <p:cNvPr id="3" name="コンテンツ プレースホルダー 2"/>
          <p:cNvSpPr>
            <a:spLocks noGrp="1"/>
          </p:cNvSpPr>
          <p:nvPr>
            <p:ph idx="1"/>
          </p:nvPr>
        </p:nvSpPr>
        <p:spPr/>
        <p:txBody>
          <a:bodyPr>
            <a:normAutofit lnSpcReduction="10000"/>
          </a:bodyPr>
          <a:lstStyle/>
          <a:p>
            <a:r>
              <a:rPr kumimoji="1" lang="en-US" altLang="ja-JP" dirty="0"/>
              <a:t>2003</a:t>
            </a:r>
            <a:r>
              <a:rPr kumimoji="1" lang="ja-JP" altLang="en-US" dirty="0"/>
              <a:t>年のカリフォルニア知事選挙：</a:t>
            </a:r>
            <a:endParaRPr kumimoji="1" lang="en-US" altLang="ja-JP" dirty="0"/>
          </a:p>
          <a:p>
            <a:pPr lvl="1"/>
            <a:r>
              <a:rPr kumimoji="1" lang="ja-JP" altLang="en-US" dirty="0"/>
              <a:t>投票用紙に</a:t>
            </a:r>
            <a:r>
              <a:rPr kumimoji="1" lang="en-US" altLang="ja-JP" dirty="0"/>
              <a:t>100</a:t>
            </a:r>
            <a:r>
              <a:rPr kumimoji="1" lang="ja-JP" altLang="en-US" dirty="0"/>
              <a:t>名の候補者の名前が列挙される。</a:t>
            </a:r>
            <a:endParaRPr kumimoji="1" lang="en-US" altLang="ja-JP" dirty="0"/>
          </a:p>
          <a:p>
            <a:pPr lvl="1"/>
            <a:r>
              <a:rPr lang="ja-JP" altLang="en-US" dirty="0"/>
              <a:t>公平を期すため、アルファベットがランダムに並べ替えられた。</a:t>
            </a:r>
            <a:endParaRPr lang="en-US" altLang="ja-JP" dirty="0"/>
          </a:p>
          <a:p>
            <a:r>
              <a:rPr lang="ja-JP" altLang="en-US" dirty="0"/>
              <a:t>ベトナム戦争中の徴兵順は、誕生日をランダムに並べ替えて決められた。</a:t>
            </a:r>
            <a:endParaRPr lang="en-US" altLang="ja-JP" dirty="0"/>
          </a:p>
          <a:p>
            <a:r>
              <a:rPr lang="ja-JP" altLang="en-US" dirty="0"/>
              <a:t>トロント国際映画祭：チケット申請用紙を</a:t>
            </a:r>
            <a:r>
              <a:rPr lang="en-US" altLang="ja-JP" dirty="0"/>
              <a:t>43</a:t>
            </a:r>
            <a:r>
              <a:rPr lang="ja-JP" altLang="en-US" dirty="0"/>
              <a:t>個の箱に分け、ランダムに選んだ箱から、ランダムに抽出した。</a:t>
            </a:r>
            <a:endParaRPr lang="en-US" altLang="ja-JP" dirty="0"/>
          </a:p>
        </p:txBody>
      </p:sp>
    </p:spTree>
    <p:extLst>
      <p:ext uri="{BB962C8B-B14F-4D97-AF65-F5344CB8AC3E}">
        <p14:creationId xmlns:p14="http://schemas.microsoft.com/office/powerpoint/2010/main" val="1056743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スタートピストルをランダム化する</a:t>
            </a:r>
          </a:p>
        </p:txBody>
      </p:sp>
      <p:sp>
        <p:nvSpPr>
          <p:cNvPr id="3" name="コンテンツ プレースホルダー 2"/>
          <p:cNvSpPr>
            <a:spLocks noGrp="1"/>
          </p:cNvSpPr>
          <p:nvPr>
            <p:ph idx="1"/>
          </p:nvPr>
        </p:nvSpPr>
        <p:spPr/>
        <p:txBody>
          <a:bodyPr>
            <a:normAutofit lnSpcReduction="10000"/>
          </a:bodyPr>
          <a:lstStyle/>
          <a:p>
            <a:r>
              <a:rPr lang="en-US" altLang="ja-JP" dirty="0"/>
              <a:t>0.1</a:t>
            </a:r>
            <a:r>
              <a:rPr lang="ja-JP" altLang="en-US" dirty="0"/>
              <a:t>秒と</a:t>
            </a:r>
            <a:r>
              <a:rPr lang="en-US" altLang="ja-JP" dirty="0"/>
              <a:t>0.086</a:t>
            </a:r>
            <a:r>
              <a:rPr lang="ja-JP" altLang="en-US" dirty="0"/>
              <a:t>秒；リンフォード・クリスティーの悲劇（</a:t>
            </a:r>
            <a:r>
              <a:rPr lang="en-US" altLang="ja-JP" dirty="0"/>
              <a:t>1996</a:t>
            </a:r>
            <a:r>
              <a:rPr lang="ja-JP" altLang="en-US" dirty="0"/>
              <a:t>年アトランタオリンピック）</a:t>
            </a:r>
            <a:endParaRPr lang="en-US" altLang="ja-JP" dirty="0"/>
          </a:p>
          <a:p>
            <a:r>
              <a:rPr kumimoji="1" lang="ja-JP" altLang="en-US" dirty="0"/>
              <a:t>審査員は選手が全員準備を終えるまで待って、装置を作動させる。</a:t>
            </a:r>
            <a:endParaRPr kumimoji="1" lang="en-US" altLang="ja-JP" dirty="0"/>
          </a:p>
          <a:p>
            <a:r>
              <a:rPr kumimoji="1" lang="ja-JP" altLang="en-US" dirty="0"/>
              <a:t>その瞬間装置は作動したことを知らせるため、信号音を一回発してから、ランダムに決められた時間待って、自動的に発射する。</a:t>
            </a:r>
            <a:endParaRPr kumimoji="1" lang="en-US" altLang="ja-JP" dirty="0"/>
          </a:p>
          <a:p>
            <a:r>
              <a:rPr lang="ja-JP" altLang="en-US" dirty="0"/>
              <a:t>指数分布を選ぶと、もうそろそろ発射するだろうという当て推量が通用しなくなるからだ。</a:t>
            </a:r>
            <a:endParaRPr lang="en-US" altLang="ja-JP" dirty="0"/>
          </a:p>
        </p:txBody>
      </p:sp>
    </p:spTree>
    <p:extLst>
      <p:ext uri="{BB962C8B-B14F-4D97-AF65-F5344CB8AC3E}">
        <p14:creationId xmlns:p14="http://schemas.microsoft.com/office/powerpoint/2010/main" val="38760471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260648"/>
            <a:ext cx="8579296" cy="1138138"/>
          </a:xfrm>
        </p:spPr>
        <p:txBody>
          <a:bodyPr>
            <a:normAutofit/>
          </a:bodyPr>
          <a:lstStyle/>
          <a:p>
            <a:r>
              <a:rPr kumimoji="1" lang="ja-JP" altLang="en-US" sz="3600" dirty="0"/>
              <a:t>ここではランダムの</a:t>
            </a:r>
            <a:r>
              <a:rPr lang="ja-JP" altLang="en-US" sz="3600" dirty="0"/>
              <a:t>利用法</a:t>
            </a:r>
            <a:r>
              <a:rPr kumimoji="1" lang="ja-JP" altLang="en-US" sz="3600" dirty="0"/>
              <a:t>について考えよう</a:t>
            </a:r>
          </a:p>
        </p:txBody>
      </p:sp>
      <p:sp>
        <p:nvSpPr>
          <p:cNvPr id="3" name="コンテンツ プレースホルダー 2"/>
          <p:cNvSpPr>
            <a:spLocks noGrp="1"/>
          </p:cNvSpPr>
          <p:nvPr>
            <p:ph idx="1"/>
          </p:nvPr>
        </p:nvSpPr>
        <p:spPr>
          <a:xfrm>
            <a:off x="457200" y="1600200"/>
            <a:ext cx="8219256" cy="4997152"/>
          </a:xfrm>
        </p:spPr>
        <p:txBody>
          <a:bodyPr>
            <a:normAutofit fontScale="70000" lnSpcReduction="20000"/>
          </a:bodyPr>
          <a:lstStyle/>
          <a:p>
            <a:r>
              <a:rPr lang="ja-JP" altLang="en-US" dirty="0">
                <a:solidFill>
                  <a:srgbClr val="FF0000"/>
                </a:solidFill>
              </a:rPr>
              <a:t>規則性がないこと</a:t>
            </a:r>
            <a:r>
              <a:rPr lang="ja-JP" altLang="en-US" dirty="0"/>
              <a:t>：相手のデータ分析を無駄な努力に変えてしまう。</a:t>
            </a:r>
            <a:endParaRPr lang="en-US" altLang="ja-JP" dirty="0"/>
          </a:p>
          <a:p>
            <a:pPr lvl="1"/>
            <a:r>
              <a:rPr lang="ja-JP" altLang="en-US" dirty="0"/>
              <a:t>ジャンケン、ピッチャーの球種、サッカーの</a:t>
            </a:r>
            <a:r>
              <a:rPr lang="en-US" altLang="ja-JP" dirty="0"/>
              <a:t>PK</a:t>
            </a:r>
            <a:r>
              <a:rPr lang="ja-JP" altLang="en-US" dirty="0"/>
              <a:t>の方向など</a:t>
            </a:r>
            <a:endParaRPr lang="en-US" altLang="ja-JP" dirty="0"/>
          </a:p>
          <a:p>
            <a:r>
              <a:rPr lang="ja-JP" altLang="en-US" dirty="0">
                <a:solidFill>
                  <a:srgbClr val="FF0000"/>
                </a:solidFill>
              </a:rPr>
              <a:t>再現が事実上不可能である。</a:t>
            </a:r>
            <a:endParaRPr lang="en-US" altLang="ja-JP" dirty="0">
              <a:solidFill>
                <a:srgbClr val="FF0000"/>
              </a:solidFill>
            </a:endParaRPr>
          </a:p>
          <a:p>
            <a:pPr lvl="1"/>
            <a:r>
              <a:rPr lang="ja-JP" altLang="en-US" dirty="0"/>
              <a:t>文書の暗号化　パスワードの作成</a:t>
            </a:r>
            <a:endParaRPr lang="en-US" altLang="ja-JP" dirty="0"/>
          </a:p>
          <a:p>
            <a:r>
              <a:rPr lang="ja-JP" altLang="en-US" dirty="0">
                <a:solidFill>
                  <a:srgbClr val="FF0000"/>
                </a:solidFill>
              </a:rPr>
              <a:t>確率の等しいことが公平性を保証する</a:t>
            </a:r>
            <a:r>
              <a:rPr lang="ja-JP" altLang="en-US" dirty="0"/>
              <a:t>。</a:t>
            </a:r>
            <a:endParaRPr lang="en-US" altLang="ja-JP" dirty="0"/>
          </a:p>
          <a:p>
            <a:pPr lvl="1"/>
            <a:r>
              <a:rPr lang="ja-JP" altLang="en-US" dirty="0"/>
              <a:t>クジ全般</a:t>
            </a:r>
            <a:endParaRPr lang="en-US" altLang="ja-JP" dirty="0"/>
          </a:p>
          <a:p>
            <a:r>
              <a:rPr kumimoji="1" lang="ja-JP" altLang="en-US" dirty="0">
                <a:solidFill>
                  <a:srgbClr val="FF0000"/>
                </a:solidFill>
              </a:rPr>
              <a:t>コンピュータ・シミュレーション</a:t>
            </a:r>
            <a:r>
              <a:rPr kumimoji="1" lang="ja-JP" altLang="en-US" dirty="0"/>
              <a:t>：連鎖的に</a:t>
            </a:r>
            <a:r>
              <a:rPr lang="ja-JP" altLang="en-US" dirty="0"/>
              <a:t>変化</a:t>
            </a:r>
            <a:r>
              <a:rPr kumimoji="1" lang="ja-JP" altLang="en-US" dirty="0"/>
              <a:t>する現象の、仮想実験を行う際に用いる。</a:t>
            </a:r>
            <a:endParaRPr kumimoji="1" lang="en-US" altLang="ja-JP" dirty="0"/>
          </a:p>
          <a:p>
            <a:pPr lvl="1"/>
            <a:r>
              <a:rPr lang="ja-JP" altLang="en-US" dirty="0"/>
              <a:t>原爆の設計、医薬品の開発、橋や建物の建設、天気予報など、ある時点の状態から、次の時点の状態、さらに次の時点の状態と、確率的に変化するものについてシミュレーションする際に、乱数（ランダム性）が用いられる。これらは数式では計算できない。車の衝突試験にも使えそう。ボードゲームの経過に</a:t>
            </a:r>
            <a:r>
              <a:rPr lang="ja-JP" altLang="en-US"/>
              <a:t>使える。振動の吸収。</a:t>
            </a:r>
            <a:endParaRPr kumimoji="1" lang="en-US" altLang="ja-JP" dirty="0"/>
          </a:p>
          <a:p>
            <a:r>
              <a:rPr lang="ja-JP" altLang="en-US" dirty="0">
                <a:solidFill>
                  <a:srgbClr val="FF0000"/>
                </a:solidFill>
              </a:rPr>
              <a:t>コンピュータゲームに現実感を持たせる</a:t>
            </a:r>
            <a:r>
              <a:rPr lang="ja-JP" altLang="en-US" dirty="0"/>
              <a:t>。</a:t>
            </a:r>
            <a:endParaRPr lang="en-US" altLang="ja-JP" dirty="0"/>
          </a:p>
          <a:p>
            <a:pPr lvl="1"/>
            <a:r>
              <a:rPr lang="ja-JP" altLang="en-US" dirty="0"/>
              <a:t>バスケット・ボール・ゲーム、野球ゲーム、冒険ゲーム、自然の風景</a:t>
            </a:r>
            <a:endParaRPr lang="en-US" altLang="ja-JP" dirty="0"/>
          </a:p>
          <a:p>
            <a:endParaRPr kumimoji="1" lang="ja-JP" altLang="en-US" dirty="0"/>
          </a:p>
        </p:txBody>
      </p:sp>
    </p:spTree>
    <p:extLst>
      <p:ext uri="{BB962C8B-B14F-4D97-AF65-F5344CB8AC3E}">
        <p14:creationId xmlns:p14="http://schemas.microsoft.com/office/powerpoint/2010/main" val="1396180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fade">
                                      <p:cBhvr>
                                        <p:cTn id="30" dur="500"/>
                                        <p:tgtEl>
                                          <p:spTgt spid="3">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fade">
                                      <p:cBhvr>
                                        <p:cTn id="35" dur="500"/>
                                        <p:tgtEl>
                                          <p:spTgt spid="3">
                                            <p:txEl>
                                              <p:pRg st="6" end="6"/>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3">
                                            <p:txEl>
                                              <p:pRg st="7" end="7"/>
                                            </p:txEl>
                                          </p:spTgt>
                                        </p:tgtEl>
                                        <p:attrNameLst>
                                          <p:attrName>style.visibility</p:attrName>
                                        </p:attrNameLst>
                                      </p:cBhvr>
                                      <p:to>
                                        <p:strVal val="visible"/>
                                      </p:to>
                                    </p:set>
                                    <p:animEffect transition="in" filter="fade">
                                      <p:cBhvr>
                                        <p:cTn id="40" dur="500"/>
                                        <p:tgtEl>
                                          <p:spTgt spid="3">
                                            <p:txEl>
                                              <p:pRg st="7" end="7"/>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3">
                                            <p:txEl>
                                              <p:pRg st="8" end="8"/>
                                            </p:txEl>
                                          </p:spTgt>
                                        </p:tgtEl>
                                        <p:attrNameLst>
                                          <p:attrName>style.visibility</p:attrName>
                                        </p:attrNameLst>
                                      </p:cBhvr>
                                      <p:to>
                                        <p:strVal val="visible"/>
                                      </p:to>
                                    </p:set>
                                    <p:animEffect transition="in" filter="fade">
                                      <p:cBhvr>
                                        <p:cTn id="45" dur="500"/>
                                        <p:tgtEl>
                                          <p:spTgt spid="3">
                                            <p:txEl>
                                              <p:pRg st="8" end="8"/>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3">
                                            <p:txEl>
                                              <p:pRg st="9" end="9"/>
                                            </p:txEl>
                                          </p:spTgt>
                                        </p:tgtEl>
                                        <p:attrNameLst>
                                          <p:attrName>style.visibility</p:attrName>
                                        </p:attrNameLst>
                                      </p:cBhvr>
                                      <p:to>
                                        <p:strVal val="visible"/>
                                      </p:to>
                                    </p:set>
                                    <p:animEffect transition="in" filter="fade">
                                      <p:cBhvr>
                                        <p:cTn id="50"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指数分布に従う例</a:t>
            </a:r>
            <a:br>
              <a:rPr kumimoji="1" lang="en-US" altLang="ja-JP" dirty="0"/>
            </a:br>
            <a:r>
              <a:rPr lang="en-US" altLang="ja-JP" dirty="0" err="1"/>
              <a:t>Haigh</a:t>
            </a:r>
            <a:r>
              <a:rPr lang="en-US" altLang="ja-JP" dirty="0"/>
              <a:t>, Prob. Models, p.57</a:t>
            </a:r>
            <a:endParaRPr kumimoji="1" lang="ja-JP" altLang="en-US" dirty="0"/>
          </a:p>
        </p:txBody>
      </p:sp>
      <p:sp>
        <p:nvSpPr>
          <p:cNvPr id="3" name="コンテンツ プレースホルダー 2"/>
          <p:cNvSpPr>
            <a:spLocks noGrp="1"/>
          </p:cNvSpPr>
          <p:nvPr>
            <p:ph idx="1"/>
          </p:nvPr>
        </p:nvSpPr>
        <p:spPr>
          <a:xfrm>
            <a:off x="457200" y="1700808"/>
            <a:ext cx="8229600" cy="4525963"/>
          </a:xfrm>
        </p:spPr>
        <p:txBody>
          <a:bodyPr>
            <a:normAutofit lnSpcReduction="10000"/>
          </a:bodyPr>
          <a:lstStyle/>
          <a:p>
            <a:r>
              <a:rPr lang="ja-JP" altLang="en-US" dirty="0"/>
              <a:t>サッカーの試合で得点する時間間隔</a:t>
            </a:r>
            <a:endParaRPr lang="en-US" altLang="ja-JP" dirty="0"/>
          </a:p>
          <a:p>
            <a:r>
              <a:rPr kumimoji="1" lang="ja-JP" altLang="en-US" dirty="0"/>
              <a:t>列に新たな客が訪れるまでの時間間隔</a:t>
            </a:r>
            <a:endParaRPr kumimoji="1" lang="en-US" altLang="ja-JP" dirty="0"/>
          </a:p>
          <a:p>
            <a:r>
              <a:rPr lang="ja-JP" altLang="en-US" dirty="0"/>
              <a:t>ある国での赤ちゃんの生まれる時間間隔</a:t>
            </a:r>
            <a:endParaRPr lang="en-US" altLang="ja-JP" dirty="0"/>
          </a:p>
          <a:p>
            <a:r>
              <a:rPr kumimoji="1" lang="ja-JP" altLang="en-US" dirty="0"/>
              <a:t>細胞分裂の起こる時間間隔</a:t>
            </a:r>
            <a:endParaRPr kumimoji="1" lang="en-US" altLang="ja-JP" dirty="0"/>
          </a:p>
          <a:p>
            <a:r>
              <a:rPr kumimoji="1" lang="ja-JP" altLang="en-US" dirty="0"/>
              <a:t>ガラス製の花瓶を使用し始めて割れるまでの時間</a:t>
            </a:r>
            <a:endParaRPr kumimoji="1" lang="en-US" altLang="ja-JP" dirty="0"/>
          </a:p>
          <a:p>
            <a:r>
              <a:rPr kumimoji="1" lang="ja-JP" altLang="en-US" dirty="0"/>
              <a:t>バスがランダムに走っているときの時間間隔</a:t>
            </a:r>
            <a:endParaRPr kumimoji="1" lang="en-US" altLang="ja-JP" dirty="0"/>
          </a:p>
          <a:p>
            <a:r>
              <a:rPr lang="ja-JP" altLang="en-US" dirty="0"/>
              <a:t>電球を使い始めて切れるまでの時間</a:t>
            </a:r>
            <a:endParaRPr lang="en-US" altLang="ja-JP" dirty="0"/>
          </a:p>
          <a:p>
            <a:pPr marL="0" indent="0">
              <a:buNone/>
            </a:pPr>
            <a:endParaRPr kumimoji="1" lang="en-US" altLang="ja-JP" dirty="0"/>
          </a:p>
          <a:p>
            <a:endParaRPr kumimoji="1" lang="ja-JP" altLang="en-US" dirty="0"/>
          </a:p>
        </p:txBody>
      </p:sp>
    </p:spTree>
    <p:extLst>
      <p:ext uri="{BB962C8B-B14F-4D97-AF65-F5344CB8AC3E}">
        <p14:creationId xmlns:p14="http://schemas.microsoft.com/office/powerpoint/2010/main" val="2447547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ランダム性を制御して公平な勝負にする。</a:t>
            </a:r>
          </a:p>
        </p:txBody>
      </p:sp>
      <p:sp>
        <p:nvSpPr>
          <p:cNvPr id="3" name="コンテンツ プレースホルダー 2"/>
          <p:cNvSpPr>
            <a:spLocks noGrp="1"/>
          </p:cNvSpPr>
          <p:nvPr>
            <p:ph idx="1"/>
          </p:nvPr>
        </p:nvSpPr>
        <p:spPr/>
        <p:txBody>
          <a:bodyPr>
            <a:normAutofit fontScale="92500" lnSpcReduction="10000"/>
          </a:bodyPr>
          <a:lstStyle/>
          <a:p>
            <a:r>
              <a:rPr kumimoji="1" lang="ja-JP" altLang="en-US" dirty="0"/>
              <a:t>できれば同じ条件で競わせる。</a:t>
            </a:r>
            <a:endParaRPr lang="en-US" altLang="ja-JP" dirty="0"/>
          </a:p>
          <a:p>
            <a:pPr lvl="1"/>
            <a:r>
              <a:rPr kumimoji="1" lang="ja-JP" altLang="en-US" dirty="0"/>
              <a:t>ヨット・レース：同時に競わせる。</a:t>
            </a:r>
            <a:endParaRPr kumimoji="1" lang="en-US" altLang="ja-JP" dirty="0"/>
          </a:p>
          <a:p>
            <a:pPr lvl="1"/>
            <a:r>
              <a:rPr kumimoji="1" lang="ja-JP" altLang="en-US" dirty="0"/>
              <a:t>デュプリケート・ブリッジ：同じ手札で競わせる。</a:t>
            </a:r>
            <a:endParaRPr kumimoji="1" lang="en-US" altLang="ja-JP" dirty="0"/>
          </a:p>
          <a:p>
            <a:pPr lvl="1"/>
            <a:r>
              <a:rPr lang="ja-JP" altLang="en-US" dirty="0"/>
              <a:t>スキー・ジャンプ（風速を加味して得点を算出する）</a:t>
            </a:r>
            <a:endParaRPr lang="en-US" altLang="ja-JP" dirty="0"/>
          </a:p>
          <a:p>
            <a:r>
              <a:rPr kumimoji="1" lang="ja-JP" altLang="en-US" dirty="0"/>
              <a:t>場合によっては、コインをフリップするしかない。</a:t>
            </a:r>
            <a:endParaRPr kumimoji="1" lang="en-US" altLang="ja-JP" dirty="0"/>
          </a:p>
          <a:p>
            <a:pPr lvl="1"/>
            <a:r>
              <a:rPr lang="ja-JP" altLang="en-US" dirty="0"/>
              <a:t>めったに会えない友人も自分も、</a:t>
            </a:r>
            <a:r>
              <a:rPr lang="en-US" altLang="ja-JP" dirty="0"/>
              <a:t>20</a:t>
            </a:r>
            <a:r>
              <a:rPr lang="ja-JP" altLang="en-US" dirty="0"/>
              <a:t>ドル札しか持っていない。二人で昼食を共にして合計</a:t>
            </a:r>
            <a:r>
              <a:rPr lang="en-US" altLang="ja-JP" dirty="0"/>
              <a:t>20</a:t>
            </a:r>
            <a:r>
              <a:rPr lang="ja-JP" altLang="en-US" dirty="0"/>
              <a:t>ドルの支払いをしなければならない。</a:t>
            </a:r>
            <a:endParaRPr lang="en-US" altLang="ja-JP" dirty="0"/>
          </a:p>
          <a:p>
            <a:pPr lvl="1"/>
            <a:r>
              <a:rPr lang="ja-JP" altLang="en-US" dirty="0"/>
              <a:t>こんな場合には、コイントスで誰が支払うかを決めるのが適切。</a:t>
            </a:r>
            <a:endParaRPr kumimoji="1" lang="en-US" altLang="ja-JP" dirty="0"/>
          </a:p>
        </p:txBody>
      </p:sp>
    </p:spTree>
    <p:extLst>
      <p:ext uri="{BB962C8B-B14F-4D97-AF65-F5344CB8AC3E}">
        <p14:creationId xmlns:p14="http://schemas.microsoft.com/office/powerpoint/2010/main" val="13219664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ランダム性と独自性</a:t>
            </a:r>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457200" y="1600200"/>
                <a:ext cx="8507288" cy="4525963"/>
              </a:xfrm>
            </p:spPr>
            <p:txBody>
              <a:bodyPr>
                <a:normAutofit fontScale="92500" lnSpcReduction="10000"/>
              </a:bodyPr>
              <a:lstStyle/>
              <a:p>
                <a:r>
                  <a:rPr lang="ja-JP" altLang="en-US" dirty="0"/>
                  <a:t>サイコロを</a:t>
                </a:r>
                <a:r>
                  <a:rPr lang="en-US" altLang="ja-JP" dirty="0"/>
                  <a:t>50</a:t>
                </a:r>
                <a:r>
                  <a:rPr lang="ja-JP" altLang="en-US" dirty="0"/>
                  <a:t>回振った結果は、 </a:t>
                </a:r>
                <a14:m>
                  <m:oMath xmlns:m="http://schemas.openxmlformats.org/officeDocument/2006/math">
                    <m:sSup>
                      <m:sSupPr>
                        <m:ctrlPr>
                          <a:rPr lang="en-US" altLang="ja-JP" sz="2800" i="1" dirty="0" smtClean="0">
                            <a:latin typeface="Cambria Math" panose="02040503050406030204" pitchFamily="18" charset="0"/>
                          </a:rPr>
                        </m:ctrlPr>
                      </m:sSupPr>
                      <m:e>
                        <m:r>
                          <a:rPr lang="en-US" altLang="ja-JP" sz="2800" b="0" i="1" dirty="0" smtClean="0">
                            <a:latin typeface="Cambria Math"/>
                          </a:rPr>
                          <m:t>6</m:t>
                        </m:r>
                      </m:e>
                      <m:sup>
                        <m:r>
                          <a:rPr lang="en-US" altLang="ja-JP" sz="2800" b="0" i="1" dirty="0" smtClean="0">
                            <a:latin typeface="Cambria Math"/>
                          </a:rPr>
                          <m:t>50</m:t>
                        </m:r>
                      </m:sup>
                    </m:sSup>
                    <m:r>
                      <a:rPr lang="en-US" altLang="ja-JP" sz="2800" b="0" i="1" dirty="0" smtClean="0">
                        <a:latin typeface="Cambria Math"/>
                      </a:rPr>
                      <m:t>=</m:t>
                    </m:r>
                    <m:r>
                      <a:rPr lang="en-US" altLang="ja-JP" sz="2800" i="1" dirty="0" smtClean="0">
                        <a:latin typeface="Cambria Math"/>
                      </a:rPr>
                      <m:t>8</m:t>
                    </m:r>
                    <m:r>
                      <a:rPr lang="en-US" altLang="ja-JP" sz="2800" b="0" i="1" dirty="0" smtClean="0">
                        <a:latin typeface="Cambria Math"/>
                      </a:rPr>
                      <m:t>.</m:t>
                    </m:r>
                    <m:r>
                      <a:rPr lang="en-US" altLang="ja-JP" sz="2800" i="1" dirty="0" smtClean="0">
                        <a:latin typeface="Cambria Math"/>
                      </a:rPr>
                      <m:t>08281</m:t>
                    </m:r>
                    <m:r>
                      <a:rPr lang="en-US" altLang="ja-JP" sz="2800" i="1" dirty="0" smtClean="0">
                        <a:latin typeface="Cambria Math"/>
                        <a:ea typeface="Cambria Math"/>
                      </a:rPr>
                      <m:t>×</m:t>
                    </m:r>
                    <m:sSup>
                      <m:sSupPr>
                        <m:ctrlPr>
                          <a:rPr lang="en-US" altLang="ja-JP" sz="2800" i="1" dirty="0" smtClean="0">
                            <a:latin typeface="Cambria Math" panose="02040503050406030204" pitchFamily="18" charset="0"/>
                            <a:ea typeface="Cambria Math"/>
                          </a:rPr>
                        </m:ctrlPr>
                      </m:sSupPr>
                      <m:e>
                        <m:r>
                          <a:rPr lang="en-US" altLang="ja-JP" sz="2800" b="0" i="1" dirty="0" smtClean="0">
                            <a:latin typeface="Cambria Math"/>
                            <a:ea typeface="Cambria Math"/>
                          </a:rPr>
                          <m:t>10</m:t>
                        </m:r>
                      </m:e>
                      <m:sup>
                        <m:r>
                          <a:rPr lang="en-US" altLang="ja-JP" sz="2800" b="0" i="1" dirty="0" smtClean="0">
                            <a:latin typeface="Cambria Math"/>
                            <a:ea typeface="Cambria Math"/>
                          </a:rPr>
                          <m:t>38</m:t>
                        </m:r>
                      </m:sup>
                    </m:sSup>
                  </m:oMath>
                </a14:m>
                <a:r>
                  <a:rPr kumimoji="1" lang="ja-JP" altLang="en-US" dirty="0"/>
                  <a:t>通りあって、どれもが等しく起こりやすい。</a:t>
                </a:r>
                <a:endParaRPr lang="en-US" altLang="ja-JP" dirty="0"/>
              </a:p>
              <a:p>
                <a:r>
                  <a:rPr kumimoji="1" lang="ja-JP" altLang="en-US" dirty="0"/>
                  <a:t>ということは、あなたが</a:t>
                </a:r>
                <a:r>
                  <a:rPr kumimoji="1" lang="en-US" altLang="ja-JP" dirty="0"/>
                  <a:t>50</a:t>
                </a:r>
                <a:r>
                  <a:rPr kumimoji="1" lang="ja-JP" altLang="en-US" dirty="0"/>
                  <a:t>回振って得られた数列を、</a:t>
                </a:r>
                <a:r>
                  <a:rPr lang="en-US" altLang="ja-JP" dirty="0"/>
                  <a:t>CIA</a:t>
                </a:r>
                <a:r>
                  <a:rPr lang="ja-JP" altLang="en-US" dirty="0"/>
                  <a:t>が再現しようとしても、</a:t>
                </a:r>
                <a:r>
                  <a:rPr lang="en-US" altLang="ja-JP" dirty="0"/>
                  <a:t>100</a:t>
                </a:r>
                <a:r>
                  <a:rPr lang="ja-JP" altLang="en-US" dirty="0"/>
                  <a:t>万年かけてもできないことになる。</a:t>
                </a:r>
                <a:endParaRPr lang="en-US" altLang="ja-JP" dirty="0"/>
              </a:p>
              <a:p>
                <a:r>
                  <a:rPr kumimoji="1" lang="ja-JP" altLang="en-US" dirty="0"/>
                  <a:t>仮に</a:t>
                </a:r>
                <a:r>
                  <a:rPr kumimoji="1" lang="en-US" altLang="ja-JP" dirty="0"/>
                  <a:t>CIA</a:t>
                </a:r>
                <a:r>
                  <a:rPr kumimoji="1" lang="ja-JP" altLang="en-US" dirty="0"/>
                  <a:t>に</a:t>
                </a:r>
                <a:r>
                  <a:rPr kumimoji="1" lang="en-US" altLang="ja-JP" dirty="0"/>
                  <a:t>100</a:t>
                </a:r>
                <a:r>
                  <a:rPr kumimoji="1" lang="ja-JP" altLang="en-US" dirty="0"/>
                  <a:t>万台のコンピュータがあって、そのどれもが毎秒</a:t>
                </a:r>
                <a:r>
                  <a:rPr kumimoji="1" lang="en-US" altLang="ja-JP" dirty="0"/>
                  <a:t>10</a:t>
                </a:r>
                <a:r>
                  <a:rPr kumimoji="1" lang="ja-JP" altLang="en-US" dirty="0"/>
                  <a:t>億個の互いに異なる数列をランダムに作るとしよう。その</a:t>
                </a:r>
                <a:r>
                  <a:rPr kumimoji="1" lang="en-US" altLang="ja-JP" dirty="0"/>
                  <a:t>100</a:t>
                </a:r>
                <a:r>
                  <a:rPr kumimoji="1" lang="ja-JP" altLang="en-US" dirty="0"/>
                  <a:t>万台が</a:t>
                </a:r>
                <a:r>
                  <a:rPr kumimoji="1" lang="en-US" altLang="ja-JP" dirty="0"/>
                  <a:t>25</a:t>
                </a:r>
                <a:r>
                  <a:rPr lang="ja-JP" altLang="en-US" dirty="0"/>
                  <a:t>兆年かかっても、あなたの数列を再現できる可能性は１％にも満たない。</a:t>
                </a:r>
                <a:endParaRPr kumimoji="1" lang="en-US" altLang="ja-JP"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457200" y="1600200"/>
                <a:ext cx="8507288" cy="4525963"/>
              </a:xfrm>
              <a:blipFill>
                <a:blip r:embed="rId3"/>
                <a:stretch>
                  <a:fillRect l="-1433" t="-3369" r="-3510" b="-539"/>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631492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a:t>CIA</a:t>
            </a:r>
            <a:r>
              <a:rPr kumimoji="1" lang="ja-JP" altLang="en-US" dirty="0"/>
              <a:t>が作れる数列の数は、</a:t>
            </a:r>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normAutofit fontScale="92500" lnSpcReduction="10000"/>
              </a:bodyPr>
              <a:lstStyle/>
              <a:p>
                <a14:m>
                  <m:oMath xmlns:m="http://schemas.openxmlformats.org/officeDocument/2006/math">
                    <m:r>
                      <a:rPr kumimoji="1" lang="en-US" altLang="ja-JP" i="1" dirty="0" smtClean="0">
                        <a:solidFill>
                          <a:srgbClr val="FF0000"/>
                        </a:solidFill>
                        <a:latin typeface="Cambria Math"/>
                      </a:rPr>
                      <m:t>1,000,000×1,000,000,000</m:t>
                    </m:r>
                    <m:r>
                      <a:rPr kumimoji="1" lang="en-US" altLang="ja-JP" i="1" dirty="0" smtClean="0">
                        <a:solidFill>
                          <a:srgbClr val="FF0000"/>
                        </a:solidFill>
                        <a:latin typeface="Cambria Math"/>
                        <a:ea typeface="Cambria Math"/>
                      </a:rPr>
                      <m:t>×</m:t>
                    </m:r>
                    <m:r>
                      <a:rPr kumimoji="1" lang="en-US" altLang="ja-JP" b="0" i="1" dirty="0" smtClean="0">
                        <a:solidFill>
                          <a:srgbClr val="FF0000"/>
                        </a:solidFill>
                        <a:latin typeface="Cambria Math"/>
                        <a:ea typeface="Cambria Math"/>
                      </a:rPr>
                      <m:t>60×60×24×365×25,000,000,000,000=7.884</m:t>
                    </m:r>
                    <m:r>
                      <a:rPr kumimoji="1" lang="en-US" altLang="ja-JP" i="1" dirty="0" smtClean="0">
                        <a:solidFill>
                          <a:srgbClr val="FF0000"/>
                        </a:solidFill>
                        <a:latin typeface="Cambria Math"/>
                        <a:ea typeface="Cambria Math"/>
                      </a:rPr>
                      <m:t>×</m:t>
                    </m:r>
                    <m:sSup>
                      <m:sSupPr>
                        <m:ctrlPr>
                          <a:rPr kumimoji="1" lang="en-US" altLang="ja-JP" i="1" dirty="0" smtClean="0">
                            <a:solidFill>
                              <a:srgbClr val="FF0000"/>
                            </a:solidFill>
                            <a:latin typeface="Cambria Math" panose="02040503050406030204" pitchFamily="18" charset="0"/>
                            <a:ea typeface="Cambria Math"/>
                          </a:rPr>
                        </m:ctrlPr>
                      </m:sSupPr>
                      <m:e>
                        <m:r>
                          <a:rPr kumimoji="1" lang="en-US" altLang="ja-JP" b="0" i="1" dirty="0" smtClean="0">
                            <a:solidFill>
                              <a:srgbClr val="FF0000"/>
                            </a:solidFill>
                            <a:latin typeface="Cambria Math"/>
                            <a:ea typeface="Cambria Math"/>
                          </a:rPr>
                          <m:t>10</m:t>
                        </m:r>
                      </m:e>
                      <m:sup>
                        <m:r>
                          <a:rPr kumimoji="1" lang="en-US" altLang="ja-JP" b="0" i="1" dirty="0" smtClean="0">
                            <a:solidFill>
                              <a:srgbClr val="FF0000"/>
                            </a:solidFill>
                            <a:latin typeface="Cambria Math"/>
                            <a:ea typeface="Cambria Math"/>
                          </a:rPr>
                          <m:t>35</m:t>
                        </m:r>
                      </m:sup>
                    </m:sSup>
                  </m:oMath>
                </a14:m>
                <a:r>
                  <a:rPr kumimoji="1" lang="ja-JP" altLang="en-US" dirty="0">
                    <a:solidFill>
                      <a:srgbClr val="FF0000"/>
                    </a:solidFill>
                  </a:rPr>
                  <a:t> 個</a:t>
                </a:r>
                <a:r>
                  <a:rPr kumimoji="1" lang="ja-JP" altLang="en-US" dirty="0"/>
                  <a:t>に過ぎない。これらが</a:t>
                </a:r>
                <a:r>
                  <a:rPr lang="ja-JP" altLang="en-US" dirty="0"/>
                  <a:t>重複のない</a:t>
                </a:r>
                <a:r>
                  <a:rPr kumimoji="1" lang="ja-JP" altLang="en-US" dirty="0"/>
                  <a:t>数列としても、あなたが作った数列を再現している確率は低い。</a:t>
                </a:r>
                <a:endParaRPr kumimoji="1" lang="en-US" altLang="ja-JP" dirty="0"/>
              </a:p>
              <a:p>
                <a:r>
                  <a:rPr lang="ja-JP" altLang="en-US" dirty="0"/>
                  <a:t>どの数列も、等しく確からしく、選ばれるとする。</a:t>
                </a:r>
                <a:endParaRPr lang="en-US" altLang="ja-JP" dirty="0"/>
              </a:p>
              <a:p>
                <a:r>
                  <a:rPr lang="ja-JP" altLang="en-US" dirty="0"/>
                  <a:t>すると、起こりうるすべての数列の数は、信じられないくらい膨大な数になってしまう。</a:t>
                </a:r>
                <a:endParaRPr lang="en-US" altLang="ja-JP" dirty="0"/>
              </a:p>
              <a:p>
                <a:r>
                  <a:rPr lang="ja-JP" altLang="en-US" dirty="0"/>
                  <a:t>そのうちの一つを再現するとなると、その確率はとんでもなく小さいものとなり、再現は事実上不可能になる。</a:t>
                </a:r>
                <a:endParaRPr kumimoji="1" lang="ja-JP" altLang="en-US"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a:blip r:embed="rId3"/>
                <a:stretch>
                  <a:fillRect l="-1481" r="-2667" b="-2426"/>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2632931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ランダム性と独自性</a:t>
            </a:r>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457200" y="1196752"/>
                <a:ext cx="8507288" cy="4929411"/>
              </a:xfrm>
            </p:spPr>
            <p:txBody>
              <a:bodyPr>
                <a:normAutofit fontScale="92500" lnSpcReduction="10000"/>
              </a:bodyPr>
              <a:lstStyle/>
              <a:p>
                <a:r>
                  <a:rPr lang="en-US" altLang="ja-JP" dirty="0"/>
                  <a:t>100</a:t>
                </a:r>
                <a:r>
                  <a:rPr lang="ja-JP" altLang="en-US" dirty="0"/>
                  <a:t>万匹のサルそれぞれにタイプライターを与え、この世の終わりまでランダムにキーをたたかせ続けても、二都物語の冒頭</a:t>
                </a:r>
                <a:r>
                  <a:rPr lang="en-US" altLang="ja-JP" dirty="0"/>
                  <a:t>( It was the best of times, and it was the worst of times.) </a:t>
                </a:r>
                <a:r>
                  <a:rPr lang="ja-JP" altLang="en-US" dirty="0"/>
                  <a:t>は現れない。</a:t>
                </a:r>
                <a:endParaRPr lang="en-US" altLang="ja-JP" dirty="0"/>
              </a:p>
              <a:p>
                <a:r>
                  <a:rPr lang="ja-JP" altLang="en-US" dirty="0"/>
                  <a:t>アルファベット</a:t>
                </a:r>
                <a:r>
                  <a:rPr lang="en-US" altLang="ja-JP" dirty="0"/>
                  <a:t>26</a:t>
                </a:r>
                <a:r>
                  <a:rPr lang="ja-JP" altLang="en-US" dirty="0"/>
                  <a:t>文字＋スペース、コンマ、ピリオドで全</a:t>
                </a:r>
                <a:r>
                  <a:rPr lang="en-US" altLang="ja-JP" dirty="0"/>
                  <a:t>29</a:t>
                </a:r>
                <a:r>
                  <a:rPr lang="ja-JP" altLang="en-US" dirty="0"/>
                  <a:t>文字を</a:t>
                </a:r>
                <a:r>
                  <a:rPr lang="en-US" altLang="ja-JP" dirty="0"/>
                  <a:t>55</a:t>
                </a:r>
                <a:r>
                  <a:rPr lang="ja-JP" altLang="en-US" dirty="0"/>
                  <a:t>文字並べるときの数は、</a:t>
                </a:r>
                <a:endParaRPr lang="en-US" altLang="ja-JP" dirty="0"/>
              </a:p>
              <a:p>
                <a14:m>
                  <m:oMath xmlns:m="http://schemas.openxmlformats.org/officeDocument/2006/math">
                    <m:sSup>
                      <m:sSupPr>
                        <m:ctrlPr>
                          <a:rPr lang="en-US" altLang="ja-JP" i="1" smtClean="0">
                            <a:latin typeface="Cambria Math" panose="02040503050406030204" pitchFamily="18" charset="0"/>
                          </a:rPr>
                        </m:ctrlPr>
                      </m:sSupPr>
                      <m:e>
                        <m:r>
                          <a:rPr lang="en-US" altLang="ja-JP" b="0" i="1" smtClean="0">
                            <a:latin typeface="Cambria Math"/>
                          </a:rPr>
                          <m:t>29</m:t>
                        </m:r>
                      </m:e>
                      <m:sup>
                        <m:r>
                          <a:rPr lang="en-US" altLang="ja-JP" b="0" i="1" smtClean="0">
                            <a:latin typeface="Cambria Math"/>
                          </a:rPr>
                          <m:t>55</m:t>
                        </m:r>
                      </m:sup>
                    </m:sSup>
                    <m:r>
                      <m:rPr>
                        <m:nor/>
                      </m:rPr>
                      <a:rPr lang="en-US" altLang="ja-JP" b="0" i="0" smtClean="0">
                        <a:latin typeface="Cambria Math"/>
                      </a:rPr>
                      <m:t>=</m:t>
                    </m:r>
                    <m:r>
                      <m:rPr>
                        <m:nor/>
                      </m:rPr>
                      <a:rPr lang="en-US" altLang="ja-JP"/>
                      <m:t>2.70327</m:t>
                    </m:r>
                    <m:r>
                      <m:rPr>
                        <m:nor/>
                      </m:rPr>
                      <a:rPr lang="ja-JP" altLang="en-US">
                        <a:latin typeface="Cambria Math"/>
                      </a:rPr>
                      <m:t>×</m:t>
                    </m:r>
                    <m:r>
                      <m:rPr>
                        <m:nor/>
                      </m:rPr>
                      <a:rPr lang="en-US" altLang="ja-JP"/>
                      <m:t>10</m:t>
                    </m:r>
                    <m:r>
                      <m:rPr>
                        <m:nor/>
                      </m:rPr>
                      <a:rPr lang="en-US" altLang="ja-JP" baseline="30000"/>
                      <m:t>80</m:t>
                    </m:r>
                  </m:oMath>
                </a14:m>
                <a:r>
                  <a:rPr lang="ja-JP" altLang="en-US" dirty="0"/>
                  <a:t>　だけある。</a:t>
                </a:r>
                <a:endParaRPr lang="en-US" altLang="ja-JP" dirty="0"/>
              </a:p>
              <a:p>
                <a:r>
                  <a:rPr lang="ja-JP" altLang="en-US" dirty="0"/>
                  <a:t>短歌、俳句でさえ同様。</a:t>
                </a:r>
                <a:endParaRPr lang="en-US" altLang="ja-JP" dirty="0"/>
              </a:p>
              <a:p>
                <a:r>
                  <a:rPr lang="ja-JP" altLang="en-US" dirty="0"/>
                  <a:t>あなたが自力で作詞・作曲した曲は、心配しなくても唯一である。心配無用</a:t>
                </a:r>
                <a:endParaRPr lang="en-US" altLang="ja-JP" dirty="0"/>
              </a:p>
              <a:p>
                <a:endParaRPr lang="en-US" altLang="ja-JP"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457200" y="1196752"/>
                <a:ext cx="8507288" cy="4929411"/>
              </a:xfrm>
              <a:blipFill>
                <a:blip r:embed="rId3"/>
                <a:stretch>
                  <a:fillRect l="-1433" t="-3090" r="-860"/>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11220362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頭の中でランダムをねつ造すると</a:t>
            </a:r>
            <a:endParaRPr kumimoji="1" lang="ja-JP" altLang="en-US" dirty="0"/>
          </a:p>
        </p:txBody>
      </p:sp>
      <p:sp>
        <p:nvSpPr>
          <p:cNvPr id="3" name="コンテンツ プレースホルダー 2"/>
          <p:cNvSpPr>
            <a:spLocks noGrp="1"/>
          </p:cNvSpPr>
          <p:nvPr>
            <p:ph idx="1"/>
          </p:nvPr>
        </p:nvSpPr>
        <p:spPr>
          <a:xfrm>
            <a:off x="457200" y="1600200"/>
            <a:ext cx="8229600" cy="5141168"/>
          </a:xfrm>
        </p:spPr>
        <p:txBody>
          <a:bodyPr>
            <a:normAutofit fontScale="85000" lnSpcReduction="20000"/>
          </a:bodyPr>
          <a:lstStyle/>
          <a:p>
            <a:r>
              <a:rPr kumimoji="1" lang="ja-JP" altLang="en-US" dirty="0"/>
              <a:t>パターンが現れるかもしれない。</a:t>
            </a:r>
            <a:endParaRPr kumimoji="1" lang="en-US" altLang="ja-JP" dirty="0"/>
          </a:p>
          <a:p>
            <a:pPr lvl="1"/>
            <a:r>
              <a:rPr kumimoji="1" lang="ja-JP" altLang="en-US" dirty="0"/>
              <a:t>同じ数を連続させないかもしれない。</a:t>
            </a:r>
            <a:endParaRPr kumimoji="1" lang="en-US" altLang="ja-JP" dirty="0"/>
          </a:p>
          <a:p>
            <a:pPr lvl="1"/>
            <a:r>
              <a:rPr lang="ja-JP" altLang="en-US" dirty="0"/>
              <a:t>ひとつの数字だけ、やたらに使うかもしれない。</a:t>
            </a:r>
            <a:endParaRPr lang="en-US" altLang="ja-JP" dirty="0"/>
          </a:p>
          <a:p>
            <a:pPr lvl="1"/>
            <a:r>
              <a:rPr kumimoji="1" lang="ja-JP" altLang="en-US" dirty="0"/>
              <a:t>全部の数字を等しく使いたがるかもしれない。</a:t>
            </a:r>
            <a:endParaRPr kumimoji="1" lang="en-US" altLang="ja-JP" dirty="0"/>
          </a:p>
          <a:p>
            <a:r>
              <a:rPr lang="ja-JP" altLang="en-US" dirty="0"/>
              <a:t>それゆえ、ある程度の絞り込みが（優先順位を付けること）が可能であり、もしかしたら複製を生成できるかもしれない。（無理だと思うけど）</a:t>
            </a:r>
            <a:endParaRPr lang="en-US" altLang="ja-JP" dirty="0"/>
          </a:p>
          <a:p>
            <a:r>
              <a:rPr kumimoji="1" lang="ja-JP" altLang="en-US" dirty="0"/>
              <a:t>本当のランダムはサイコロやコインといった道具を使わなければ実現しない。</a:t>
            </a:r>
            <a:endParaRPr kumimoji="1" lang="en-US" altLang="ja-JP" dirty="0"/>
          </a:p>
          <a:p>
            <a:r>
              <a:rPr lang="ja-JP" altLang="en-US" dirty="0"/>
              <a:t>コンピュータでの乱数（</a:t>
            </a:r>
            <a:r>
              <a:rPr lang="en-US" altLang="ja-JP" dirty="0"/>
              <a:t>Random</a:t>
            </a:r>
            <a:r>
              <a:rPr lang="ja-JP" altLang="en-US" dirty="0"/>
              <a:t>、</a:t>
            </a:r>
            <a:r>
              <a:rPr lang="en-US" altLang="ja-JP" dirty="0"/>
              <a:t> Number</a:t>
            </a:r>
            <a:r>
              <a:rPr lang="ja-JP" altLang="en-US" dirty="0"/>
              <a:t>）は、本当のランダムではなく疑似乱数と呼ばれるが、様々なランダム性のテストをクリアしたもので、実質上乱数として計算に用いられる。</a:t>
            </a:r>
            <a:endParaRPr kumimoji="1" lang="en-US" altLang="ja-JP" dirty="0"/>
          </a:p>
          <a:p>
            <a:endParaRPr kumimoji="1" lang="ja-JP" altLang="en-US" dirty="0"/>
          </a:p>
        </p:txBody>
      </p:sp>
    </p:spTree>
    <p:extLst>
      <p:ext uri="{BB962C8B-B14F-4D97-AF65-F5344CB8AC3E}">
        <p14:creationId xmlns:p14="http://schemas.microsoft.com/office/powerpoint/2010/main" val="23380745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a:t>じゃんけん</a:t>
            </a:r>
            <a:r>
              <a:rPr lang="ja-JP" altLang="en-US" dirty="0"/>
              <a:t>術</a:t>
            </a:r>
            <a:endParaRPr kumimoji="1" lang="ja-JP" altLang="en-US" dirty="0"/>
          </a:p>
        </p:txBody>
      </p:sp>
      <p:sp>
        <p:nvSpPr>
          <p:cNvPr id="3" name="コンテンツ プレースホルダー 2"/>
          <p:cNvSpPr>
            <a:spLocks noGrp="1"/>
          </p:cNvSpPr>
          <p:nvPr>
            <p:ph idx="1"/>
          </p:nvPr>
        </p:nvSpPr>
        <p:spPr>
          <a:xfrm>
            <a:off x="457200" y="1600200"/>
            <a:ext cx="8435280" cy="4925144"/>
          </a:xfrm>
        </p:spPr>
        <p:txBody>
          <a:bodyPr>
            <a:normAutofit fontScale="92500" lnSpcReduction="10000"/>
          </a:bodyPr>
          <a:lstStyle/>
          <a:p>
            <a:r>
              <a:rPr lang="ja-JP" altLang="en-US" dirty="0"/>
              <a:t>どんな強い相手にも、長い目で見て互角に戦える戦法とは、</a:t>
            </a:r>
            <a:endParaRPr lang="en-US" altLang="ja-JP" dirty="0"/>
          </a:p>
          <a:p>
            <a:pPr lvl="1"/>
            <a:r>
              <a:rPr lang="ja-JP" altLang="en-US" dirty="0"/>
              <a:t>相手はパターンを見つけるのが上手。</a:t>
            </a:r>
            <a:endParaRPr lang="en-US" altLang="ja-JP" dirty="0"/>
          </a:p>
          <a:p>
            <a:pPr lvl="1"/>
            <a:r>
              <a:rPr lang="ja-JP" altLang="en-US" dirty="0"/>
              <a:t>そこで、グー、チョキ、パーを</a:t>
            </a:r>
            <a:r>
              <a:rPr lang="en-US" altLang="ja-JP" dirty="0"/>
              <a:t>3</a:t>
            </a:r>
            <a:r>
              <a:rPr lang="ja-JP" altLang="en-US" dirty="0"/>
              <a:t>分の</a:t>
            </a:r>
            <a:r>
              <a:rPr lang="en-US" altLang="ja-JP" dirty="0"/>
              <a:t>1</a:t>
            </a:r>
            <a:r>
              <a:rPr lang="ja-JP" altLang="en-US" dirty="0"/>
              <a:t>の確率で、ランダムに出すとよい（サイコロを使う）。</a:t>
            </a:r>
            <a:endParaRPr lang="en-US" altLang="ja-JP" dirty="0"/>
          </a:p>
          <a:p>
            <a:pPr lvl="1"/>
            <a:r>
              <a:rPr lang="ja-JP" altLang="en-US" dirty="0"/>
              <a:t>相手の読みを無駄な努力にするには、サイコロを使えばよい。</a:t>
            </a:r>
            <a:endParaRPr lang="en-US" altLang="ja-JP" dirty="0"/>
          </a:p>
          <a:p>
            <a:r>
              <a:rPr lang="ja-JP" altLang="en-US" dirty="0"/>
              <a:t>ナッシュ均衡とは、</a:t>
            </a:r>
            <a:endParaRPr lang="en-US" altLang="ja-JP" dirty="0"/>
          </a:p>
          <a:p>
            <a:pPr lvl="1"/>
            <a:r>
              <a:rPr lang="ja-JP" altLang="en-US" dirty="0"/>
              <a:t>ゲームに参加しているプレーヤーは誰も、自分の戦略を変更することにより、自分をより有利にすることのできないような均衡状態を意味する。</a:t>
            </a:r>
            <a:endParaRPr lang="en-US" altLang="ja-JP" dirty="0"/>
          </a:p>
          <a:p>
            <a:pPr lvl="1"/>
            <a:endParaRPr lang="en-US" altLang="ja-JP" dirty="0"/>
          </a:p>
        </p:txBody>
      </p:sp>
    </p:spTree>
    <p:extLst>
      <p:ext uri="{BB962C8B-B14F-4D97-AF65-F5344CB8AC3E}">
        <p14:creationId xmlns:p14="http://schemas.microsoft.com/office/powerpoint/2010/main" val="40107399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fade">
                                      <p:cBhvr>
                                        <p:cTn id="30"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ピッチャーマウンド上の選択</a:t>
            </a:r>
          </a:p>
        </p:txBody>
      </p:sp>
      <p:sp>
        <p:nvSpPr>
          <p:cNvPr id="3" name="コンテンツ プレースホルダー 2"/>
          <p:cNvSpPr>
            <a:spLocks noGrp="1"/>
          </p:cNvSpPr>
          <p:nvPr>
            <p:ph idx="1"/>
          </p:nvPr>
        </p:nvSpPr>
        <p:spPr>
          <a:xfrm>
            <a:off x="457200" y="1600200"/>
            <a:ext cx="8363272" cy="4997152"/>
          </a:xfrm>
        </p:spPr>
        <p:txBody>
          <a:bodyPr>
            <a:normAutofit fontScale="77500" lnSpcReduction="20000"/>
          </a:bodyPr>
          <a:lstStyle/>
          <a:p>
            <a:r>
              <a:rPr lang="ja-JP" altLang="en-US" dirty="0"/>
              <a:t>ワールドシリーズ第</a:t>
            </a:r>
            <a:r>
              <a:rPr lang="en-US" altLang="ja-JP" dirty="0"/>
              <a:t>7</a:t>
            </a:r>
            <a:r>
              <a:rPr lang="ja-JP" altLang="en-US" dirty="0"/>
              <a:t>戦、</a:t>
            </a:r>
            <a:r>
              <a:rPr lang="en-US" altLang="ja-JP" dirty="0"/>
              <a:t>1</a:t>
            </a:r>
            <a:r>
              <a:rPr lang="ja-JP" altLang="en-US" dirty="0"/>
              <a:t>点リードで迎えた</a:t>
            </a:r>
            <a:r>
              <a:rPr lang="en-US" altLang="ja-JP" dirty="0"/>
              <a:t>9</a:t>
            </a:r>
            <a:r>
              <a:rPr lang="ja-JP" altLang="en-US" dirty="0"/>
              <a:t>回裏、</a:t>
            </a:r>
            <a:r>
              <a:rPr lang="en-US" altLang="ja-JP" dirty="0"/>
              <a:t>2</a:t>
            </a:r>
            <a:r>
              <a:rPr lang="ja-JP" altLang="en-US" dirty="0"/>
              <a:t>死満塁、フルカウントという場面で、あなたはリリーフに送り込まれた。</a:t>
            </a:r>
            <a:endParaRPr lang="en-US" altLang="ja-JP" dirty="0"/>
          </a:p>
          <a:p>
            <a:r>
              <a:rPr kumimoji="1" lang="ja-JP" altLang="en-US" dirty="0"/>
              <a:t>得意球はストレートとスライダーだが、相手はデータ分析を行い、球種を絞ってきているようだ。</a:t>
            </a:r>
            <a:endParaRPr kumimoji="1" lang="en-US" altLang="ja-JP" dirty="0"/>
          </a:p>
          <a:p>
            <a:r>
              <a:rPr lang="ja-JP" altLang="en-US" dirty="0"/>
              <a:t>相手の努力を無にする方法はただ一つ、ランダムに身を任せることだ。コインをフリップして決める。</a:t>
            </a:r>
            <a:endParaRPr lang="en-US" altLang="ja-JP" dirty="0"/>
          </a:p>
          <a:p>
            <a:r>
              <a:rPr kumimoji="1" lang="ja-JP" altLang="en-US" dirty="0"/>
              <a:t>すると、少なくとも</a:t>
            </a:r>
            <a:r>
              <a:rPr kumimoji="1" lang="en-US" altLang="ja-JP" dirty="0"/>
              <a:t>5</a:t>
            </a:r>
            <a:r>
              <a:rPr lang="ja-JP" altLang="en-US" dirty="0"/>
              <a:t>分の勝負に持ち込める。</a:t>
            </a:r>
            <a:endParaRPr lang="en-US" altLang="ja-JP" dirty="0"/>
          </a:p>
          <a:p>
            <a:r>
              <a:rPr kumimoji="1" lang="ja-JP" altLang="en-US" cap="small" dirty="0"/>
              <a:t>例を示そう。相手が８割の確率で次の球種を当てれば、ヒットを打つ確率は５割、後の２割で外れれば、ヒットを打つ確率は</a:t>
            </a:r>
            <a:r>
              <a:rPr kumimoji="1" lang="en-US" altLang="ja-JP" cap="small" dirty="0"/>
              <a:t>0.5</a:t>
            </a:r>
            <a:r>
              <a:rPr lang="ja-JP" altLang="en-US" cap="small" dirty="0"/>
              <a:t>割としよう。</a:t>
            </a:r>
            <a:endParaRPr lang="en-US" altLang="ja-JP" cap="small" dirty="0"/>
          </a:p>
          <a:p>
            <a:pPr lvl="1"/>
            <a:r>
              <a:rPr lang="ja-JP" altLang="en-US" cap="small" dirty="0"/>
              <a:t>するとヒットを打つ確率</a:t>
            </a:r>
            <a:r>
              <a:rPr lang="en-US" altLang="ja-JP" cap="small" dirty="0"/>
              <a:t>4</a:t>
            </a:r>
            <a:r>
              <a:rPr lang="ja-JP" altLang="en-US" cap="small" dirty="0"/>
              <a:t>割１分となる。</a:t>
            </a:r>
            <a:endParaRPr lang="en-US" altLang="ja-JP" cap="small" dirty="0"/>
          </a:p>
          <a:p>
            <a:pPr lvl="1"/>
            <a:r>
              <a:rPr lang="ja-JP" altLang="en-US" cap="small" dirty="0"/>
              <a:t>一方、コインを用いると、相手が球種を当てる確率は５割となり、ヒットを打つ確率は</a:t>
            </a:r>
            <a:r>
              <a:rPr lang="en-US" altLang="ja-JP" cap="small" dirty="0"/>
              <a:t>2</a:t>
            </a:r>
            <a:r>
              <a:rPr lang="ja-JP" altLang="en-US" cap="small" dirty="0"/>
              <a:t>割７分５厘に落ちる。</a:t>
            </a:r>
            <a:endParaRPr kumimoji="1" lang="en-US" altLang="ja-JP" cap="small" dirty="0"/>
          </a:p>
        </p:txBody>
      </p:sp>
    </p:spTree>
    <p:extLst>
      <p:ext uri="{BB962C8B-B14F-4D97-AF65-F5344CB8AC3E}">
        <p14:creationId xmlns:p14="http://schemas.microsoft.com/office/powerpoint/2010/main" val="6212902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fade">
                                      <p:cBhvr>
                                        <p:cTn id="30" dur="500"/>
                                        <p:tgtEl>
                                          <p:spTgt spid="3">
                                            <p:txEl>
                                              <p:pRg st="5" end="5"/>
                                            </p:txEl>
                                          </p:spTgt>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fade">
                                      <p:cBhvr>
                                        <p:cTn id="33"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ランダム性がインターネットを守る</a:t>
            </a:r>
            <a:br>
              <a:rPr kumimoji="1" lang="en-US" altLang="ja-JP" dirty="0"/>
            </a:br>
            <a:r>
              <a:rPr lang="ja-JP" altLang="en-US" dirty="0"/>
              <a:t>クレジット決済</a:t>
            </a:r>
            <a:endParaRPr kumimoji="1" lang="ja-JP" altLang="en-US" dirty="0"/>
          </a:p>
        </p:txBody>
      </p:sp>
      <p:sp>
        <p:nvSpPr>
          <p:cNvPr id="3" name="コンテンツ プレースホルダー 2"/>
          <p:cNvSpPr>
            <a:spLocks noGrp="1"/>
          </p:cNvSpPr>
          <p:nvPr>
            <p:ph idx="1"/>
          </p:nvPr>
        </p:nvSpPr>
        <p:spPr>
          <a:xfrm>
            <a:off x="457200" y="1600201"/>
            <a:ext cx="8686800" cy="748679"/>
          </a:xfrm>
        </p:spPr>
        <p:txBody>
          <a:bodyPr>
            <a:noAutofit/>
          </a:bodyPr>
          <a:lstStyle/>
          <a:p>
            <a:r>
              <a:rPr lang="ja-JP" altLang="en-US" sz="3600" dirty="0"/>
              <a:t>秘密情報を暗号化するのに乱数を用いる</a:t>
            </a:r>
            <a:endParaRPr lang="en-US" altLang="ja-JP" sz="3600" dirty="0"/>
          </a:p>
        </p:txBody>
      </p:sp>
      <p:sp>
        <p:nvSpPr>
          <p:cNvPr id="4" name="正方形/長方形 3"/>
          <p:cNvSpPr/>
          <p:nvPr/>
        </p:nvSpPr>
        <p:spPr>
          <a:xfrm>
            <a:off x="467544" y="2639616"/>
            <a:ext cx="8352928" cy="3888432"/>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sp>
        <p:nvSpPr>
          <p:cNvPr id="5" name="テキスト ボックス 4"/>
          <p:cNvSpPr txBox="1"/>
          <p:nvPr/>
        </p:nvSpPr>
        <p:spPr>
          <a:xfrm>
            <a:off x="1043608" y="3477766"/>
            <a:ext cx="6912768" cy="1754326"/>
          </a:xfrm>
          <a:prstGeom prst="rect">
            <a:avLst/>
          </a:prstGeom>
          <a:noFill/>
        </p:spPr>
        <p:txBody>
          <a:bodyPr wrap="square" rtlCol="0">
            <a:spAutoFit/>
          </a:bodyPr>
          <a:lstStyle/>
          <a:p>
            <a:r>
              <a:rPr lang="en-US" altLang="ja-JP" sz="5400" spc="300" dirty="0"/>
              <a:t>HOWAREYO</a:t>
            </a:r>
            <a:r>
              <a:rPr lang="en-US" altLang="ja-JP" sz="5400" dirty="0"/>
              <a:t>U</a:t>
            </a:r>
            <a:r>
              <a:rPr lang="ja-JP" altLang="en-US" sz="5400" dirty="0"/>
              <a:t>・・・平文</a:t>
            </a:r>
            <a:endParaRPr lang="en-US" altLang="ja-JP" sz="5400" dirty="0"/>
          </a:p>
          <a:p>
            <a:endParaRPr kumimoji="1" lang="ja-JP" altLang="en-US" sz="5400" dirty="0"/>
          </a:p>
        </p:txBody>
      </p:sp>
      <p:sp>
        <p:nvSpPr>
          <p:cNvPr id="6" name="テキスト ボックス 5"/>
          <p:cNvSpPr txBox="1"/>
          <p:nvPr/>
        </p:nvSpPr>
        <p:spPr>
          <a:xfrm>
            <a:off x="611560" y="4396502"/>
            <a:ext cx="8064896" cy="2769989"/>
          </a:xfrm>
          <a:prstGeom prst="rect">
            <a:avLst/>
          </a:prstGeom>
          <a:noFill/>
        </p:spPr>
        <p:txBody>
          <a:bodyPr wrap="square" rtlCol="0">
            <a:spAutoFit/>
          </a:bodyPr>
          <a:lstStyle/>
          <a:p>
            <a:r>
              <a:rPr lang="en-US" altLang="ja-JP" sz="5400" dirty="0"/>
              <a:t>+</a:t>
            </a:r>
            <a:r>
              <a:rPr lang="ja-JP" altLang="en-US" sz="5400" dirty="0"/>
              <a:t> </a:t>
            </a:r>
            <a:r>
              <a:rPr lang="en-US" altLang="ja-JP" sz="5400" spc="300" dirty="0"/>
              <a:t>EN</a:t>
            </a:r>
            <a:r>
              <a:rPr lang="ja-JP" altLang="en-US" sz="5400" spc="300" dirty="0"/>
              <a:t> </a:t>
            </a:r>
            <a:r>
              <a:rPr lang="en-US" altLang="ja-JP" sz="5400" spc="300" dirty="0"/>
              <a:t>GRANDEN</a:t>
            </a:r>
            <a:r>
              <a:rPr lang="ja-JP" altLang="en-US" sz="5400" dirty="0"/>
              <a:t>・・・鍵字列</a:t>
            </a:r>
            <a:endParaRPr lang="en-US" altLang="ja-JP" sz="5400" dirty="0"/>
          </a:p>
          <a:p>
            <a:r>
              <a:rPr kumimoji="1" lang="ja-JP" altLang="en-US" sz="6000" dirty="0"/>
              <a:t>   </a:t>
            </a:r>
            <a:r>
              <a:rPr lang="en-US" altLang="ja-JP" sz="5400" spc="600" dirty="0"/>
              <a:t>LB</a:t>
            </a:r>
            <a:r>
              <a:rPr lang="ja-JP" altLang="en-US" sz="5400" spc="600" dirty="0"/>
              <a:t> </a:t>
            </a:r>
            <a:r>
              <a:rPr lang="en-US" altLang="ja-JP" sz="5400" spc="600" dirty="0"/>
              <a:t>CLRRBSH</a:t>
            </a:r>
            <a:r>
              <a:rPr lang="ja-JP" altLang="en-US" sz="5400" dirty="0"/>
              <a:t>・・・</a:t>
            </a:r>
            <a:r>
              <a:rPr lang="ja-JP" altLang="en-US" sz="5400" spc="-150" dirty="0"/>
              <a:t>暗号文</a:t>
            </a:r>
            <a:endParaRPr lang="en-US" altLang="ja-JP" sz="5400" spc="-150" dirty="0"/>
          </a:p>
          <a:p>
            <a:endParaRPr kumimoji="1" lang="ja-JP" altLang="en-US" sz="6000" spc="600" dirty="0"/>
          </a:p>
        </p:txBody>
      </p:sp>
      <p:cxnSp>
        <p:nvCxnSpPr>
          <p:cNvPr id="8" name="直線コネクタ 7"/>
          <p:cNvCxnSpPr/>
          <p:nvPr/>
        </p:nvCxnSpPr>
        <p:spPr>
          <a:xfrm flipV="1">
            <a:off x="611560" y="5273665"/>
            <a:ext cx="7488832" cy="46167"/>
          </a:xfrm>
          <a:prstGeom prst="line">
            <a:avLst/>
          </a:prstGeom>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70327836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19952</TotalTime>
  <Words>2471</Words>
  <Application>Microsoft Office PowerPoint</Application>
  <PresentationFormat>画面に合わせる (4:3)</PresentationFormat>
  <Paragraphs>149</Paragraphs>
  <Slides>21</Slides>
  <Notes>10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21</vt:i4>
      </vt:variant>
    </vt:vector>
  </HeadingPairs>
  <TitlesOfParts>
    <vt:vector size="26" baseType="lpstr">
      <vt:lpstr>游ゴシック</vt:lpstr>
      <vt:lpstr>Arial</vt:lpstr>
      <vt:lpstr>Calibri</vt:lpstr>
      <vt:lpstr>Cambria Math</vt:lpstr>
      <vt:lpstr>Office ​​テーマ</vt:lpstr>
      <vt:lpstr>第12章 ランダム性が救いの手</vt:lpstr>
      <vt:lpstr>ここではランダムの利用法について考えよう</vt:lpstr>
      <vt:lpstr>ランダム性と独自性</vt:lpstr>
      <vt:lpstr>CIAが作れる数列の数は、</vt:lpstr>
      <vt:lpstr>ランダム性と独自性</vt:lpstr>
      <vt:lpstr>頭の中でランダムをねつ造すると</vt:lpstr>
      <vt:lpstr>じゃんけん術</vt:lpstr>
      <vt:lpstr>ピッチャーマウンド上の選択</vt:lpstr>
      <vt:lpstr>ランダム性がインターネットを守る クレジット決済</vt:lpstr>
      <vt:lpstr>「公開鍵暗号法」 啓林館数学Bより</vt:lpstr>
      <vt:lpstr>コンピュータ・ゲームでは、</vt:lpstr>
      <vt:lpstr>コンピュータは疑似乱数を発生させる</vt:lpstr>
      <vt:lpstr>原爆を生みだしたモンテカルロ・サンプリング法</vt:lpstr>
      <vt:lpstr>モンテカルロ・サンプリングとは？</vt:lpstr>
      <vt:lpstr>コンピュータ・シミュレーションの利用</vt:lpstr>
      <vt:lpstr>モンテカルロ・サンプリング法の起源？</vt:lpstr>
      <vt:lpstr>マルコフ連鎖モンテカルロとは？</vt:lpstr>
      <vt:lpstr>公平を期すためのランダム性 くじ引き</vt:lpstr>
      <vt:lpstr>スタートピストルをランダム化する</vt:lpstr>
      <vt:lpstr>指数分布に従う例 Haigh, Prob. Models, p.57</vt:lpstr>
      <vt:lpstr>ランダム性を制御して公平な勝負にする。</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第12章 ランダム性が救いの手</dc:title>
  <dc:creator>Akihiko</dc:creator>
  <cp:lastModifiedBy>精彦 松尾</cp:lastModifiedBy>
  <cp:revision>95</cp:revision>
  <dcterms:created xsi:type="dcterms:W3CDTF">2012-12-18T04:30:28Z</dcterms:created>
  <dcterms:modified xsi:type="dcterms:W3CDTF">2025-12-23T03:21:57Z</dcterms:modified>
</cp:coreProperties>
</file>