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3" r:id="rId16"/>
    <p:sldId id="274" r:id="rId17"/>
    <p:sldId id="269" r:id="rId18"/>
    <p:sldId id="270" r:id="rId19"/>
    <p:sldId id="271"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DCEA15-95A8-4A4C-9886-D8FB693B6932}" v="1" dt="2024-07-07T04:13:03.3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56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03DCEA15-95A8-4A4C-9886-D8FB693B6932}"/>
    <pc:docChg chg="undo custSel addSld delSld modSld">
      <pc:chgData name="精彦 松尾" userId="079f92e83afe574c" providerId="LiveId" clId="{03DCEA15-95A8-4A4C-9886-D8FB693B6932}" dt="2024-07-07T04:13:09.479" v="15" actId="27636"/>
      <pc:docMkLst>
        <pc:docMk/>
      </pc:docMkLst>
      <pc:sldChg chg="modSp mod">
        <pc:chgData name="精彦 松尾" userId="079f92e83afe574c" providerId="LiveId" clId="{03DCEA15-95A8-4A4C-9886-D8FB693B6932}" dt="2024-07-07T02:28:28.012" v="12" actId="14100"/>
        <pc:sldMkLst>
          <pc:docMk/>
          <pc:sldMk cId="4252338872" sldId="256"/>
        </pc:sldMkLst>
        <pc:spChg chg="mod">
          <ac:chgData name="精彦 松尾" userId="079f92e83afe574c" providerId="LiveId" clId="{03DCEA15-95A8-4A4C-9886-D8FB693B6932}" dt="2024-07-07T02:27:28.537" v="2" actId="1076"/>
          <ac:spMkLst>
            <pc:docMk/>
            <pc:sldMk cId="4252338872" sldId="256"/>
            <ac:spMk id="2" creationId="{00000000-0000-0000-0000-000000000000}"/>
          </ac:spMkLst>
        </pc:spChg>
        <pc:spChg chg="mod">
          <ac:chgData name="精彦 松尾" userId="079f92e83afe574c" providerId="LiveId" clId="{03DCEA15-95A8-4A4C-9886-D8FB693B6932}" dt="2024-07-07T02:28:28.012" v="12" actId="14100"/>
          <ac:spMkLst>
            <pc:docMk/>
            <pc:sldMk cId="4252338872" sldId="256"/>
            <ac:spMk id="3" creationId="{00000000-0000-0000-0000-000000000000}"/>
          </ac:spMkLst>
        </pc:spChg>
      </pc:sldChg>
      <pc:sldChg chg="modSp mod modAnim">
        <pc:chgData name="精彦 松尾" userId="079f92e83afe574c" providerId="LiveId" clId="{03DCEA15-95A8-4A4C-9886-D8FB693B6932}" dt="2024-07-07T04:13:09.479" v="15" actId="27636"/>
        <pc:sldMkLst>
          <pc:docMk/>
          <pc:sldMk cId="2584795557" sldId="259"/>
        </pc:sldMkLst>
        <pc:spChg chg="mod">
          <ac:chgData name="精彦 松尾" userId="079f92e83afe574c" providerId="LiveId" clId="{03DCEA15-95A8-4A4C-9886-D8FB693B6932}" dt="2024-07-07T04:13:09.479" v="15" actId="27636"/>
          <ac:spMkLst>
            <pc:docMk/>
            <pc:sldMk cId="2584795557" sldId="259"/>
            <ac:spMk id="3" creationId="{00000000-0000-0000-0000-000000000000}"/>
          </ac:spMkLst>
        </pc:spChg>
      </pc:sldChg>
      <pc:sldChg chg="new del">
        <pc:chgData name="精彦 松尾" userId="079f92e83afe574c" providerId="LiveId" clId="{03DCEA15-95A8-4A4C-9886-D8FB693B6932}" dt="2024-07-06T04:01:27.346" v="1" actId="680"/>
        <pc:sldMkLst>
          <pc:docMk/>
          <pc:sldMk cId="2279072421" sldId="275"/>
        </pc:sldMkLst>
      </pc:sldChg>
    </pc:docChg>
  </pc:docChgLst>
  <pc:docChgLst>
    <pc:chgData name="精彦 松尾" userId="079f92e83afe574c" providerId="LiveId" clId="{A361383E-443B-4AA5-BF1C-F9B922928644}"/>
    <pc:docChg chg="custSel modSld">
      <pc:chgData name="精彦 松尾" userId="079f92e83afe574c" providerId="LiveId" clId="{A361383E-443B-4AA5-BF1C-F9B922928644}" dt="2023-07-03T05:27:11.042" v="489" actId="27636"/>
      <pc:docMkLst>
        <pc:docMk/>
      </pc:docMkLst>
      <pc:sldChg chg="modSp mod">
        <pc:chgData name="精彦 松尾" userId="079f92e83afe574c" providerId="LiveId" clId="{A361383E-443B-4AA5-BF1C-F9B922928644}" dt="2023-07-01T09:00:58.471" v="462" actId="20577"/>
        <pc:sldMkLst>
          <pc:docMk/>
          <pc:sldMk cId="4252338872" sldId="256"/>
        </pc:sldMkLst>
        <pc:spChg chg="mod">
          <ac:chgData name="精彦 松尾" userId="079f92e83afe574c" providerId="LiveId" clId="{A361383E-443B-4AA5-BF1C-F9B922928644}" dt="2023-07-01T09:00:58.471" v="462" actId="20577"/>
          <ac:spMkLst>
            <pc:docMk/>
            <pc:sldMk cId="4252338872" sldId="256"/>
            <ac:spMk id="3" creationId="{00000000-0000-0000-0000-000000000000}"/>
          </ac:spMkLst>
        </pc:spChg>
      </pc:sldChg>
      <pc:sldChg chg="modSp mod modAnim">
        <pc:chgData name="精彦 松尾" userId="079f92e83afe574c" providerId="LiveId" clId="{A361383E-443B-4AA5-BF1C-F9B922928644}" dt="2023-07-03T05:27:11.042" v="489" actId="27636"/>
        <pc:sldMkLst>
          <pc:docMk/>
          <pc:sldMk cId="2584795557" sldId="259"/>
        </pc:sldMkLst>
        <pc:spChg chg="mod">
          <ac:chgData name="精彦 松尾" userId="079f92e83afe574c" providerId="LiveId" clId="{A361383E-443B-4AA5-BF1C-F9B922928644}" dt="2023-07-03T05:27:11.042" v="489" actId="27636"/>
          <ac:spMkLst>
            <pc:docMk/>
            <pc:sldMk cId="2584795557" sldId="259"/>
            <ac:spMk id="3" creationId="{00000000-0000-0000-0000-000000000000}"/>
          </ac:spMkLst>
        </pc:spChg>
      </pc:sldChg>
    </pc:docChg>
  </pc:docChgLst>
  <pc:docChgLst>
    <pc:chgData name="精彦 松尾" userId="079f92e83afe574c" providerId="LiveId" clId="{F52F7F89-4D00-47F6-9222-53BC4DD2894F}"/>
    <pc:docChg chg="undo custSel addSld delSld modSld">
      <pc:chgData name="精彦 松尾" userId="079f92e83afe574c" providerId="LiveId" clId="{F52F7F89-4D00-47F6-9222-53BC4DD2894F}" dt="2024-07-08T02:21:06.053" v="288" actId="20577"/>
      <pc:docMkLst>
        <pc:docMk/>
      </pc:docMkLst>
      <pc:sldChg chg="modSp">
        <pc:chgData name="精彦 松尾" userId="079f92e83afe574c" providerId="LiveId" clId="{F52F7F89-4D00-47F6-9222-53BC4DD2894F}" dt="2024-07-08T01:44:46.016" v="4" actId="20577"/>
        <pc:sldMkLst>
          <pc:docMk/>
          <pc:sldMk cId="3928648074" sldId="258"/>
        </pc:sldMkLst>
        <pc:spChg chg="mod">
          <ac:chgData name="精彦 松尾" userId="079f92e83afe574c" providerId="LiveId" clId="{F52F7F89-4D00-47F6-9222-53BC4DD2894F}" dt="2024-07-08T01:44:46.016" v="4" actId="20577"/>
          <ac:spMkLst>
            <pc:docMk/>
            <pc:sldMk cId="3928648074" sldId="258"/>
            <ac:spMk id="3" creationId="{00000000-0000-0000-0000-000000000000}"/>
          </ac:spMkLst>
        </pc:spChg>
      </pc:sldChg>
      <pc:sldChg chg="modSp">
        <pc:chgData name="精彦 松尾" userId="079f92e83afe574c" providerId="LiveId" clId="{F52F7F89-4D00-47F6-9222-53BC4DD2894F}" dt="2024-07-08T01:45:46.483" v="14" actId="20577"/>
        <pc:sldMkLst>
          <pc:docMk/>
          <pc:sldMk cId="2584795557" sldId="259"/>
        </pc:sldMkLst>
        <pc:spChg chg="mod">
          <ac:chgData name="精彦 松尾" userId="079f92e83afe574c" providerId="LiveId" clId="{F52F7F89-4D00-47F6-9222-53BC4DD2894F}" dt="2024-07-08T01:45:46.483" v="14" actId="20577"/>
          <ac:spMkLst>
            <pc:docMk/>
            <pc:sldMk cId="2584795557" sldId="259"/>
            <ac:spMk id="3" creationId="{00000000-0000-0000-0000-000000000000}"/>
          </ac:spMkLst>
        </pc:spChg>
      </pc:sldChg>
      <pc:sldChg chg="modNotesTx">
        <pc:chgData name="精彦 松尾" userId="079f92e83afe574c" providerId="LiveId" clId="{F52F7F89-4D00-47F6-9222-53BC4DD2894F}" dt="2024-07-08T02:21:06.053" v="288" actId="20577"/>
        <pc:sldMkLst>
          <pc:docMk/>
          <pc:sldMk cId="1116246238" sldId="269"/>
        </pc:sldMkLst>
      </pc:sldChg>
      <pc:sldChg chg="new del">
        <pc:chgData name="精彦 松尾" userId="079f92e83afe574c" providerId="LiveId" clId="{F52F7F89-4D00-47F6-9222-53BC4DD2894F}" dt="2024-07-08T01:44:20.370" v="1" actId="680"/>
        <pc:sldMkLst>
          <pc:docMk/>
          <pc:sldMk cId="2679829872"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B5575C-7630-4FD2-9E38-C029884AB331}" type="datetimeFigureOut">
              <a:rPr kumimoji="1" lang="ja-JP" altLang="en-US" smtClean="0"/>
              <a:t>2025/7/7</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673E51-18A0-4CBD-BD8E-8FA44DCFD2AF}" type="slidenum">
              <a:rPr kumimoji="1" lang="ja-JP" altLang="en-US" smtClean="0"/>
              <a:t>‹#›</a:t>
            </a:fld>
            <a:endParaRPr kumimoji="1" lang="ja-JP" altLang="en-US"/>
          </a:p>
        </p:txBody>
      </p:sp>
    </p:spTree>
    <p:extLst>
      <p:ext uri="{BB962C8B-B14F-4D97-AF65-F5344CB8AC3E}">
        <p14:creationId xmlns:p14="http://schemas.microsoft.com/office/powerpoint/2010/main" val="16808275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673E51-18A0-4CBD-BD8E-8FA44DCFD2AF}" type="slidenum">
              <a:rPr kumimoji="1" lang="ja-JP" altLang="en-US" smtClean="0"/>
              <a:t>5</a:t>
            </a:fld>
            <a:endParaRPr kumimoji="1" lang="ja-JP" altLang="en-US"/>
          </a:p>
        </p:txBody>
      </p:sp>
    </p:spTree>
    <p:extLst>
      <p:ext uri="{BB962C8B-B14F-4D97-AF65-F5344CB8AC3E}">
        <p14:creationId xmlns:p14="http://schemas.microsoft.com/office/powerpoint/2010/main" val="225541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9673E51-18A0-4CBD-BD8E-8FA44DCFD2AF}" type="slidenum">
              <a:rPr kumimoji="1" lang="ja-JP" altLang="en-US" smtClean="0"/>
              <a:t>8</a:t>
            </a:fld>
            <a:endParaRPr kumimoji="1" lang="ja-JP" altLang="en-US"/>
          </a:p>
        </p:txBody>
      </p:sp>
    </p:spTree>
    <p:extLst>
      <p:ext uri="{BB962C8B-B14F-4D97-AF65-F5344CB8AC3E}">
        <p14:creationId xmlns:p14="http://schemas.microsoft.com/office/powerpoint/2010/main" val="3782438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9673E51-18A0-4CBD-BD8E-8FA44DCFD2AF}" type="slidenum">
              <a:rPr kumimoji="1" lang="ja-JP" altLang="en-US" smtClean="0"/>
              <a:t>9</a:t>
            </a:fld>
            <a:endParaRPr kumimoji="1" lang="ja-JP" altLang="en-US"/>
          </a:p>
        </p:txBody>
      </p:sp>
    </p:spTree>
    <p:extLst>
      <p:ext uri="{BB962C8B-B14F-4D97-AF65-F5344CB8AC3E}">
        <p14:creationId xmlns:p14="http://schemas.microsoft.com/office/powerpoint/2010/main" val="3782438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9673E51-18A0-4CBD-BD8E-8FA44DCFD2AF}" type="slidenum">
              <a:rPr kumimoji="1" lang="ja-JP" altLang="en-US" smtClean="0"/>
              <a:t>10</a:t>
            </a:fld>
            <a:endParaRPr kumimoji="1" lang="ja-JP" altLang="en-US"/>
          </a:p>
        </p:txBody>
      </p:sp>
    </p:spTree>
    <p:extLst>
      <p:ext uri="{BB962C8B-B14F-4D97-AF65-F5344CB8AC3E}">
        <p14:creationId xmlns:p14="http://schemas.microsoft.com/office/powerpoint/2010/main" val="378243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集団免疫の高い社会は、ワクチンの接種率やマスクの装着率が高い。</a:t>
            </a:r>
          </a:p>
        </p:txBody>
      </p:sp>
      <p:sp>
        <p:nvSpPr>
          <p:cNvPr id="4" name="スライド番号プレースホルダー 3"/>
          <p:cNvSpPr>
            <a:spLocks noGrp="1"/>
          </p:cNvSpPr>
          <p:nvPr>
            <p:ph type="sldNum" sz="quarter" idx="5"/>
          </p:nvPr>
        </p:nvSpPr>
        <p:spPr/>
        <p:txBody>
          <a:bodyPr/>
          <a:lstStyle/>
          <a:p>
            <a:fld id="{E9673E51-18A0-4CBD-BD8E-8FA44DCFD2AF}" type="slidenum">
              <a:rPr kumimoji="1" lang="ja-JP" altLang="en-US" smtClean="0"/>
              <a:t>17</a:t>
            </a:fld>
            <a:endParaRPr kumimoji="1" lang="ja-JP" altLang="en-US"/>
          </a:p>
        </p:txBody>
      </p:sp>
    </p:spTree>
    <p:extLst>
      <p:ext uri="{BB962C8B-B14F-4D97-AF65-F5344CB8AC3E}">
        <p14:creationId xmlns:p14="http://schemas.microsoft.com/office/powerpoint/2010/main" val="445771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7793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2126567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91974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37417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296772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054988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81238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84315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020593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3150267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E32D03-5B75-4560-B078-ED12B7C4B9E0}" type="datetimeFigureOut">
              <a:rPr kumimoji="1" lang="ja-JP" altLang="en-US" smtClean="0"/>
              <a:t>2025/7/7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055096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32D03-5B75-4560-B078-ED12B7C4B9E0}" type="datetimeFigureOut">
              <a:rPr kumimoji="1" lang="ja-JP" altLang="en-US" smtClean="0"/>
              <a:t>2025/7/7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F7F6F-22A6-4BE8-AE7F-11E6E3DA501B}" type="slidenum">
              <a:rPr kumimoji="1" lang="ja-JP" altLang="en-US" smtClean="0"/>
              <a:t>‹#›</a:t>
            </a:fld>
            <a:endParaRPr kumimoji="1" lang="ja-JP" altLang="en-US"/>
          </a:p>
        </p:txBody>
      </p:sp>
    </p:spTree>
    <p:extLst>
      <p:ext uri="{BB962C8B-B14F-4D97-AF65-F5344CB8AC3E}">
        <p14:creationId xmlns:p14="http://schemas.microsoft.com/office/powerpoint/2010/main" val="1698137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484784"/>
            <a:ext cx="7772400" cy="1470025"/>
          </a:xfrm>
        </p:spPr>
        <p:txBody>
          <a:bodyPr/>
          <a:lstStyle/>
          <a:p>
            <a:r>
              <a:rPr kumimoji="1" lang="ja-JP" altLang="en-US" dirty="0"/>
              <a:t>第</a:t>
            </a:r>
            <a:r>
              <a:rPr kumimoji="1" lang="en-US" altLang="ja-JP" dirty="0"/>
              <a:t>13</a:t>
            </a:r>
            <a:r>
              <a:rPr kumimoji="1" lang="ja-JP" altLang="en-US" dirty="0"/>
              <a:t>章</a:t>
            </a:r>
            <a:br>
              <a:rPr kumimoji="1" lang="en-US" altLang="ja-JP" dirty="0"/>
            </a:br>
            <a:r>
              <a:rPr lang="ja-JP" altLang="en-US" dirty="0"/>
              <a:t>進化、遺伝子、ウィルス</a:t>
            </a:r>
            <a:endParaRPr kumimoji="1" lang="ja-JP" altLang="en-US" dirty="0"/>
          </a:p>
        </p:txBody>
      </p:sp>
      <p:sp>
        <p:nvSpPr>
          <p:cNvPr id="3" name="サブタイトル 2"/>
          <p:cNvSpPr>
            <a:spLocks noGrp="1"/>
          </p:cNvSpPr>
          <p:nvPr>
            <p:ph type="subTitle" idx="1"/>
          </p:nvPr>
        </p:nvSpPr>
        <p:spPr>
          <a:xfrm>
            <a:off x="1187624" y="3094112"/>
            <a:ext cx="6400800" cy="3071192"/>
          </a:xfrm>
        </p:spPr>
        <p:txBody>
          <a:bodyPr>
            <a:noAutofit/>
          </a:bodyPr>
          <a:lstStyle/>
          <a:p>
            <a:pPr marL="457200" indent="-457200" algn="l">
              <a:buFont typeface="Arial" panose="020B0604020202020204" pitchFamily="34" charset="0"/>
              <a:buChar char="•"/>
            </a:pPr>
            <a:r>
              <a:rPr kumimoji="1" lang="ja-JP" altLang="en-US" sz="2400" dirty="0">
                <a:solidFill>
                  <a:schemeClr val="tx1"/>
                </a:solidFill>
              </a:rPr>
              <a:t>生物界に見られるランダム性</a:t>
            </a:r>
            <a:endParaRPr kumimoji="1" lang="en-US" altLang="ja-JP" sz="2400" dirty="0">
              <a:solidFill>
                <a:schemeClr val="tx1"/>
              </a:solidFill>
            </a:endParaRPr>
          </a:p>
          <a:p>
            <a:pPr marL="457200" indent="-457200" algn="l">
              <a:buFont typeface="Arial" panose="020B0604020202020204" pitchFamily="34" charset="0"/>
              <a:buChar char="•"/>
            </a:pPr>
            <a:r>
              <a:rPr lang="ja-JP" altLang="en-US" sz="2400" dirty="0">
                <a:solidFill>
                  <a:schemeClr val="tx1"/>
                </a:solidFill>
              </a:rPr>
              <a:t>もともと、私たちは生まれるとき、“くじ引きをして生まれてきているようなものだ”と言う、ウォーレン・バフェットのような人がいる。</a:t>
            </a:r>
            <a:endParaRPr lang="en-US" altLang="ja-JP" sz="2400" dirty="0">
              <a:solidFill>
                <a:schemeClr val="tx1"/>
              </a:solidFill>
            </a:endParaRPr>
          </a:p>
          <a:p>
            <a:pPr marL="457200" indent="-457200" algn="l">
              <a:buFont typeface="Arial" panose="020B0604020202020204" pitchFamily="34" charset="0"/>
              <a:buChar char="•"/>
            </a:pPr>
            <a:r>
              <a:rPr kumimoji="1" lang="ja-JP" altLang="en-US" sz="2400" dirty="0">
                <a:solidFill>
                  <a:schemeClr val="tx1"/>
                </a:solidFill>
              </a:rPr>
              <a:t>もしも戦争で難民になった人をテレビでみたら、自分も運次第では難民になったかもしれないという想像力を持ちなさい、ということだ。</a:t>
            </a:r>
          </a:p>
        </p:txBody>
      </p:sp>
    </p:spTree>
    <p:extLst>
      <p:ext uri="{BB962C8B-B14F-4D97-AF65-F5344CB8AC3E}">
        <p14:creationId xmlns:p14="http://schemas.microsoft.com/office/powerpoint/2010/main" val="4252338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7856"/>
            <a:ext cx="8229600" cy="1570186"/>
          </a:xfrm>
        </p:spPr>
        <p:txBody>
          <a:bodyPr>
            <a:normAutofit/>
          </a:bodyPr>
          <a:lstStyle/>
          <a:p>
            <a:r>
              <a:rPr kumimoji="1" lang="ja-JP" altLang="en-US" dirty="0"/>
              <a:t>子供への遺伝</a:t>
            </a:r>
            <a:br>
              <a:rPr lang="en-US" altLang="ja-JP" dirty="0"/>
            </a:br>
            <a:r>
              <a:rPr lang="ja-JP" altLang="en-US" dirty="0"/>
              <a:t>両親ともに暗い色の目の場合</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68057173"/>
              </p:ext>
            </p:extLst>
          </p:nvPr>
        </p:nvGraphicFramePr>
        <p:xfrm>
          <a:off x="683568" y="1556792"/>
          <a:ext cx="7632849" cy="1728192"/>
        </p:xfrm>
        <a:graphic>
          <a:graphicData uri="http://schemas.openxmlformats.org/drawingml/2006/table">
            <a:tbl>
              <a:tblPr firstRow="1" bandRow="1">
                <a:tableStyleId>{5C22544A-7EE6-4342-B048-85BDC9FD1C3A}</a:tableStyleId>
              </a:tblPr>
              <a:tblGrid>
                <a:gridCol w="2074157">
                  <a:extLst>
                    <a:ext uri="{9D8B030D-6E8A-4147-A177-3AD203B41FA5}">
                      <a16:colId xmlns:a16="http://schemas.microsoft.com/office/drawing/2014/main" val="20000"/>
                    </a:ext>
                  </a:extLst>
                </a:gridCol>
                <a:gridCol w="394056">
                  <a:extLst>
                    <a:ext uri="{9D8B030D-6E8A-4147-A177-3AD203B41FA5}">
                      <a16:colId xmlns:a16="http://schemas.microsoft.com/office/drawing/2014/main" val="20001"/>
                    </a:ext>
                  </a:extLst>
                </a:gridCol>
                <a:gridCol w="1016322">
                  <a:extLst>
                    <a:ext uri="{9D8B030D-6E8A-4147-A177-3AD203B41FA5}">
                      <a16:colId xmlns:a16="http://schemas.microsoft.com/office/drawing/2014/main" val="20002"/>
                    </a:ext>
                  </a:extLst>
                </a:gridCol>
                <a:gridCol w="2074157">
                  <a:extLst>
                    <a:ext uri="{9D8B030D-6E8A-4147-A177-3AD203B41FA5}">
                      <a16:colId xmlns:a16="http://schemas.microsoft.com/office/drawing/2014/main" val="20003"/>
                    </a:ext>
                  </a:extLst>
                </a:gridCol>
                <a:gridCol w="2074157">
                  <a:extLst>
                    <a:ext uri="{9D8B030D-6E8A-4147-A177-3AD203B41FA5}">
                      <a16:colId xmlns:a16="http://schemas.microsoft.com/office/drawing/2014/main" val="20004"/>
                    </a:ext>
                  </a:extLst>
                </a:gridCol>
              </a:tblGrid>
              <a:tr h="432048">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432048">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32048">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明・暗</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432048">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暗・暗</a:t>
                      </a:r>
                    </a:p>
                  </a:txBody>
                  <a:tcPr anchor="ctr">
                    <a:solidFill>
                      <a:schemeClr val="bg1"/>
                    </a:solidFill>
                  </a:tcPr>
                </a:tc>
                <a:extLst>
                  <a:ext uri="{0D108BD9-81ED-4DB2-BD59-A6C34878D82A}">
                    <a16:rowId xmlns:a16="http://schemas.microsoft.com/office/drawing/2014/main" val="10003"/>
                  </a:ext>
                </a:extLst>
              </a:tr>
            </a:tbl>
          </a:graphicData>
        </a:graphic>
      </p:graphicFrame>
      <p:graphicFrame>
        <p:nvGraphicFramePr>
          <p:cNvPr id="5" name="コンテンツ プレースホルダー 3"/>
          <p:cNvGraphicFramePr>
            <a:graphicFrameLocks/>
          </p:cNvGraphicFramePr>
          <p:nvPr>
            <p:extLst>
              <p:ext uri="{D42A27DB-BD31-4B8C-83A1-F6EECF244321}">
                <p14:modId xmlns:p14="http://schemas.microsoft.com/office/powerpoint/2010/main" val="3357720448"/>
              </p:ext>
            </p:extLst>
          </p:nvPr>
        </p:nvGraphicFramePr>
        <p:xfrm>
          <a:off x="827584" y="3429000"/>
          <a:ext cx="7632849" cy="1656184"/>
        </p:xfrm>
        <a:graphic>
          <a:graphicData uri="http://schemas.openxmlformats.org/drawingml/2006/table">
            <a:tbl>
              <a:tblPr firstRow="1" bandRow="1">
                <a:tableStyleId>{5C22544A-7EE6-4342-B048-85BDC9FD1C3A}</a:tableStyleId>
              </a:tblPr>
              <a:tblGrid>
                <a:gridCol w="2074157">
                  <a:extLst>
                    <a:ext uri="{9D8B030D-6E8A-4147-A177-3AD203B41FA5}">
                      <a16:colId xmlns:a16="http://schemas.microsoft.com/office/drawing/2014/main" val="20000"/>
                    </a:ext>
                  </a:extLst>
                </a:gridCol>
                <a:gridCol w="394056">
                  <a:extLst>
                    <a:ext uri="{9D8B030D-6E8A-4147-A177-3AD203B41FA5}">
                      <a16:colId xmlns:a16="http://schemas.microsoft.com/office/drawing/2014/main" val="20001"/>
                    </a:ext>
                  </a:extLst>
                </a:gridCol>
                <a:gridCol w="1016322">
                  <a:extLst>
                    <a:ext uri="{9D8B030D-6E8A-4147-A177-3AD203B41FA5}">
                      <a16:colId xmlns:a16="http://schemas.microsoft.com/office/drawing/2014/main" val="20002"/>
                    </a:ext>
                  </a:extLst>
                </a:gridCol>
                <a:gridCol w="2074157">
                  <a:extLst>
                    <a:ext uri="{9D8B030D-6E8A-4147-A177-3AD203B41FA5}">
                      <a16:colId xmlns:a16="http://schemas.microsoft.com/office/drawing/2014/main" val="20003"/>
                    </a:ext>
                  </a:extLst>
                </a:gridCol>
                <a:gridCol w="2074157">
                  <a:extLst>
                    <a:ext uri="{9D8B030D-6E8A-4147-A177-3AD203B41FA5}">
                      <a16:colId xmlns:a16="http://schemas.microsoft.com/office/drawing/2014/main" val="20004"/>
                    </a:ext>
                  </a:extLst>
                </a:gridCol>
              </a:tblGrid>
              <a:tr h="414046">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414046">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14046">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暗・暗</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414046">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暗・暗</a:t>
                      </a:r>
                    </a:p>
                  </a:txBody>
                  <a:tcPr anchor="ctr">
                    <a:solidFill>
                      <a:schemeClr val="bg1"/>
                    </a:solidFill>
                  </a:tcPr>
                </a:tc>
                <a:extLst>
                  <a:ext uri="{0D108BD9-81ED-4DB2-BD59-A6C34878D82A}">
                    <a16:rowId xmlns:a16="http://schemas.microsoft.com/office/drawing/2014/main" val="10003"/>
                  </a:ext>
                </a:extLst>
              </a:tr>
            </a:tbl>
          </a:graphicData>
        </a:graphic>
      </p:graphicFrame>
      <p:graphicFrame>
        <p:nvGraphicFramePr>
          <p:cNvPr id="6" name="コンテンツ プレースホルダー 3"/>
          <p:cNvGraphicFramePr>
            <a:graphicFrameLocks/>
          </p:cNvGraphicFramePr>
          <p:nvPr>
            <p:extLst>
              <p:ext uri="{D42A27DB-BD31-4B8C-83A1-F6EECF244321}">
                <p14:modId xmlns:p14="http://schemas.microsoft.com/office/powerpoint/2010/main" val="4121504232"/>
              </p:ext>
            </p:extLst>
          </p:nvPr>
        </p:nvGraphicFramePr>
        <p:xfrm>
          <a:off x="827584" y="5225680"/>
          <a:ext cx="7632849" cy="1656184"/>
        </p:xfrm>
        <a:graphic>
          <a:graphicData uri="http://schemas.openxmlformats.org/drawingml/2006/table">
            <a:tbl>
              <a:tblPr firstRow="1" bandRow="1">
                <a:tableStyleId>{5C22544A-7EE6-4342-B048-85BDC9FD1C3A}</a:tableStyleId>
              </a:tblPr>
              <a:tblGrid>
                <a:gridCol w="2074157">
                  <a:extLst>
                    <a:ext uri="{9D8B030D-6E8A-4147-A177-3AD203B41FA5}">
                      <a16:colId xmlns:a16="http://schemas.microsoft.com/office/drawing/2014/main" val="20000"/>
                    </a:ext>
                  </a:extLst>
                </a:gridCol>
                <a:gridCol w="394056">
                  <a:extLst>
                    <a:ext uri="{9D8B030D-6E8A-4147-A177-3AD203B41FA5}">
                      <a16:colId xmlns:a16="http://schemas.microsoft.com/office/drawing/2014/main" val="20001"/>
                    </a:ext>
                  </a:extLst>
                </a:gridCol>
                <a:gridCol w="1016322">
                  <a:extLst>
                    <a:ext uri="{9D8B030D-6E8A-4147-A177-3AD203B41FA5}">
                      <a16:colId xmlns:a16="http://schemas.microsoft.com/office/drawing/2014/main" val="20002"/>
                    </a:ext>
                  </a:extLst>
                </a:gridCol>
                <a:gridCol w="2074157">
                  <a:extLst>
                    <a:ext uri="{9D8B030D-6E8A-4147-A177-3AD203B41FA5}">
                      <a16:colId xmlns:a16="http://schemas.microsoft.com/office/drawing/2014/main" val="20003"/>
                    </a:ext>
                  </a:extLst>
                </a:gridCol>
                <a:gridCol w="2074157">
                  <a:extLst>
                    <a:ext uri="{9D8B030D-6E8A-4147-A177-3AD203B41FA5}">
                      <a16:colId xmlns:a16="http://schemas.microsoft.com/office/drawing/2014/main" val="20004"/>
                    </a:ext>
                  </a:extLst>
                </a:gridCol>
              </a:tblGrid>
              <a:tr h="414046">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414046">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14046">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暗・暗</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暗・暗</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414046">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暗・暗</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暗・暗</a:t>
                      </a:r>
                    </a:p>
                  </a:txBody>
                  <a:tcPr anchor="c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54404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930226"/>
          </a:xfrm>
        </p:spPr>
        <p:txBody>
          <a:bodyPr>
            <a:normAutofit fontScale="90000"/>
          </a:bodyPr>
          <a:lstStyle/>
          <a:p>
            <a:r>
              <a:rPr kumimoji="1" lang="ja-JP" altLang="en-US" dirty="0"/>
              <a:t>両親と自分が暗い色の目をしていて、兄弟の中に明るい色の目を持つものが居る場合</a:t>
            </a:r>
          </a:p>
        </p:txBody>
      </p:sp>
      <p:sp>
        <p:nvSpPr>
          <p:cNvPr id="3" name="コンテンツ プレースホルダー 2"/>
          <p:cNvSpPr>
            <a:spLocks noGrp="1"/>
          </p:cNvSpPr>
          <p:nvPr>
            <p:ph idx="1"/>
          </p:nvPr>
        </p:nvSpPr>
        <p:spPr>
          <a:xfrm>
            <a:off x="457200" y="2420889"/>
            <a:ext cx="8229600" cy="1440160"/>
          </a:xfrm>
        </p:spPr>
        <p:txBody>
          <a:bodyPr/>
          <a:lstStyle/>
          <a:p>
            <a:r>
              <a:rPr kumimoji="1" lang="ja-JP" altLang="en-US" dirty="0"/>
              <a:t>両親はともに、「明</a:t>
            </a:r>
            <a:r>
              <a:rPr kumimoji="1" lang="ja-JP" altLang="en-US" dirty="0" err="1"/>
              <a:t>ー</a:t>
            </a:r>
            <a:r>
              <a:rPr kumimoji="1" lang="ja-JP" altLang="en-US" dirty="0"/>
              <a:t>暗」の遺伝子ペアを持っている。</a:t>
            </a:r>
          </a:p>
        </p:txBody>
      </p:sp>
      <p:graphicFrame>
        <p:nvGraphicFramePr>
          <p:cNvPr id="5" name="コンテンツ プレースホルダー 3"/>
          <p:cNvGraphicFramePr>
            <a:graphicFrameLocks/>
          </p:cNvGraphicFramePr>
          <p:nvPr>
            <p:extLst>
              <p:ext uri="{D42A27DB-BD31-4B8C-83A1-F6EECF244321}">
                <p14:modId xmlns:p14="http://schemas.microsoft.com/office/powerpoint/2010/main" val="2864675149"/>
              </p:ext>
            </p:extLst>
          </p:nvPr>
        </p:nvGraphicFramePr>
        <p:xfrm>
          <a:off x="683568" y="3717032"/>
          <a:ext cx="7643194" cy="2798940"/>
        </p:xfrm>
        <a:graphic>
          <a:graphicData uri="http://schemas.openxmlformats.org/drawingml/2006/table">
            <a:tbl>
              <a:tblPr firstRow="1" bandRow="1">
                <a:tableStyleId>{5C22544A-7EE6-4342-B048-85BDC9FD1C3A}</a:tableStyleId>
              </a:tblPr>
              <a:tblGrid>
                <a:gridCol w="2076968">
                  <a:extLst>
                    <a:ext uri="{9D8B030D-6E8A-4147-A177-3AD203B41FA5}">
                      <a16:colId xmlns:a16="http://schemas.microsoft.com/office/drawing/2014/main" val="20000"/>
                    </a:ext>
                  </a:extLst>
                </a:gridCol>
                <a:gridCol w="394590">
                  <a:extLst>
                    <a:ext uri="{9D8B030D-6E8A-4147-A177-3AD203B41FA5}">
                      <a16:colId xmlns:a16="http://schemas.microsoft.com/office/drawing/2014/main" val="20001"/>
                    </a:ext>
                  </a:extLst>
                </a:gridCol>
                <a:gridCol w="1017700">
                  <a:extLst>
                    <a:ext uri="{9D8B030D-6E8A-4147-A177-3AD203B41FA5}">
                      <a16:colId xmlns:a16="http://schemas.microsoft.com/office/drawing/2014/main" val="20002"/>
                    </a:ext>
                  </a:extLst>
                </a:gridCol>
                <a:gridCol w="2076968">
                  <a:extLst>
                    <a:ext uri="{9D8B030D-6E8A-4147-A177-3AD203B41FA5}">
                      <a16:colId xmlns:a16="http://schemas.microsoft.com/office/drawing/2014/main" val="20003"/>
                    </a:ext>
                  </a:extLst>
                </a:gridCol>
                <a:gridCol w="2076968">
                  <a:extLst>
                    <a:ext uri="{9D8B030D-6E8A-4147-A177-3AD203B41FA5}">
                      <a16:colId xmlns:a16="http://schemas.microsoft.com/office/drawing/2014/main" val="20004"/>
                    </a:ext>
                  </a:extLst>
                </a:gridCol>
              </a:tblGrid>
              <a:tr h="699735">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699735">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99735">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明・暗</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699735">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暗・暗</a:t>
                      </a:r>
                    </a:p>
                  </a:txBody>
                  <a:tcPr anchor="c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43855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感染症も大数の法則に従う</a:t>
            </a:r>
          </a:p>
        </p:txBody>
      </p:sp>
      <p:sp>
        <p:nvSpPr>
          <p:cNvPr id="3" name="コンテンツ プレースホルダー 2"/>
          <p:cNvSpPr>
            <a:spLocks noGrp="1"/>
          </p:cNvSpPr>
          <p:nvPr>
            <p:ph idx="1"/>
          </p:nvPr>
        </p:nvSpPr>
        <p:spPr/>
        <p:txBody>
          <a:bodyPr>
            <a:normAutofit lnSpcReduction="10000"/>
          </a:bodyPr>
          <a:lstStyle/>
          <a:p>
            <a:r>
              <a:rPr kumimoji="1" lang="ja-JP" altLang="en-US" dirty="0"/>
              <a:t>新種のウィルスの発生メカニズムは謎めいている。</a:t>
            </a:r>
            <a:endParaRPr kumimoji="1" lang="en-US" altLang="ja-JP" dirty="0"/>
          </a:p>
          <a:p>
            <a:pPr lvl="1"/>
            <a:r>
              <a:rPr lang="ja-JP" altLang="en-US" dirty="0"/>
              <a:t>遺伝子の突然変異？</a:t>
            </a:r>
            <a:endParaRPr lang="en-US" altLang="ja-JP" dirty="0"/>
          </a:p>
          <a:p>
            <a:pPr lvl="1"/>
            <a:r>
              <a:rPr kumimoji="1" lang="ja-JP" altLang="en-US" dirty="0"/>
              <a:t>動物からの感染？</a:t>
            </a:r>
            <a:endParaRPr kumimoji="1" lang="en-US" altLang="ja-JP" dirty="0"/>
          </a:p>
          <a:p>
            <a:pPr lvl="1"/>
            <a:r>
              <a:rPr lang="ja-JP" altLang="en-US" dirty="0"/>
              <a:t>研究室での実験の失敗？</a:t>
            </a:r>
            <a:endParaRPr lang="en-US" altLang="ja-JP" dirty="0"/>
          </a:p>
          <a:p>
            <a:r>
              <a:rPr kumimoji="1" lang="ja-JP" altLang="en-US" dirty="0"/>
              <a:t>一旦発生すると、世間の関心は、どれくらい広がり、どれだけの人に影響が出るかという点に移る。そして、病気の感染を研究する疫学の根本には、確率の考え方がある。</a:t>
            </a:r>
          </a:p>
        </p:txBody>
      </p:sp>
    </p:spTree>
    <p:extLst>
      <p:ext uri="{BB962C8B-B14F-4D97-AF65-F5344CB8AC3E}">
        <p14:creationId xmlns:p14="http://schemas.microsoft.com/office/powerpoint/2010/main" val="23780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ウィルスが生き延びるには？</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ウィルスにとって次の感染者が必要だ</a:t>
            </a:r>
            <a:r>
              <a:rPr lang="ja-JP" altLang="en-US" dirty="0"/>
              <a:t>。</a:t>
            </a:r>
            <a:r>
              <a:rPr kumimoji="1" lang="ja-JP" altLang="en-US" dirty="0"/>
              <a:t>患者が治癒するか死亡するかは、患者にとっては大きな違いがあるが、ウィルスにとっては同じ</a:t>
            </a:r>
            <a:r>
              <a:rPr lang="ja-JP" altLang="en-US" dirty="0"/>
              <a:t>ことである。</a:t>
            </a:r>
            <a:endParaRPr lang="en-US" altLang="ja-JP" dirty="0"/>
          </a:p>
          <a:p>
            <a:r>
              <a:rPr kumimoji="1" lang="ja-JP" altLang="en-US" dirty="0"/>
              <a:t>ウィルスが急速に広まるか、死に絶えるかは、煎じ詰めれば、二次感染する人の平均数（</a:t>
            </a:r>
            <a:r>
              <a:rPr kumimoji="1" lang="en-US" altLang="ja-JP" dirty="0"/>
              <a:t>1</a:t>
            </a:r>
            <a:r>
              <a:rPr lang="ja-JP" altLang="en-US" dirty="0"/>
              <a:t>人の</a:t>
            </a:r>
            <a:r>
              <a:rPr kumimoji="1" lang="ja-JP" altLang="en-US" dirty="0"/>
              <a:t>ウィルスの宿主から、新たに感染する人の平均数）が一人より多いか少ないかにかかっている。</a:t>
            </a:r>
            <a:endParaRPr kumimoji="1" lang="en-US" altLang="ja-JP" dirty="0"/>
          </a:p>
          <a:p>
            <a:r>
              <a:rPr lang="en-US" altLang="ja-JP" dirty="0"/>
              <a:t>『</a:t>
            </a:r>
            <a:r>
              <a:rPr lang="ja-JP" altLang="en-US" dirty="0"/>
              <a:t>みんなに伝えろ</a:t>
            </a:r>
            <a:r>
              <a:rPr lang="en-US" altLang="ja-JP" dirty="0"/>
              <a:t>』</a:t>
            </a:r>
            <a:endParaRPr kumimoji="1" lang="en-US" altLang="ja-JP" dirty="0"/>
          </a:p>
        </p:txBody>
      </p:sp>
    </p:spTree>
    <p:extLst>
      <p:ext uri="{BB962C8B-B14F-4D97-AF65-F5344CB8AC3E}">
        <p14:creationId xmlns:p14="http://schemas.microsoft.com/office/powerpoint/2010/main" val="376659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197F79-FBE0-9B36-80D8-55CEB4B96795}"/>
              </a:ext>
            </a:extLst>
          </p:cNvPr>
          <p:cNvSpPr>
            <a:spLocks noGrp="1"/>
          </p:cNvSpPr>
          <p:nvPr>
            <p:ph type="title"/>
          </p:nvPr>
        </p:nvSpPr>
        <p:spPr/>
        <p:txBody>
          <a:bodyPr/>
          <a:lstStyle/>
          <a:p>
            <a:r>
              <a:rPr kumimoji="1" lang="ja-JP" altLang="en-US" dirty="0"/>
              <a:t>みんなに伝えろ！</a:t>
            </a:r>
          </a:p>
        </p:txBody>
      </p:sp>
      <p:sp>
        <p:nvSpPr>
          <p:cNvPr id="3" name="コンテンツ プレースホルダー 2">
            <a:extLst>
              <a:ext uri="{FF2B5EF4-FFF2-40B4-BE49-F238E27FC236}">
                <a16:creationId xmlns:a16="http://schemas.microsoft.com/office/drawing/2014/main" id="{90B72BCA-F3A3-1D84-CD62-3A7A06F7500A}"/>
              </a:ext>
            </a:extLst>
          </p:cNvPr>
          <p:cNvSpPr>
            <a:spLocks noGrp="1"/>
          </p:cNvSpPr>
          <p:nvPr>
            <p:ph idx="1"/>
          </p:nvPr>
        </p:nvSpPr>
        <p:spPr/>
        <p:txBody>
          <a:bodyPr>
            <a:normAutofit fontScale="85000" lnSpcReduction="10000"/>
          </a:bodyPr>
          <a:lstStyle/>
          <a:p>
            <a:r>
              <a:rPr kumimoji="1" lang="ja-JP" altLang="en-US" dirty="0"/>
              <a:t>あなたの兄のルイが今夜、町にやって来て、夕食に寄るとの知らせがあった。これは楽しみだ！親戚を全員集めなければ。いとこや義理の兄弟姉妹、祖父母も、みんなルイに会いたいに違いない。</a:t>
            </a:r>
            <a:endParaRPr kumimoji="1" lang="en-US" altLang="ja-JP" dirty="0"/>
          </a:p>
          <a:p>
            <a:r>
              <a:rPr lang="ja-JP" altLang="en-US" dirty="0"/>
              <a:t>「おーいビリー」とあなた。あなたは息子に向かって言う。「今晩、ルイおじさんが夕食を食べに来る。ぜひみんなに来てもらいたい。伝えてきてくれ」</a:t>
            </a:r>
            <a:endParaRPr lang="en-US" altLang="ja-JP" dirty="0"/>
          </a:p>
          <a:p>
            <a:r>
              <a:rPr kumimoji="1" lang="ja-JP" altLang="en-US" dirty="0"/>
              <a:t>面倒くさそうに外に出たビリーは、姉のスーに出くわした。</a:t>
            </a:r>
            <a:endParaRPr kumimoji="1" lang="en-US" altLang="ja-JP" dirty="0"/>
          </a:p>
          <a:p>
            <a:r>
              <a:rPr lang="ja-JP" altLang="en-US" dirty="0"/>
              <a:t>「姉さん」と彼は声をかけた。「今晩、ルイおじさんとの食事に来るように、みんなに伝えて」</a:t>
            </a:r>
            <a:endParaRPr kumimoji="1" lang="ja-JP" altLang="en-US" dirty="0"/>
          </a:p>
        </p:txBody>
      </p:sp>
    </p:spTree>
    <p:extLst>
      <p:ext uri="{BB962C8B-B14F-4D97-AF65-F5344CB8AC3E}">
        <p14:creationId xmlns:p14="http://schemas.microsoft.com/office/powerpoint/2010/main" val="80681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1FB8FC-EF76-0A68-621A-8390AFF6D7E7}"/>
              </a:ext>
            </a:extLst>
          </p:cNvPr>
          <p:cNvSpPr>
            <a:spLocks noGrp="1"/>
          </p:cNvSpPr>
          <p:nvPr>
            <p:ph type="title"/>
          </p:nvPr>
        </p:nvSpPr>
        <p:spPr/>
        <p:txBody>
          <a:bodyPr/>
          <a:lstStyle/>
          <a:p>
            <a:r>
              <a:rPr kumimoji="1" lang="ja-JP" altLang="en-US" dirty="0"/>
              <a:t>みんなに伝えろ！（続き）</a:t>
            </a:r>
          </a:p>
        </p:txBody>
      </p:sp>
      <p:sp>
        <p:nvSpPr>
          <p:cNvPr id="3" name="コンテンツ プレースホルダー 2">
            <a:extLst>
              <a:ext uri="{FF2B5EF4-FFF2-40B4-BE49-F238E27FC236}">
                <a16:creationId xmlns:a16="http://schemas.microsoft.com/office/drawing/2014/main" id="{386F4F66-A75E-D3DD-86CA-30C441DE3951}"/>
              </a:ext>
            </a:extLst>
          </p:cNvPr>
          <p:cNvSpPr>
            <a:spLocks noGrp="1"/>
          </p:cNvSpPr>
          <p:nvPr>
            <p:ph idx="1"/>
          </p:nvPr>
        </p:nvSpPr>
        <p:spPr/>
        <p:txBody>
          <a:bodyPr>
            <a:normAutofit fontScale="92500" lnSpcReduction="20000"/>
          </a:bodyPr>
          <a:lstStyle/>
          <a:p>
            <a:r>
              <a:rPr kumimoji="1" lang="ja-JP" altLang="en-US" dirty="0"/>
              <a:t>ビリーはぶらぶらと他の人を探しにでかけた。</a:t>
            </a:r>
            <a:endParaRPr kumimoji="1" lang="en-US" altLang="ja-JP" dirty="0"/>
          </a:p>
          <a:p>
            <a:r>
              <a:rPr kumimoji="1" lang="ja-JP" altLang="en-US" dirty="0"/>
              <a:t>ところが間もなく、藪の中をトカゲが駆け抜けるのを見かけると、用事をすっかり忘れ、捕えようと追いかけはじめた。</a:t>
            </a:r>
            <a:endParaRPr kumimoji="1" lang="en-US" altLang="ja-JP" dirty="0"/>
          </a:p>
          <a:p>
            <a:r>
              <a:rPr lang="ja-JP" altLang="en-US" dirty="0"/>
              <a:t>一方スーは図書館へ行き、夕食やルイおじさんのことは思い出しもしなかった。結局、誰にもそのことを伝えなかった。</a:t>
            </a:r>
            <a:endParaRPr lang="en-US" altLang="ja-JP" dirty="0"/>
          </a:p>
          <a:p>
            <a:r>
              <a:rPr kumimoji="1" lang="ja-JP" altLang="en-US" dirty="0"/>
              <a:t>やがて夕食の時間がやって来た。あなたは大事な兄を大人数で迎えられるとばかり</a:t>
            </a:r>
            <a:r>
              <a:rPr lang="ja-JP" altLang="en-US" dirty="0"/>
              <a:t>思って</a:t>
            </a:r>
            <a:r>
              <a:rPr kumimoji="1" lang="ja-JP" altLang="en-US" dirty="0"/>
              <a:t>いたのに、二人の子供の他には誰も姿を現さなかった。</a:t>
            </a:r>
          </a:p>
        </p:txBody>
      </p:sp>
    </p:spTree>
    <p:extLst>
      <p:ext uri="{BB962C8B-B14F-4D97-AF65-F5344CB8AC3E}">
        <p14:creationId xmlns:p14="http://schemas.microsoft.com/office/powerpoint/2010/main" val="1683975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95AFDC-C4F3-3CEC-7EA5-B4A6B9571007}"/>
              </a:ext>
            </a:extLst>
          </p:cNvPr>
          <p:cNvSpPr>
            <a:spLocks noGrp="1"/>
          </p:cNvSpPr>
          <p:nvPr>
            <p:ph type="title"/>
          </p:nvPr>
        </p:nvSpPr>
        <p:spPr/>
        <p:txBody>
          <a:bodyPr>
            <a:normAutofit/>
          </a:bodyPr>
          <a:lstStyle/>
          <a:p>
            <a:r>
              <a:rPr kumimoji="1" lang="ja-JP" altLang="en-US" dirty="0"/>
              <a:t>みんなに伝えろ！（そのまた続き）</a:t>
            </a:r>
          </a:p>
        </p:txBody>
      </p:sp>
      <p:sp>
        <p:nvSpPr>
          <p:cNvPr id="3" name="コンテンツ プレースホルダー 2">
            <a:extLst>
              <a:ext uri="{FF2B5EF4-FFF2-40B4-BE49-F238E27FC236}">
                <a16:creationId xmlns:a16="http://schemas.microsoft.com/office/drawing/2014/main" id="{90BC9E6F-4203-3A37-1842-44509BF320EC}"/>
              </a:ext>
            </a:extLst>
          </p:cNvPr>
          <p:cNvSpPr>
            <a:spLocks noGrp="1"/>
          </p:cNvSpPr>
          <p:nvPr>
            <p:ph idx="1"/>
          </p:nvPr>
        </p:nvSpPr>
        <p:spPr/>
        <p:txBody>
          <a:bodyPr/>
          <a:lstStyle/>
          <a:p>
            <a:r>
              <a:rPr kumimoji="1" lang="ja-JP" altLang="en-US" dirty="0"/>
              <a:t>とうやら、ルイがやって来るニュースは、あまり遠くまで広まらなかったようだ。</a:t>
            </a:r>
            <a:endParaRPr kumimoji="1" lang="en-US" altLang="ja-JP" dirty="0"/>
          </a:p>
          <a:p>
            <a:r>
              <a:rPr lang="ja-JP" altLang="en-US" dirty="0"/>
              <a:t>ビルは一人だけに伝えて、スーは誰にも伝えなかった。</a:t>
            </a:r>
            <a:endParaRPr lang="en-US" altLang="ja-JP" dirty="0"/>
          </a:p>
          <a:p>
            <a:r>
              <a:rPr kumimoji="1" lang="ja-JP" altLang="en-US" dirty="0"/>
              <a:t>これは、一人当たり平均</a:t>
            </a:r>
            <a:r>
              <a:rPr kumimoji="1" lang="en-US" altLang="ja-JP" dirty="0"/>
              <a:t>2</a:t>
            </a:r>
            <a:r>
              <a:rPr kumimoji="1" lang="ja-JP" altLang="en-US" dirty="0"/>
              <a:t>分の</a:t>
            </a:r>
            <a:r>
              <a:rPr lang="en-US" altLang="ja-JP" dirty="0"/>
              <a:t>1</a:t>
            </a:r>
            <a:r>
              <a:rPr kumimoji="1" lang="ja-JP" altLang="en-US" dirty="0"/>
              <a:t>件の情報伝達だ。</a:t>
            </a:r>
            <a:r>
              <a:rPr kumimoji="1" lang="en-US" altLang="ja-JP" dirty="0"/>
              <a:t>2</a:t>
            </a:r>
            <a:r>
              <a:rPr kumimoji="1" lang="ja-JP" altLang="en-US" dirty="0"/>
              <a:t>分の</a:t>
            </a:r>
            <a:r>
              <a:rPr lang="en-US" altLang="ja-JP" dirty="0"/>
              <a:t>1</a:t>
            </a:r>
            <a:r>
              <a:rPr kumimoji="1" lang="ja-JP" altLang="en-US" dirty="0"/>
              <a:t>は</a:t>
            </a:r>
            <a:r>
              <a:rPr kumimoji="1" lang="en-US" altLang="ja-JP" dirty="0"/>
              <a:t>1</a:t>
            </a:r>
            <a:r>
              <a:rPr kumimoji="1" lang="ja-JP" altLang="en-US" dirty="0"/>
              <a:t>よりずっと小さいため、ニュースはあっという間に途絶えた。</a:t>
            </a:r>
          </a:p>
        </p:txBody>
      </p:sp>
    </p:spTree>
    <p:extLst>
      <p:ext uri="{BB962C8B-B14F-4D97-AF65-F5344CB8AC3E}">
        <p14:creationId xmlns:p14="http://schemas.microsoft.com/office/powerpoint/2010/main" val="332456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「集団免疫」という状態</a:t>
            </a:r>
          </a:p>
        </p:txBody>
      </p:sp>
      <p:sp>
        <p:nvSpPr>
          <p:cNvPr id="3" name="コンテンツ プレースホルダー 2"/>
          <p:cNvSpPr>
            <a:spLocks noGrp="1"/>
          </p:cNvSpPr>
          <p:nvPr>
            <p:ph idx="1"/>
          </p:nvPr>
        </p:nvSpPr>
        <p:spPr>
          <a:xfrm>
            <a:off x="457200" y="1600200"/>
            <a:ext cx="8229600" cy="4983162"/>
          </a:xfrm>
        </p:spPr>
        <p:txBody>
          <a:bodyPr>
            <a:normAutofit fontScale="92500" lnSpcReduction="20000"/>
          </a:bodyPr>
          <a:lstStyle/>
          <a:p>
            <a:r>
              <a:rPr kumimoji="1" lang="ja-JP" altLang="en-US" dirty="0"/>
              <a:t>感染症の拡大に関しては、私たち全員に連帯責任がある。</a:t>
            </a:r>
            <a:endParaRPr kumimoji="1" lang="en-US" altLang="ja-JP" dirty="0"/>
          </a:p>
          <a:p>
            <a:pPr lvl="1"/>
            <a:r>
              <a:rPr lang="ja-JP" altLang="en-US" dirty="0"/>
              <a:t>自分も、周りの人も、自身が感染症にかからないように注意すれば、感染症の拡大を防ぐことができる。</a:t>
            </a:r>
            <a:endParaRPr lang="en-US" altLang="ja-JP" dirty="0"/>
          </a:p>
          <a:p>
            <a:r>
              <a:rPr lang="ja-JP" altLang="en-US" dirty="0"/>
              <a:t>周りの人が守られているために自分も守られている状態を、「集団免疫」と言うことがある。</a:t>
            </a:r>
            <a:endParaRPr lang="en-US" altLang="ja-JP" dirty="0"/>
          </a:p>
          <a:p>
            <a:pPr lvl="1"/>
            <a:r>
              <a:rPr lang="ja-JP" altLang="en-US" dirty="0"/>
              <a:t>エイズの問題（集団免疫を過信した例）</a:t>
            </a:r>
            <a:endParaRPr lang="en-US" altLang="ja-JP" dirty="0"/>
          </a:p>
          <a:p>
            <a:pPr lvl="1"/>
            <a:r>
              <a:rPr lang="en-US" altLang="ja-JP" dirty="0"/>
              <a:t>MMR</a:t>
            </a:r>
            <a:r>
              <a:rPr lang="ja-JP" altLang="en-US" dirty="0"/>
              <a:t>（はしか、おたふく風邪、風疹）ワクチン接種の問題：副作用を避けるため集団免疫に頼る。</a:t>
            </a:r>
            <a:endParaRPr lang="en-US" altLang="ja-JP" dirty="0"/>
          </a:p>
          <a:p>
            <a:pPr lvl="1"/>
            <a:r>
              <a:rPr lang="ja-JP" altLang="en-US" dirty="0"/>
              <a:t>元イギリスの首相トニー・ブレアは集団免疫に頼り、子供に</a:t>
            </a:r>
            <a:r>
              <a:rPr lang="en-US" altLang="ja-JP" dirty="0"/>
              <a:t>MMR</a:t>
            </a:r>
            <a:r>
              <a:rPr lang="ja-JP" altLang="en-US" dirty="0"/>
              <a:t>ワクチン接種を受けさせなかったという疑惑を持たれた。</a:t>
            </a:r>
            <a:endParaRPr lang="en-US" altLang="ja-JP" dirty="0"/>
          </a:p>
          <a:p>
            <a:pPr lvl="1"/>
            <a:endParaRPr kumimoji="1" lang="ja-JP" altLang="en-US" dirty="0"/>
          </a:p>
        </p:txBody>
      </p:sp>
    </p:spTree>
    <p:extLst>
      <p:ext uri="{BB962C8B-B14F-4D97-AF65-F5344CB8AC3E}">
        <p14:creationId xmlns:p14="http://schemas.microsoft.com/office/powerpoint/2010/main" val="1116246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感染症の脅威</a:t>
            </a:r>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a:t>14</a:t>
            </a:r>
            <a:r>
              <a:rPr kumimoji="1" lang="ja-JP" altLang="en-US" dirty="0"/>
              <a:t>世紀に流行した腺ペスト（五年間で</a:t>
            </a:r>
            <a:r>
              <a:rPr kumimoji="1" lang="en-US" altLang="ja-JP" dirty="0"/>
              <a:t>2</a:t>
            </a:r>
            <a:r>
              <a:rPr kumimoji="1" lang="ja-JP" altLang="en-US" dirty="0"/>
              <a:t>千</a:t>
            </a:r>
            <a:r>
              <a:rPr kumimoji="1" lang="en-US" altLang="ja-JP" dirty="0"/>
              <a:t>5</a:t>
            </a:r>
            <a:r>
              <a:rPr kumimoji="1" lang="ja-JP" altLang="en-US" dirty="0"/>
              <a:t>百万人が死亡）。</a:t>
            </a:r>
            <a:endParaRPr kumimoji="1" lang="en-US" altLang="ja-JP" dirty="0"/>
          </a:p>
          <a:p>
            <a:r>
              <a:rPr lang="en-US" altLang="ja-JP" dirty="0"/>
              <a:t>1918</a:t>
            </a:r>
            <a:r>
              <a:rPr lang="ja-JP" altLang="en-US" dirty="0"/>
              <a:t>～</a:t>
            </a:r>
            <a:r>
              <a:rPr lang="en-US" altLang="ja-JP" dirty="0"/>
              <a:t>1919</a:t>
            </a:r>
            <a:r>
              <a:rPr lang="ja-JP" altLang="en-US" dirty="0"/>
              <a:t>年に世界的に流行したインフルエンザ（一年間に</a:t>
            </a:r>
            <a:r>
              <a:rPr lang="en-US" altLang="ja-JP" dirty="0"/>
              <a:t>2</a:t>
            </a:r>
            <a:r>
              <a:rPr lang="ja-JP" altLang="en-US" dirty="0"/>
              <a:t>千</a:t>
            </a:r>
            <a:r>
              <a:rPr lang="en-US" altLang="ja-JP" dirty="0"/>
              <a:t>5</a:t>
            </a:r>
            <a:r>
              <a:rPr lang="ja-JP" altLang="en-US" dirty="0"/>
              <a:t>百万人が死亡）。</a:t>
            </a:r>
            <a:endParaRPr lang="en-US" altLang="ja-JP" dirty="0"/>
          </a:p>
          <a:p>
            <a:r>
              <a:rPr lang="ja-JP" altLang="en-US" dirty="0"/>
              <a:t>いつまた同様の感染爆発がおこらないとも限らない。</a:t>
            </a:r>
            <a:endParaRPr lang="en-US" altLang="ja-JP" dirty="0"/>
          </a:p>
          <a:p>
            <a:pPr lvl="1"/>
            <a:r>
              <a:rPr lang="en-US" altLang="ja-JP" dirty="0"/>
              <a:t>SARS</a:t>
            </a:r>
            <a:r>
              <a:rPr lang="ja-JP" altLang="en-US" dirty="0"/>
              <a:t>もまた、その危険性があったが、患者を即刻隔離することにより感染を防いだ。</a:t>
            </a:r>
            <a:endParaRPr lang="en-US" altLang="ja-JP" dirty="0"/>
          </a:p>
          <a:p>
            <a:pPr lvl="1"/>
            <a:r>
              <a:rPr lang="ja-JP" altLang="en-US" dirty="0"/>
              <a:t>鶏インフルエンザに感染した鶏の全殺処分は、他の場所の鶏への伝染を防ぐためだけでない。</a:t>
            </a:r>
            <a:endParaRPr lang="en-US" altLang="ja-JP" dirty="0"/>
          </a:p>
          <a:p>
            <a:pPr lvl="1"/>
            <a:r>
              <a:rPr lang="ja-JP" altLang="en-US" dirty="0"/>
              <a:t>鳥インフルエンザが変異して、人類に多大な被害を及ぼすことを避けるためでもある。</a:t>
            </a:r>
            <a:endParaRPr lang="en-US" altLang="ja-JP" dirty="0"/>
          </a:p>
          <a:p>
            <a:pPr lvl="1"/>
            <a:r>
              <a:rPr lang="ja-JP" altLang="en-US" dirty="0"/>
              <a:t>そして、記憶に新しいコロナである。</a:t>
            </a:r>
            <a:endParaRPr lang="en-US" altLang="ja-JP" dirty="0"/>
          </a:p>
          <a:p>
            <a:endParaRPr lang="en-US" altLang="ja-JP" dirty="0"/>
          </a:p>
        </p:txBody>
      </p:sp>
    </p:spTree>
    <p:extLst>
      <p:ext uri="{BB962C8B-B14F-4D97-AF65-F5344CB8AC3E}">
        <p14:creationId xmlns:p14="http://schemas.microsoft.com/office/powerpoint/2010/main" val="93984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人口増加・コンピュータウィルス・不幸の手紙、口コミ・・・・・</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人口が増加するには、すべての女性が平均して</a:t>
            </a:r>
            <a:r>
              <a:rPr lang="ja-JP" altLang="en-US" dirty="0"/>
              <a:t>二人以上の子供を産まなければならない。</a:t>
            </a:r>
            <a:endParaRPr lang="en-US" altLang="ja-JP" dirty="0"/>
          </a:p>
          <a:p>
            <a:pPr lvl="1"/>
            <a:r>
              <a:rPr lang="ja-JP" altLang="en-US" dirty="0"/>
              <a:t>より正確には、合計特殊出生率（一人の女性が生涯に何人の子供を産むかを表す数値）が</a:t>
            </a:r>
            <a:r>
              <a:rPr lang="en-US" altLang="ja-JP" dirty="0"/>
              <a:t>2.1</a:t>
            </a:r>
            <a:r>
              <a:rPr lang="ja-JP" altLang="en-US" dirty="0"/>
              <a:t> 以上ならば人口は増加する。</a:t>
            </a:r>
            <a:endParaRPr lang="en-US" altLang="ja-JP" dirty="0"/>
          </a:p>
          <a:p>
            <a:r>
              <a:rPr lang="ja-JP" altLang="en-US" dirty="0"/>
              <a:t>コンピュータウィルスも自己複製をし、メールアドレスを調べ上げ、新たな宿主を探す。一つの宿主から、平均１個以上の宿主が見つかればよい。</a:t>
            </a:r>
            <a:endParaRPr lang="en-US" altLang="ja-JP" dirty="0"/>
          </a:p>
          <a:p>
            <a:r>
              <a:rPr lang="ja-JP" altLang="en-US" dirty="0"/>
              <a:t>チェーンメールや口コミ、ウワサも同じメカニズムで拡がってゆく。</a:t>
            </a:r>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1746031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人類</a:t>
            </a:r>
            <a:r>
              <a:rPr lang="ja-JP" altLang="en-US" dirty="0"/>
              <a:t>が存在するという奇跡</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a:t>何十億年もの進化の過程の結果である。</a:t>
            </a:r>
            <a:endParaRPr kumimoji="1" lang="en-US" altLang="ja-JP" dirty="0"/>
          </a:p>
          <a:p>
            <a:r>
              <a:rPr lang="ja-JP" altLang="en-US" dirty="0"/>
              <a:t>進化とは「遺伝子の突然変異や組み換え」と「自然選択（適者生存）」のプロセスを経て、生存と繁殖に適した子孫が、自分たちに似た生き物を増やしてゆくこと。</a:t>
            </a:r>
            <a:endParaRPr lang="en-US" altLang="ja-JP" dirty="0"/>
          </a:p>
          <a:p>
            <a:r>
              <a:rPr lang="ja-JP" altLang="en-US" dirty="0"/>
              <a:t>遺伝子の複製の際に十分なランダム性がないと、種は停滞して進化しない。逆にランダム性がありすぎると、安定した発達を遂げられない。</a:t>
            </a:r>
            <a:endParaRPr lang="en-US" altLang="ja-JP" dirty="0"/>
          </a:p>
        </p:txBody>
      </p:sp>
    </p:spTree>
    <p:extLst>
      <p:ext uri="{BB962C8B-B14F-4D97-AF65-F5344CB8AC3E}">
        <p14:creationId xmlns:p14="http://schemas.microsoft.com/office/powerpoint/2010/main" val="68119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単なるランダムな突然変異の積み重ねではない。</a:t>
            </a:r>
          </a:p>
        </p:txBody>
      </p:sp>
      <p:sp>
        <p:nvSpPr>
          <p:cNvPr id="3" name="コンテンツ プレースホルダー 2"/>
          <p:cNvSpPr>
            <a:spLocks noGrp="1"/>
          </p:cNvSpPr>
          <p:nvPr>
            <p:ph idx="1"/>
          </p:nvPr>
        </p:nvSpPr>
        <p:spPr/>
        <p:txBody>
          <a:bodyPr/>
          <a:lstStyle/>
          <a:p>
            <a:r>
              <a:rPr kumimoji="1" lang="ja-JP" altLang="en-US" dirty="0"/>
              <a:t>自然選択（適者生存）のプロセスより生き残る子孫は、利口で、順応力があり、狡猾だ。</a:t>
            </a:r>
            <a:endParaRPr kumimoji="1" lang="en-US" altLang="ja-JP" dirty="0"/>
          </a:p>
          <a:p>
            <a:r>
              <a:rPr kumimoji="1" lang="ja-JP" altLang="en-US" dirty="0"/>
              <a:t>つまり、よりヒトに近い。</a:t>
            </a:r>
            <a:endParaRPr kumimoji="1" lang="en-US" altLang="ja-JP" dirty="0"/>
          </a:p>
          <a:p>
            <a:r>
              <a:rPr lang="ja-JP" altLang="en-US" dirty="0"/>
              <a:t>しかし、原始的な生物から、ヒトのように高度の知能を持った生物に進化するには、何十億年もの時間と、何億もの世代が必要だった。</a:t>
            </a:r>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392864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生物と同様に進化するもの</a:t>
            </a:r>
          </a:p>
        </p:txBody>
      </p:sp>
      <p:sp>
        <p:nvSpPr>
          <p:cNvPr id="3" name="コンテンツ プレースホルダー 2"/>
          <p:cNvSpPr>
            <a:spLocks noGrp="1"/>
          </p:cNvSpPr>
          <p:nvPr>
            <p:ph idx="1"/>
          </p:nvPr>
        </p:nvSpPr>
        <p:spPr>
          <a:xfrm>
            <a:off x="539552" y="1412776"/>
            <a:ext cx="8229600" cy="5170586"/>
          </a:xfrm>
        </p:spPr>
        <p:txBody>
          <a:bodyPr>
            <a:normAutofit lnSpcReduction="10000"/>
          </a:bodyPr>
          <a:lstStyle/>
          <a:p>
            <a:r>
              <a:rPr kumimoji="1" lang="ja-JP" altLang="en-US" dirty="0"/>
              <a:t>生存に適したもの、人々に受け入れられるものは適者となる。</a:t>
            </a:r>
            <a:endParaRPr kumimoji="1" lang="en-US" altLang="ja-JP" dirty="0"/>
          </a:p>
          <a:p>
            <a:pPr lvl="1"/>
            <a:r>
              <a:rPr kumimoji="1" lang="ja-JP" altLang="en-US" dirty="0"/>
              <a:t>カジノ（新たなオプションやゲームが目先を変え、魅力的なものとなる）、大貧民</a:t>
            </a:r>
            <a:endParaRPr kumimoji="1" lang="en-US" altLang="ja-JP" dirty="0"/>
          </a:p>
          <a:p>
            <a:pPr lvl="1"/>
            <a:r>
              <a:rPr lang="ja-JP" altLang="en-US" dirty="0"/>
              <a:t>スポーツ全般（バスケットボール：ルールの変更も進化に寄与している）</a:t>
            </a:r>
            <a:endParaRPr kumimoji="1" lang="en-US" altLang="ja-JP" dirty="0"/>
          </a:p>
          <a:p>
            <a:pPr lvl="1"/>
            <a:r>
              <a:rPr lang="ja-JP" altLang="en-US" dirty="0"/>
              <a:t>料理や食べ物（ラーメン、フレンチ）</a:t>
            </a:r>
            <a:endParaRPr lang="en-US" altLang="ja-JP" dirty="0"/>
          </a:p>
          <a:p>
            <a:r>
              <a:rPr kumimoji="1" lang="ja-JP" altLang="en-US" dirty="0"/>
              <a:t>料理や食べ物の開発には、ランダム性も寄与している。</a:t>
            </a:r>
            <a:endParaRPr kumimoji="1" lang="en-US" altLang="ja-JP" dirty="0"/>
          </a:p>
          <a:p>
            <a:pPr lvl="1"/>
            <a:r>
              <a:rPr lang="ja-JP" altLang="en-US" dirty="0"/>
              <a:t>ちょっとした失敗が、新たな料理を生むかもしれない。</a:t>
            </a:r>
            <a:endParaRPr lang="en-US" altLang="ja-JP" dirty="0"/>
          </a:p>
          <a:p>
            <a:pPr lvl="1"/>
            <a:endParaRPr kumimoji="1" lang="en-US" altLang="ja-JP" dirty="0"/>
          </a:p>
          <a:p>
            <a:pPr lvl="1"/>
            <a:endParaRPr kumimoji="1" lang="ja-JP" altLang="en-US" dirty="0"/>
          </a:p>
        </p:txBody>
      </p:sp>
    </p:spTree>
    <p:extLst>
      <p:ext uri="{BB962C8B-B14F-4D97-AF65-F5344CB8AC3E}">
        <p14:creationId xmlns:p14="http://schemas.microsoft.com/office/powerpoint/2010/main" val="2584795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498178"/>
          </a:xfrm>
          <a:ln w="19050">
            <a:solidFill>
              <a:schemeClr val="accent1"/>
            </a:solidFill>
          </a:ln>
        </p:spPr>
        <p:txBody>
          <a:bodyPr>
            <a:noAutofit/>
          </a:bodyPr>
          <a:lstStyle/>
          <a:p>
            <a:r>
              <a:rPr kumimoji="1" lang="ja-JP" altLang="en-US" sz="3600" dirty="0"/>
              <a:t>デザイナー遺伝子</a:t>
            </a:r>
            <a:r>
              <a:rPr lang="ja-JP" altLang="en-US" sz="3600" dirty="0"/>
              <a:t>：</a:t>
            </a:r>
            <a:r>
              <a:rPr lang="en-US" altLang="ja-JP" sz="3600" dirty="0"/>
              <a:t>Designer </a:t>
            </a:r>
            <a:r>
              <a:rPr lang="ja-JP" altLang="en-US" sz="3600" dirty="0"/>
              <a:t>（</a:t>
            </a:r>
            <a:r>
              <a:rPr lang="en-US" altLang="ja-JP" sz="3600" dirty="0"/>
              <a:t>Blue</a:t>
            </a:r>
            <a:r>
              <a:rPr lang="ja-JP" altLang="en-US" sz="3600" dirty="0"/>
              <a:t>）</a:t>
            </a:r>
            <a:r>
              <a:rPr lang="en-US" altLang="ja-JP" sz="3600" dirty="0"/>
              <a:t> Genes</a:t>
            </a:r>
            <a:br>
              <a:rPr lang="en-US" altLang="ja-JP" dirty="0"/>
            </a:br>
            <a:r>
              <a:rPr lang="ja-JP" altLang="en-US" sz="2800" b="0" i="0" dirty="0">
                <a:solidFill>
                  <a:srgbClr val="222222"/>
                </a:solidFill>
                <a:effectLst/>
                <a:latin typeface="Noto Sans JP"/>
              </a:rPr>
              <a:t>遺伝子組み換え技術を用いて、特定の性質が強く働くように人工的に操作された遺伝子。</a:t>
            </a:r>
            <a:endParaRPr kumimoji="1" lang="ja-JP" altLang="en-US" dirty="0"/>
          </a:p>
        </p:txBody>
      </p:sp>
      <p:sp>
        <p:nvSpPr>
          <p:cNvPr id="3" name="コンテンツ プレースホルダー 2"/>
          <p:cNvSpPr>
            <a:spLocks noGrp="1"/>
          </p:cNvSpPr>
          <p:nvPr>
            <p:ph idx="1"/>
          </p:nvPr>
        </p:nvSpPr>
        <p:spPr>
          <a:xfrm>
            <a:off x="457838" y="1772816"/>
            <a:ext cx="8229600" cy="4997152"/>
          </a:xfrm>
        </p:spPr>
        <p:txBody>
          <a:bodyPr>
            <a:normAutofit/>
          </a:bodyPr>
          <a:lstStyle/>
          <a:p>
            <a:r>
              <a:rPr lang="ja-JP" altLang="en-US" dirty="0"/>
              <a:t>子供が特定の遺伝子を得る基本的な法則は単純で、それは完全に確率の問題だ。</a:t>
            </a:r>
            <a:endParaRPr lang="en-US" altLang="ja-JP" dirty="0"/>
          </a:p>
          <a:p>
            <a:pPr lvl="1"/>
            <a:r>
              <a:rPr kumimoji="1" lang="ja-JP" altLang="en-US" dirty="0"/>
              <a:t>遺伝子情報は親から子へ受け継がれる。</a:t>
            </a:r>
            <a:endParaRPr kumimoji="1" lang="en-US" altLang="ja-JP" dirty="0"/>
          </a:p>
          <a:p>
            <a:pPr lvl="1"/>
            <a:r>
              <a:rPr lang="ja-JP" altLang="en-US" dirty="0"/>
              <a:t>しかし、さまざまな遺伝子がさまざまに組み合わさって、さまざまな特性を作り出すから、どのような子供になるかを予想することは難しい。</a:t>
            </a:r>
            <a:endParaRPr lang="en-US" altLang="ja-JP" dirty="0"/>
          </a:p>
          <a:p>
            <a:r>
              <a:rPr kumimoji="1" lang="ja-JP" altLang="en-US" dirty="0"/>
              <a:t>ヒトの遺伝子は、多少の例外はあるものの、ペアになっている。たとえば目の色が明るいか暗いかは基本的に一つの遺伝子ペアで決まる（ことにして話を進める）。</a:t>
            </a:r>
          </a:p>
        </p:txBody>
      </p:sp>
    </p:spTree>
    <p:extLst>
      <p:ext uri="{BB962C8B-B14F-4D97-AF65-F5344CB8AC3E}">
        <p14:creationId xmlns:p14="http://schemas.microsoft.com/office/powerpoint/2010/main" val="271192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目の色の明るさと遺伝子</a:t>
            </a:r>
          </a:p>
        </p:txBody>
      </p:sp>
      <p:sp>
        <p:nvSpPr>
          <p:cNvPr id="3" name="コンテンツ プレースホルダー 2"/>
          <p:cNvSpPr>
            <a:spLocks noGrp="1"/>
          </p:cNvSpPr>
          <p:nvPr>
            <p:ph idx="1"/>
          </p:nvPr>
        </p:nvSpPr>
        <p:spPr>
          <a:xfrm>
            <a:off x="457200" y="1600200"/>
            <a:ext cx="8435280" cy="4997152"/>
          </a:xfrm>
        </p:spPr>
        <p:txBody>
          <a:bodyPr>
            <a:normAutofit lnSpcReduction="10000"/>
          </a:bodyPr>
          <a:lstStyle/>
          <a:p>
            <a:r>
              <a:rPr kumimoji="1" lang="ja-JP" altLang="en-US" dirty="0"/>
              <a:t>ある人の遺伝子が「明</a:t>
            </a:r>
            <a:r>
              <a:rPr kumimoji="1" lang="ja-JP" altLang="en-US" dirty="0" err="1"/>
              <a:t>ー</a:t>
            </a:r>
            <a:r>
              <a:rPr kumimoji="1" lang="ja-JP" altLang="en-US" dirty="0"/>
              <a:t>明」のペアならば、その人の目の色は明るい色になる。</a:t>
            </a:r>
            <a:endParaRPr kumimoji="1" lang="en-US" altLang="ja-JP" dirty="0"/>
          </a:p>
          <a:p>
            <a:r>
              <a:rPr lang="ja-JP" altLang="en-US" dirty="0"/>
              <a:t>「暗</a:t>
            </a:r>
            <a:r>
              <a:rPr lang="ja-JP" altLang="en-US" dirty="0" err="1"/>
              <a:t>ー</a:t>
            </a:r>
            <a:r>
              <a:rPr lang="ja-JP" altLang="en-US" dirty="0"/>
              <a:t>暗」のペアならば、暗い色になる。</a:t>
            </a:r>
            <a:endParaRPr lang="en-US" altLang="ja-JP" dirty="0"/>
          </a:p>
          <a:p>
            <a:r>
              <a:rPr lang="ja-JP" altLang="en-US" dirty="0"/>
              <a:t>「明</a:t>
            </a:r>
            <a:r>
              <a:rPr lang="ja-JP" altLang="en-US" dirty="0" err="1"/>
              <a:t>ー</a:t>
            </a:r>
            <a:r>
              <a:rPr lang="ja-JP" altLang="en-US" dirty="0"/>
              <a:t>暗」のペアならば、暗い色になる。</a:t>
            </a:r>
            <a:endParaRPr lang="en-US" altLang="ja-JP" dirty="0"/>
          </a:p>
          <a:p>
            <a:pPr lvl="1"/>
            <a:r>
              <a:rPr lang="ja-JP" altLang="en-US" dirty="0"/>
              <a:t>暗い色の遺伝子が「優性」で、明るい色の遺伝子が「劣性」だからである。</a:t>
            </a:r>
          </a:p>
          <a:p>
            <a:r>
              <a:rPr lang="ja-JP" altLang="en-US" dirty="0"/>
              <a:t>明るい色の目をした人は、「明</a:t>
            </a:r>
            <a:r>
              <a:rPr lang="ja-JP" altLang="en-US" dirty="0" err="1"/>
              <a:t>ー</a:t>
            </a:r>
            <a:r>
              <a:rPr lang="ja-JP" altLang="en-US" dirty="0"/>
              <a:t>明」のペアを持つ。</a:t>
            </a:r>
          </a:p>
          <a:p>
            <a:r>
              <a:rPr lang="ja-JP" altLang="en-US" dirty="0"/>
              <a:t>暗い色の目をした人は、「暗</a:t>
            </a:r>
            <a:r>
              <a:rPr lang="ja-JP" altLang="en-US" dirty="0" err="1"/>
              <a:t>ー</a:t>
            </a:r>
            <a:r>
              <a:rPr lang="ja-JP" altLang="en-US" dirty="0"/>
              <a:t>暗」あるいは「明</a:t>
            </a:r>
            <a:r>
              <a:rPr lang="ja-JP" altLang="en-US" dirty="0" err="1"/>
              <a:t>ー</a:t>
            </a:r>
            <a:r>
              <a:rPr lang="ja-JP" altLang="en-US" dirty="0"/>
              <a:t>暗」どちらかである。</a:t>
            </a:r>
            <a:endParaRPr lang="en-US" altLang="ja-JP" dirty="0"/>
          </a:p>
        </p:txBody>
      </p:sp>
    </p:spTree>
    <p:extLst>
      <p:ext uri="{BB962C8B-B14F-4D97-AF65-F5344CB8AC3E}">
        <p14:creationId xmlns:p14="http://schemas.microsoft.com/office/powerpoint/2010/main" val="1159525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fontScale="90000"/>
          </a:bodyPr>
          <a:lstStyle/>
          <a:p>
            <a:r>
              <a:rPr kumimoji="1" lang="ja-JP" altLang="en-US" dirty="0"/>
              <a:t>子供への遺伝</a:t>
            </a:r>
            <a:br>
              <a:rPr kumimoji="1" lang="en-US" altLang="ja-JP" dirty="0"/>
            </a:br>
            <a:r>
              <a:rPr lang="ja-JP" altLang="en-US" dirty="0"/>
              <a:t>両親ともに「明</a:t>
            </a:r>
            <a:r>
              <a:rPr lang="ja-JP" altLang="en-US" dirty="0" err="1"/>
              <a:t>ー</a:t>
            </a:r>
            <a:r>
              <a:rPr lang="ja-JP" altLang="en-US" dirty="0"/>
              <a:t>暗」の場合</a:t>
            </a:r>
            <a:br>
              <a:rPr kumimoji="1" lang="en-US" altLang="ja-JP" dirty="0"/>
            </a:b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835829551"/>
              </p:ext>
            </p:extLst>
          </p:nvPr>
        </p:nvGraphicFramePr>
        <p:xfrm>
          <a:off x="683566" y="2780928"/>
          <a:ext cx="7643194" cy="3302996"/>
        </p:xfrm>
        <a:graphic>
          <a:graphicData uri="http://schemas.openxmlformats.org/drawingml/2006/table">
            <a:tbl>
              <a:tblPr firstRow="1" bandRow="1">
                <a:tableStyleId>{5C22544A-7EE6-4342-B048-85BDC9FD1C3A}</a:tableStyleId>
              </a:tblPr>
              <a:tblGrid>
                <a:gridCol w="2076968">
                  <a:extLst>
                    <a:ext uri="{9D8B030D-6E8A-4147-A177-3AD203B41FA5}">
                      <a16:colId xmlns:a16="http://schemas.microsoft.com/office/drawing/2014/main" val="20000"/>
                    </a:ext>
                  </a:extLst>
                </a:gridCol>
                <a:gridCol w="394590">
                  <a:extLst>
                    <a:ext uri="{9D8B030D-6E8A-4147-A177-3AD203B41FA5}">
                      <a16:colId xmlns:a16="http://schemas.microsoft.com/office/drawing/2014/main" val="20001"/>
                    </a:ext>
                  </a:extLst>
                </a:gridCol>
                <a:gridCol w="1017700">
                  <a:extLst>
                    <a:ext uri="{9D8B030D-6E8A-4147-A177-3AD203B41FA5}">
                      <a16:colId xmlns:a16="http://schemas.microsoft.com/office/drawing/2014/main" val="20002"/>
                    </a:ext>
                  </a:extLst>
                </a:gridCol>
                <a:gridCol w="2076968">
                  <a:extLst>
                    <a:ext uri="{9D8B030D-6E8A-4147-A177-3AD203B41FA5}">
                      <a16:colId xmlns:a16="http://schemas.microsoft.com/office/drawing/2014/main" val="20003"/>
                    </a:ext>
                  </a:extLst>
                </a:gridCol>
                <a:gridCol w="2076968">
                  <a:extLst>
                    <a:ext uri="{9D8B030D-6E8A-4147-A177-3AD203B41FA5}">
                      <a16:colId xmlns:a16="http://schemas.microsoft.com/office/drawing/2014/main" val="20004"/>
                    </a:ext>
                  </a:extLst>
                </a:gridCol>
              </a:tblGrid>
              <a:tr h="825749">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825749">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825749">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明・暗</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825749">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暗・暗</a:t>
                      </a:r>
                    </a:p>
                  </a:txBody>
                  <a:tcPr anchor="c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46991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fontScale="90000"/>
          </a:bodyPr>
          <a:lstStyle/>
          <a:p>
            <a:r>
              <a:rPr kumimoji="1" lang="ja-JP" altLang="en-US" dirty="0"/>
              <a:t>子供への遺伝</a:t>
            </a:r>
            <a:br>
              <a:rPr kumimoji="1" lang="en-US" altLang="ja-JP" dirty="0"/>
            </a:br>
            <a:r>
              <a:rPr lang="ja-JP" altLang="en-US" dirty="0"/>
              <a:t>両親ともに「明</a:t>
            </a:r>
            <a:r>
              <a:rPr lang="ja-JP" altLang="en-US" dirty="0" err="1"/>
              <a:t>ー</a:t>
            </a:r>
            <a:r>
              <a:rPr lang="ja-JP" altLang="en-US" dirty="0"/>
              <a:t>明」の場合</a:t>
            </a:r>
            <a:br>
              <a:rPr kumimoji="1" lang="en-US" altLang="ja-JP" dirty="0"/>
            </a:b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03312422"/>
              </p:ext>
            </p:extLst>
          </p:nvPr>
        </p:nvGraphicFramePr>
        <p:xfrm>
          <a:off x="683566" y="2780928"/>
          <a:ext cx="7643194" cy="3302996"/>
        </p:xfrm>
        <a:graphic>
          <a:graphicData uri="http://schemas.openxmlformats.org/drawingml/2006/table">
            <a:tbl>
              <a:tblPr firstRow="1" bandRow="1">
                <a:tableStyleId>{5C22544A-7EE6-4342-B048-85BDC9FD1C3A}</a:tableStyleId>
              </a:tblPr>
              <a:tblGrid>
                <a:gridCol w="2076968">
                  <a:extLst>
                    <a:ext uri="{9D8B030D-6E8A-4147-A177-3AD203B41FA5}">
                      <a16:colId xmlns:a16="http://schemas.microsoft.com/office/drawing/2014/main" val="20000"/>
                    </a:ext>
                  </a:extLst>
                </a:gridCol>
                <a:gridCol w="394590">
                  <a:extLst>
                    <a:ext uri="{9D8B030D-6E8A-4147-A177-3AD203B41FA5}">
                      <a16:colId xmlns:a16="http://schemas.microsoft.com/office/drawing/2014/main" val="20001"/>
                    </a:ext>
                  </a:extLst>
                </a:gridCol>
                <a:gridCol w="1017700">
                  <a:extLst>
                    <a:ext uri="{9D8B030D-6E8A-4147-A177-3AD203B41FA5}">
                      <a16:colId xmlns:a16="http://schemas.microsoft.com/office/drawing/2014/main" val="20002"/>
                    </a:ext>
                  </a:extLst>
                </a:gridCol>
                <a:gridCol w="2076968">
                  <a:extLst>
                    <a:ext uri="{9D8B030D-6E8A-4147-A177-3AD203B41FA5}">
                      <a16:colId xmlns:a16="http://schemas.microsoft.com/office/drawing/2014/main" val="20003"/>
                    </a:ext>
                  </a:extLst>
                </a:gridCol>
                <a:gridCol w="2076968">
                  <a:extLst>
                    <a:ext uri="{9D8B030D-6E8A-4147-A177-3AD203B41FA5}">
                      <a16:colId xmlns:a16="http://schemas.microsoft.com/office/drawing/2014/main" val="20004"/>
                    </a:ext>
                  </a:extLst>
                </a:gridCol>
              </a:tblGrid>
              <a:tr h="825749">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825749">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明</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825749">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825749">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明・明</a:t>
                      </a:r>
                    </a:p>
                  </a:txBody>
                  <a:tcPr anchor="c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87916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fontScale="90000"/>
          </a:bodyPr>
          <a:lstStyle/>
          <a:p>
            <a:r>
              <a:rPr kumimoji="1" lang="ja-JP" altLang="en-US" dirty="0"/>
              <a:t>子供への遺伝（</a:t>
            </a:r>
            <a:r>
              <a:rPr kumimoji="1" lang="en-US" altLang="ja-JP" dirty="0"/>
              <a:t>『</a:t>
            </a:r>
            <a:r>
              <a:rPr kumimoji="1" lang="ja-JP" altLang="en-US" dirty="0"/>
              <a:t>さよなら青い瞳</a:t>
            </a:r>
            <a:r>
              <a:rPr kumimoji="1" lang="en-US" altLang="ja-JP" dirty="0"/>
              <a:t>』</a:t>
            </a:r>
            <a:r>
              <a:rPr kumimoji="1" lang="ja-JP" altLang="en-US" dirty="0"/>
              <a:t>）</a:t>
            </a:r>
            <a:br>
              <a:rPr lang="en-US" altLang="ja-JP" dirty="0"/>
            </a:br>
            <a:r>
              <a:rPr lang="ja-JP" altLang="en-US" dirty="0"/>
              <a:t>母親が明るい色の目で、</a:t>
            </a:r>
            <a:br>
              <a:rPr lang="en-US" altLang="ja-JP" dirty="0"/>
            </a:br>
            <a:r>
              <a:rPr lang="ja-JP" altLang="en-US" dirty="0"/>
              <a:t>父親が暗い色の目の場合</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501597476"/>
              </p:ext>
            </p:extLst>
          </p:nvPr>
        </p:nvGraphicFramePr>
        <p:xfrm>
          <a:off x="827584" y="1988840"/>
          <a:ext cx="7643194" cy="2088232"/>
        </p:xfrm>
        <a:graphic>
          <a:graphicData uri="http://schemas.openxmlformats.org/drawingml/2006/table">
            <a:tbl>
              <a:tblPr firstRow="1" bandRow="1">
                <a:tableStyleId>{5C22544A-7EE6-4342-B048-85BDC9FD1C3A}</a:tableStyleId>
              </a:tblPr>
              <a:tblGrid>
                <a:gridCol w="2076968">
                  <a:extLst>
                    <a:ext uri="{9D8B030D-6E8A-4147-A177-3AD203B41FA5}">
                      <a16:colId xmlns:a16="http://schemas.microsoft.com/office/drawing/2014/main" val="20000"/>
                    </a:ext>
                  </a:extLst>
                </a:gridCol>
                <a:gridCol w="394590">
                  <a:extLst>
                    <a:ext uri="{9D8B030D-6E8A-4147-A177-3AD203B41FA5}">
                      <a16:colId xmlns:a16="http://schemas.microsoft.com/office/drawing/2014/main" val="20001"/>
                    </a:ext>
                  </a:extLst>
                </a:gridCol>
                <a:gridCol w="1017700">
                  <a:extLst>
                    <a:ext uri="{9D8B030D-6E8A-4147-A177-3AD203B41FA5}">
                      <a16:colId xmlns:a16="http://schemas.microsoft.com/office/drawing/2014/main" val="20002"/>
                    </a:ext>
                  </a:extLst>
                </a:gridCol>
                <a:gridCol w="2076968">
                  <a:extLst>
                    <a:ext uri="{9D8B030D-6E8A-4147-A177-3AD203B41FA5}">
                      <a16:colId xmlns:a16="http://schemas.microsoft.com/office/drawing/2014/main" val="20003"/>
                    </a:ext>
                  </a:extLst>
                </a:gridCol>
                <a:gridCol w="2076968">
                  <a:extLst>
                    <a:ext uri="{9D8B030D-6E8A-4147-A177-3AD203B41FA5}">
                      <a16:colId xmlns:a16="http://schemas.microsoft.com/office/drawing/2014/main" val="20004"/>
                    </a:ext>
                  </a:extLst>
                </a:gridCol>
              </a:tblGrid>
              <a:tr h="522058">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522058">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明</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22058">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明・明</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522058">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暗・明</a:t>
                      </a:r>
                    </a:p>
                  </a:txBody>
                  <a:tcPr anchor="ctr">
                    <a:solidFill>
                      <a:schemeClr val="bg1"/>
                    </a:solidFill>
                  </a:tcPr>
                </a:tc>
                <a:extLst>
                  <a:ext uri="{0D108BD9-81ED-4DB2-BD59-A6C34878D82A}">
                    <a16:rowId xmlns:a16="http://schemas.microsoft.com/office/drawing/2014/main" val="10003"/>
                  </a:ext>
                </a:extLst>
              </a:tr>
            </a:tbl>
          </a:graphicData>
        </a:graphic>
      </p:graphicFrame>
      <p:graphicFrame>
        <p:nvGraphicFramePr>
          <p:cNvPr id="5" name="コンテンツ プレースホルダー 3"/>
          <p:cNvGraphicFramePr>
            <a:graphicFrameLocks/>
          </p:cNvGraphicFramePr>
          <p:nvPr>
            <p:extLst>
              <p:ext uri="{D42A27DB-BD31-4B8C-83A1-F6EECF244321}">
                <p14:modId xmlns:p14="http://schemas.microsoft.com/office/powerpoint/2010/main" val="3560915586"/>
              </p:ext>
            </p:extLst>
          </p:nvPr>
        </p:nvGraphicFramePr>
        <p:xfrm>
          <a:off x="827584" y="4581128"/>
          <a:ext cx="7643194" cy="2088232"/>
        </p:xfrm>
        <a:graphic>
          <a:graphicData uri="http://schemas.openxmlformats.org/drawingml/2006/table">
            <a:tbl>
              <a:tblPr firstRow="1" bandRow="1">
                <a:tableStyleId>{5C22544A-7EE6-4342-B048-85BDC9FD1C3A}</a:tableStyleId>
              </a:tblPr>
              <a:tblGrid>
                <a:gridCol w="2076968">
                  <a:extLst>
                    <a:ext uri="{9D8B030D-6E8A-4147-A177-3AD203B41FA5}">
                      <a16:colId xmlns:a16="http://schemas.microsoft.com/office/drawing/2014/main" val="20000"/>
                    </a:ext>
                  </a:extLst>
                </a:gridCol>
                <a:gridCol w="394590">
                  <a:extLst>
                    <a:ext uri="{9D8B030D-6E8A-4147-A177-3AD203B41FA5}">
                      <a16:colId xmlns:a16="http://schemas.microsoft.com/office/drawing/2014/main" val="20001"/>
                    </a:ext>
                  </a:extLst>
                </a:gridCol>
                <a:gridCol w="1017700">
                  <a:extLst>
                    <a:ext uri="{9D8B030D-6E8A-4147-A177-3AD203B41FA5}">
                      <a16:colId xmlns:a16="http://schemas.microsoft.com/office/drawing/2014/main" val="20002"/>
                    </a:ext>
                  </a:extLst>
                </a:gridCol>
                <a:gridCol w="2076968">
                  <a:extLst>
                    <a:ext uri="{9D8B030D-6E8A-4147-A177-3AD203B41FA5}">
                      <a16:colId xmlns:a16="http://schemas.microsoft.com/office/drawing/2014/main" val="20003"/>
                    </a:ext>
                  </a:extLst>
                </a:gridCol>
                <a:gridCol w="2076968">
                  <a:extLst>
                    <a:ext uri="{9D8B030D-6E8A-4147-A177-3AD203B41FA5}">
                      <a16:colId xmlns:a16="http://schemas.microsoft.com/office/drawing/2014/main" val="20004"/>
                    </a:ext>
                  </a:extLst>
                </a:gridCol>
              </a:tblGrid>
              <a:tr h="522058">
                <a:tc>
                  <a:txBody>
                    <a:bodyPr/>
                    <a:lstStyle/>
                    <a:p>
                      <a:pPr algn="ctr"/>
                      <a:endParaRPr kumimoji="1" lang="ja-JP" altLang="en-US" sz="2000" b="1" dirty="0"/>
                    </a:p>
                  </a:txBody>
                  <a:tcPr anchor="ctr">
                    <a:solidFill>
                      <a:schemeClr val="bg1"/>
                    </a:solidFill>
                  </a:tcPr>
                </a:tc>
                <a:tc gridSpan="4">
                  <a:txBody>
                    <a:bodyPr/>
                    <a:lstStyle/>
                    <a:p>
                      <a:pPr algn="ctr"/>
                      <a:r>
                        <a:rPr kumimoji="1" lang="ja-JP" altLang="en-US" sz="2000" b="1" dirty="0">
                          <a:solidFill>
                            <a:sysClr val="windowText" lastClr="000000"/>
                          </a:solidFill>
                        </a:rPr>
                        <a:t>母親の遺伝子</a:t>
                      </a:r>
                    </a:p>
                  </a:txBody>
                  <a:tcPr anchor="ctr">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522058">
                <a:tc gridSpan="3">
                  <a:txBody>
                    <a:bodyPr/>
                    <a:lstStyle/>
                    <a:p>
                      <a:pPr algn="ctr"/>
                      <a:endParaRPr kumimoji="1" lang="ja-JP" altLang="en-US" sz="2000" b="1"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kumimoji="1" lang="ja-JP" altLang="en-US" sz="2000" b="1" dirty="0"/>
                        <a:t>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b="1" dirty="0"/>
                        <a:t>明</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22058">
                <a:tc rowSpan="2" gridSpan="2">
                  <a:txBody>
                    <a:bodyPr/>
                    <a:lstStyle/>
                    <a:p>
                      <a:pPr algn="ctr"/>
                      <a:r>
                        <a:rPr kumimoji="1" lang="ja-JP" altLang="en-US" sz="2000" b="1" dirty="0"/>
                        <a:t>父親の遺伝子</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rowSpan="2" h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kumimoji="1" lang="ja-JP" altLang="en-US" sz="2000" b="1" dirty="0"/>
                        <a:t>暗・明</a:t>
                      </a:r>
                      <a:endParaRPr kumimoji="1" lang="en-US" altLang="ja-JP" sz="2000" b="1" dirty="0"/>
                    </a:p>
                  </a:txBody>
                  <a:tcPr anchor="ct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2"/>
                  </a:ext>
                </a:extLst>
              </a:tr>
              <a:tr h="522058">
                <a:tc gridSpan="2" vMerge="1">
                  <a:txBody>
                    <a:bodyPr/>
                    <a:lstStyle/>
                    <a:p>
                      <a:endParaRPr kumimoji="1" lang="ja-JP" altLang="en-US" dirty="0"/>
                    </a:p>
                  </a:txBody>
                  <a:tcPr/>
                </a:tc>
                <a:tc hMerge="1" vMerge="1">
                  <a:txBody>
                    <a:bodyPr/>
                    <a:lstStyle/>
                    <a:p>
                      <a:pPr algn="ctr"/>
                      <a:endParaRPr kumimoji="1" lang="ja-JP" alt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kumimoji="1" lang="ja-JP" altLang="en-US" sz="2000" b="1" dirty="0"/>
                        <a:t>暗・明</a:t>
                      </a:r>
                    </a:p>
                  </a:txBody>
                  <a:tcPr anchor="ctr">
                    <a:lnL w="12700" cap="flat" cmpd="sng" algn="ctr">
                      <a:solidFill>
                        <a:schemeClr val="tx1"/>
                      </a:solidFill>
                      <a:prstDash val="solid"/>
                      <a:round/>
                      <a:headEnd type="none" w="med" len="med"/>
                      <a:tailEnd type="none" w="med" len="med"/>
                    </a:lnL>
                    <a:solidFill>
                      <a:schemeClr val="bg1"/>
                    </a:solidFill>
                  </a:tcPr>
                </a:tc>
                <a:tc>
                  <a:txBody>
                    <a:bodyPr/>
                    <a:lstStyle/>
                    <a:p>
                      <a:pPr algn="ctr"/>
                      <a:r>
                        <a:rPr kumimoji="1" lang="ja-JP" altLang="en-US" sz="2000" b="1" dirty="0"/>
                        <a:t>暗・明</a:t>
                      </a:r>
                    </a:p>
                  </a:txBody>
                  <a:tcPr anchor="c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239579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6503</TotalTime>
  <Words>1792</Words>
  <Application>Microsoft Office PowerPoint</Application>
  <PresentationFormat>画面に合わせる (4:3)</PresentationFormat>
  <Paragraphs>167</Paragraphs>
  <Slides>19</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Noto Sans JP</vt:lpstr>
      <vt:lpstr>Arial</vt:lpstr>
      <vt:lpstr>Calibri</vt:lpstr>
      <vt:lpstr>Office ​​テーマ</vt:lpstr>
      <vt:lpstr>第13章 進化、遺伝子、ウィルス</vt:lpstr>
      <vt:lpstr>人類が存在するという奇跡</vt:lpstr>
      <vt:lpstr>単なるランダムな突然変異の積み重ねではない。</vt:lpstr>
      <vt:lpstr>生物と同様に進化するもの</vt:lpstr>
      <vt:lpstr>デザイナー遺伝子：Designer （Blue） Genes 遺伝子組み換え技術を用いて、特定の性質が強く働くように人工的に操作された遺伝子。</vt:lpstr>
      <vt:lpstr>目の色の明るさと遺伝子</vt:lpstr>
      <vt:lpstr>子供への遺伝 両親ともに「明ー暗」の場合 </vt:lpstr>
      <vt:lpstr>子供への遺伝 両親ともに「明ー明」の場合 </vt:lpstr>
      <vt:lpstr>子供への遺伝（『さよなら青い瞳』） 母親が明るい色の目で、 父親が暗い色の目の場合</vt:lpstr>
      <vt:lpstr>子供への遺伝 両親ともに暗い色の目の場合</vt:lpstr>
      <vt:lpstr>両親と自分が暗い色の目をしていて、兄弟の中に明るい色の目を持つものが居る場合</vt:lpstr>
      <vt:lpstr>感染症も大数の法則に従う</vt:lpstr>
      <vt:lpstr>ウィルスが生き延びるには？</vt:lpstr>
      <vt:lpstr>みんなに伝えろ！</vt:lpstr>
      <vt:lpstr>みんなに伝えろ！（続き）</vt:lpstr>
      <vt:lpstr>みんなに伝えろ！（そのまた続き）</vt:lpstr>
      <vt:lpstr>「集団免疫」という状態</vt:lpstr>
      <vt:lpstr>感染症の脅威</vt:lpstr>
      <vt:lpstr>人口増加・コンピュータウィルス・不幸の手紙、口コミ・・・・・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第13章 進化，遺伝子，ウィルス</dc:title>
  <dc:creator>Akihiko</dc:creator>
  <cp:lastModifiedBy>AKIHIKO MATSUO</cp:lastModifiedBy>
  <cp:revision>41</cp:revision>
  <dcterms:created xsi:type="dcterms:W3CDTF">2012-12-30T08:22:32Z</dcterms:created>
  <dcterms:modified xsi:type="dcterms:W3CDTF">2025-07-09T03:23:18Z</dcterms:modified>
</cp:coreProperties>
</file>