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4" r:id="rId15"/>
    <p:sldId id="287" r:id="rId16"/>
    <p:sldId id="269" r:id="rId17"/>
    <p:sldId id="270" r:id="rId18"/>
    <p:sldId id="286" r:id="rId19"/>
    <p:sldId id="288" r:id="rId20"/>
    <p:sldId id="271" r:id="rId21"/>
    <p:sldId id="272" r:id="rId22"/>
    <p:sldId id="273" r:id="rId23"/>
    <p:sldId id="274" r:id="rId24"/>
    <p:sldId id="275" r:id="rId25"/>
    <p:sldId id="276" r:id="rId26"/>
    <p:sldId id="279" r:id="rId27"/>
    <p:sldId id="289" r:id="rId28"/>
    <p:sldId id="277" r:id="rId29"/>
    <p:sldId id="278" r:id="rId30"/>
    <p:sldId id="280" r:id="rId31"/>
    <p:sldId id="281" r:id="rId32"/>
    <p:sldId id="282" r:id="rId33"/>
    <p:sldId id="283" r:id="rId3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AAB5C8-1846-4BB2-B7B4-05827E853892}" v="78" dt="2025-07-14T03:27:36.24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70" autoAdjust="0"/>
    <p:restoredTop sz="94660"/>
  </p:normalViewPr>
  <p:slideViewPr>
    <p:cSldViewPr>
      <p:cViewPr varScale="1">
        <p:scale>
          <a:sx n="82" d="100"/>
          <a:sy n="82" d="100"/>
        </p:scale>
        <p:origin x="560" y="2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EE8203C5-ACF9-4CDB-A74B-66D6F092D7E6}"/>
    <pc:docChg chg="undo custSel modSld">
      <pc:chgData name="精彦 松尾" userId="079f92e83afe574c" providerId="LiveId" clId="{EE8203C5-ACF9-4CDB-A74B-66D6F092D7E6}" dt="2024-07-17T01:47:40.515" v="259" actId="20577"/>
      <pc:docMkLst>
        <pc:docMk/>
      </pc:docMkLst>
      <pc:sldChg chg="addSp delSp modSp mod addAnim delAnim modAnim modNotesTx">
        <pc:chgData name="精彦 松尾" userId="079f92e83afe574c" providerId="LiveId" clId="{EE8203C5-ACF9-4CDB-A74B-66D6F092D7E6}" dt="2024-07-17T01:47:40.515" v="259" actId="20577"/>
        <pc:sldMkLst>
          <pc:docMk/>
          <pc:sldMk cId="3791454034" sldId="279"/>
        </pc:sldMkLst>
      </pc:sldChg>
      <pc:sldChg chg="modSp">
        <pc:chgData name="精彦 松尾" userId="079f92e83afe574c" providerId="LiveId" clId="{EE8203C5-ACF9-4CDB-A74B-66D6F092D7E6}" dt="2024-07-14T01:19:10.213" v="8" actId="20577"/>
        <pc:sldMkLst>
          <pc:docMk/>
          <pc:sldMk cId="107571156" sldId="283"/>
        </pc:sldMkLst>
      </pc:sldChg>
    </pc:docChg>
  </pc:docChgLst>
  <pc:docChgLst>
    <pc:chgData name="精彦 松尾" userId="079f92e83afe574c" providerId="LiveId" clId="{BFAAB5C8-1846-4BB2-B7B4-05827E853892}"/>
    <pc:docChg chg="custSel modSld">
      <pc:chgData name="精彦 松尾" userId="079f92e83afe574c" providerId="LiveId" clId="{BFAAB5C8-1846-4BB2-B7B4-05827E853892}" dt="2025-07-14T03:27:36.294" v="81" actId="27636"/>
      <pc:docMkLst>
        <pc:docMk/>
      </pc:docMkLst>
      <pc:sldChg chg="modSp mod">
        <pc:chgData name="精彦 松尾" userId="079f92e83afe574c" providerId="LiveId" clId="{BFAAB5C8-1846-4BB2-B7B4-05827E853892}" dt="2025-07-14T03:24:50.061" v="75" actId="1076"/>
        <pc:sldMkLst>
          <pc:docMk/>
          <pc:sldMk cId="3791454034" sldId="279"/>
        </pc:sldMkLst>
        <pc:spChg chg="mod">
          <ac:chgData name="精彦 松尾" userId="079f92e83afe574c" providerId="LiveId" clId="{BFAAB5C8-1846-4BB2-B7B4-05827E853892}" dt="2025-07-14T03:24:50.061" v="75" actId="1076"/>
          <ac:spMkLst>
            <pc:docMk/>
            <pc:sldMk cId="3791454034" sldId="279"/>
            <ac:spMk id="4" creationId="{03503554-9E75-262B-642C-C402BB3A56AC}"/>
          </ac:spMkLst>
        </pc:spChg>
        <pc:spChg chg="mod">
          <ac:chgData name="精彦 松尾" userId="079f92e83afe574c" providerId="LiveId" clId="{BFAAB5C8-1846-4BB2-B7B4-05827E853892}" dt="2025-07-14T03:24:03.967" v="45" actId="20577"/>
          <ac:spMkLst>
            <pc:docMk/>
            <pc:sldMk cId="3791454034" sldId="279"/>
            <ac:spMk id="52" creationId="{00000000-0000-0000-0000-000000000000}"/>
          </ac:spMkLst>
        </pc:spChg>
      </pc:sldChg>
      <pc:sldChg chg="modSp mod">
        <pc:chgData name="精彦 松尾" userId="079f92e83afe574c" providerId="LiveId" clId="{BFAAB5C8-1846-4BB2-B7B4-05827E853892}" dt="2025-07-14T03:27:36.294" v="81" actId="27636"/>
        <pc:sldMkLst>
          <pc:docMk/>
          <pc:sldMk cId="2660430731" sldId="289"/>
        </pc:sldMkLst>
        <pc:spChg chg="mod">
          <ac:chgData name="精彦 松尾" userId="079f92e83afe574c" providerId="LiveId" clId="{BFAAB5C8-1846-4BB2-B7B4-05827E853892}" dt="2025-07-14T03:27:36.294" v="81" actId="27636"/>
          <ac:spMkLst>
            <pc:docMk/>
            <pc:sldMk cId="2660430731" sldId="289"/>
            <ac:spMk id="3" creationId="{E12EA97D-41AA-110E-2074-55E5C372366D}"/>
          </ac:spMkLst>
        </pc:spChg>
      </pc:sldChg>
    </pc:docChg>
  </pc:docChgLst>
  <pc:docChgLst>
    <pc:chgData name="精彦 松尾" userId="079f92e83afe574c" providerId="LiveId" clId="{38B6E370-0816-4505-A7EB-BC0EC3000198}"/>
    <pc:docChg chg="custSel addSld delSld modSld">
      <pc:chgData name="精彦 松尾" userId="079f92e83afe574c" providerId="LiveId" clId="{38B6E370-0816-4505-A7EB-BC0EC3000198}" dt="2024-07-15T05:33:33.734" v="31" actId="47"/>
      <pc:docMkLst>
        <pc:docMk/>
      </pc:docMkLst>
      <pc:sldChg chg="modSp">
        <pc:chgData name="精彦 松尾" userId="079f92e83afe574c" providerId="LiveId" clId="{38B6E370-0816-4505-A7EB-BC0EC3000198}" dt="2024-07-09T02:25:03.487" v="8" actId="20577"/>
        <pc:sldMkLst>
          <pc:docMk/>
          <pc:sldMk cId="585134495" sldId="257"/>
        </pc:sldMkLst>
      </pc:sldChg>
      <pc:sldChg chg="modSp mod">
        <pc:chgData name="精彦 松尾" userId="079f92e83afe574c" providerId="LiveId" clId="{38B6E370-0816-4505-A7EB-BC0EC3000198}" dt="2024-07-15T04:28:12.964" v="29" actId="20577"/>
        <pc:sldMkLst>
          <pc:docMk/>
          <pc:sldMk cId="3498967128" sldId="287"/>
        </pc:sldMkLst>
      </pc:sldChg>
      <pc:sldChg chg="new del">
        <pc:chgData name="精彦 松尾" userId="079f92e83afe574c" providerId="LiveId" clId="{38B6E370-0816-4505-A7EB-BC0EC3000198}" dt="2024-07-15T05:33:33.734" v="31" actId="47"/>
        <pc:sldMkLst>
          <pc:docMk/>
          <pc:sldMk cId="3946960181" sldId="29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B5575C-7630-4FD2-9E38-C029884AB331}" type="datetimeFigureOut">
              <a:rPr kumimoji="1" lang="ja-JP" altLang="en-US" smtClean="0"/>
              <a:t>2025/7/14</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673E51-18A0-4CBD-BD8E-8FA44DCFD2AF}" type="slidenum">
              <a:rPr kumimoji="1" lang="ja-JP" altLang="en-US" smtClean="0"/>
              <a:t>‹#›</a:t>
            </a:fld>
            <a:endParaRPr kumimoji="1" lang="ja-JP" altLang="en-US"/>
          </a:p>
        </p:txBody>
      </p:sp>
    </p:spTree>
    <p:extLst>
      <p:ext uri="{BB962C8B-B14F-4D97-AF65-F5344CB8AC3E}">
        <p14:creationId xmlns:p14="http://schemas.microsoft.com/office/powerpoint/2010/main" val="16808275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挑戦者がそれぞれ１</a:t>
            </a:r>
            <a:r>
              <a:rPr kumimoji="1" lang="en-US" altLang="ja-JP" dirty="0"/>
              <a:t>÷</a:t>
            </a:r>
            <a:r>
              <a:rPr kumimoji="1" lang="ja-JP" altLang="en-US" dirty="0"/>
              <a:t>３で</a:t>
            </a:r>
            <a:r>
              <a:rPr kumimoji="1" lang="ja-JP" altLang="en-US"/>
              <a:t>ドアを開く。計算は新車がどこに入っていても同じ。</a:t>
            </a:r>
            <a:endParaRPr kumimoji="1" lang="ja-JP" altLang="en-US" dirty="0"/>
          </a:p>
        </p:txBody>
      </p:sp>
      <p:sp>
        <p:nvSpPr>
          <p:cNvPr id="4" name="スライド番号プレースホルダー 3"/>
          <p:cNvSpPr>
            <a:spLocks noGrp="1"/>
          </p:cNvSpPr>
          <p:nvPr>
            <p:ph type="sldNum" sz="quarter" idx="5"/>
          </p:nvPr>
        </p:nvSpPr>
        <p:spPr/>
        <p:txBody>
          <a:bodyPr/>
          <a:lstStyle/>
          <a:p>
            <a:fld id="{E9673E51-18A0-4CBD-BD8E-8FA44DCFD2AF}" type="slidenum">
              <a:rPr kumimoji="1" lang="ja-JP" altLang="en-US" smtClean="0"/>
              <a:t>26</a:t>
            </a:fld>
            <a:endParaRPr kumimoji="1" lang="ja-JP" altLang="en-US"/>
          </a:p>
        </p:txBody>
      </p:sp>
    </p:spTree>
    <p:extLst>
      <p:ext uri="{BB962C8B-B14F-4D97-AF65-F5344CB8AC3E}">
        <p14:creationId xmlns:p14="http://schemas.microsoft.com/office/powerpoint/2010/main" val="2134676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87793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2126567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891974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374175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2967723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054988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812389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843152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020593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150267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E32D03-5B75-4560-B078-ED12B7C4B9E0}" type="datetimeFigureOut">
              <a:rPr kumimoji="1" lang="ja-JP" altLang="en-US" smtClean="0"/>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055096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E32D03-5B75-4560-B078-ED12B7C4B9E0}" type="datetimeFigureOut">
              <a:rPr kumimoji="1" lang="ja-JP" altLang="en-US" smtClean="0"/>
              <a:t>2025/7/14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698137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kumimoji="1" lang="ja-JP" altLang="en-US" dirty="0"/>
              <a:t>第</a:t>
            </a:r>
            <a:r>
              <a:rPr kumimoji="1" lang="en-US" altLang="ja-JP" dirty="0"/>
              <a:t>14</a:t>
            </a:r>
            <a:r>
              <a:rPr kumimoji="1" lang="ja-JP" altLang="en-US" dirty="0"/>
              <a:t>章</a:t>
            </a:r>
            <a:br>
              <a:rPr kumimoji="1" lang="en-US" altLang="ja-JP" dirty="0"/>
            </a:br>
            <a:r>
              <a:rPr lang="ja-JP" altLang="en-US" dirty="0"/>
              <a:t>直感を覆す「モンティ・ホール問題」</a:t>
            </a:r>
            <a:endParaRPr kumimoji="1" lang="ja-JP" altLang="en-US" dirty="0"/>
          </a:p>
        </p:txBody>
      </p:sp>
      <p:sp>
        <p:nvSpPr>
          <p:cNvPr id="3" name="サブタイトル 2"/>
          <p:cNvSpPr>
            <a:spLocks noGrp="1"/>
          </p:cNvSpPr>
          <p:nvPr>
            <p:ph type="subTitle" idx="1"/>
          </p:nvPr>
        </p:nvSpPr>
        <p:spPr/>
        <p:txBody>
          <a:bodyPr/>
          <a:lstStyle/>
          <a:p>
            <a:r>
              <a:rPr lang="ja-JP" altLang="en-US" dirty="0">
                <a:solidFill>
                  <a:schemeClr val="tx1"/>
                </a:solidFill>
              </a:rPr>
              <a:t>「ベイズ統計」と条件付き確率</a:t>
            </a:r>
            <a:endParaRPr kumimoji="1" lang="ja-JP" altLang="en-US" dirty="0">
              <a:solidFill>
                <a:schemeClr val="tx1"/>
              </a:solidFill>
            </a:endParaRPr>
          </a:p>
        </p:txBody>
      </p:sp>
    </p:spTree>
    <p:extLst>
      <p:ext uri="{BB962C8B-B14F-4D97-AF65-F5344CB8AC3E}">
        <p14:creationId xmlns:p14="http://schemas.microsoft.com/office/powerpoint/2010/main" val="4252338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比例の原理（設定）</a:t>
            </a:r>
          </a:p>
        </p:txBody>
      </p:sp>
      <p:sp>
        <p:nvSpPr>
          <p:cNvPr id="3" name="コンテンツ プレースホルダー 2"/>
          <p:cNvSpPr>
            <a:spLocks noGrp="1"/>
          </p:cNvSpPr>
          <p:nvPr>
            <p:ph idx="1"/>
          </p:nvPr>
        </p:nvSpPr>
        <p:spPr>
          <a:xfrm>
            <a:off x="457200" y="1600200"/>
            <a:ext cx="8229600" cy="4853136"/>
          </a:xfrm>
        </p:spPr>
        <p:txBody>
          <a:bodyPr>
            <a:normAutofit fontScale="92500" lnSpcReduction="20000"/>
          </a:bodyPr>
          <a:lstStyle/>
          <a:p>
            <a:r>
              <a:rPr kumimoji="1" lang="ja-JP" altLang="en-US" dirty="0"/>
              <a:t>最初の時点で可能性が２つあって、それがどちらも</a:t>
            </a:r>
            <a:r>
              <a:rPr kumimoji="1" lang="ja-JP" altLang="en-US" dirty="0">
                <a:solidFill>
                  <a:srgbClr val="FF0000"/>
                </a:solidFill>
              </a:rPr>
              <a:t>「同じ程度で起こりそうだ」</a:t>
            </a:r>
            <a:r>
              <a:rPr kumimoji="1" lang="ja-JP" altLang="en-US" dirty="0"/>
              <a:t>というときに、</a:t>
            </a:r>
            <a:r>
              <a:rPr kumimoji="1" lang="ja-JP" altLang="en-US" dirty="0">
                <a:solidFill>
                  <a:srgbClr val="FF0000"/>
                </a:solidFill>
              </a:rPr>
              <a:t>「後から新しく、片方に有利な情報が手に入る」</a:t>
            </a:r>
            <a:r>
              <a:rPr kumimoji="1" lang="ja-JP" altLang="en-US" dirty="0"/>
              <a:t>というときがある。</a:t>
            </a:r>
            <a:endParaRPr kumimoji="1" lang="en-US" altLang="ja-JP" dirty="0"/>
          </a:p>
          <a:p>
            <a:r>
              <a:rPr kumimoji="1" lang="ja-JP" altLang="en-US" dirty="0"/>
              <a:t>ある朝あなたがシャワーを浴びたいのに、妹が先に使っていて、</a:t>
            </a:r>
            <a:r>
              <a:rPr kumimoji="1" lang="en-US" altLang="ja-JP" dirty="0"/>
              <a:t>15</a:t>
            </a:r>
            <a:r>
              <a:rPr kumimoji="1" lang="ja-JP" altLang="en-US" dirty="0"/>
              <a:t>分も出てこないとしよう。</a:t>
            </a:r>
            <a:endParaRPr kumimoji="1" lang="en-US" altLang="ja-JP" dirty="0"/>
          </a:p>
          <a:p>
            <a:r>
              <a:rPr lang="ja-JP" altLang="en-US" dirty="0"/>
              <a:t>あなたにはアリスとブレンダという２人の妹がいて、どちらかわからない。この段階での可能性は５分５分だ。</a:t>
            </a:r>
            <a:endParaRPr lang="en-US" altLang="ja-JP" dirty="0"/>
          </a:p>
          <a:p>
            <a:pPr lvl="1"/>
            <a:r>
              <a:rPr kumimoji="1" lang="ja-JP" altLang="en-US" dirty="0"/>
              <a:t>部屋を尋ねてみ、るのは</a:t>
            </a:r>
            <a:r>
              <a:rPr lang="en-US" altLang="ja-JP" dirty="0"/>
              <a:t>N.G.</a:t>
            </a:r>
            <a:r>
              <a:rPr lang="ja-JP" altLang="en-US" dirty="0"/>
              <a:t> 。なぜならシャワーを浴びていない妹の安眠を、妨害することになるかもしれないからだ。</a:t>
            </a:r>
            <a:endParaRPr lang="en-US" altLang="ja-JP" dirty="0"/>
          </a:p>
        </p:txBody>
      </p:sp>
    </p:spTree>
    <p:extLst>
      <p:ext uri="{BB962C8B-B14F-4D97-AF65-F5344CB8AC3E}">
        <p14:creationId xmlns:p14="http://schemas.microsoft.com/office/powerpoint/2010/main" val="199922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そこに新しい情報が！！</a:t>
            </a:r>
          </a:p>
        </p:txBody>
      </p:sp>
      <p:sp>
        <p:nvSpPr>
          <p:cNvPr id="3" name="コンテンツ プレースホルダー 2"/>
          <p:cNvSpPr>
            <a:spLocks noGrp="1"/>
          </p:cNvSpPr>
          <p:nvPr>
            <p:ph idx="1"/>
          </p:nvPr>
        </p:nvSpPr>
        <p:spPr/>
        <p:txBody>
          <a:bodyPr/>
          <a:lstStyle/>
          <a:p>
            <a:r>
              <a:rPr kumimoji="1" lang="ja-JP" altLang="en-US" dirty="0"/>
              <a:t>シャワーの音に混じって歌声が聞こえる。</a:t>
            </a:r>
            <a:endParaRPr kumimoji="1" lang="en-US" altLang="ja-JP" dirty="0"/>
          </a:p>
          <a:p>
            <a:pPr lvl="1"/>
            <a:r>
              <a:rPr kumimoji="1" lang="ja-JP" altLang="en-US" dirty="0"/>
              <a:t>アリスは歌が好きで、たいてい歌を歌っている。</a:t>
            </a:r>
            <a:endParaRPr kumimoji="1" lang="en-US" altLang="ja-JP" dirty="0"/>
          </a:p>
          <a:p>
            <a:pPr lvl="1"/>
            <a:r>
              <a:rPr lang="ja-JP" altLang="en-US" dirty="0"/>
              <a:t>一方ブレンダは歌が好きな方ではなく、シャワーを浴びながら歌うのは４回に１回ぐらいだろう。</a:t>
            </a:r>
            <a:endParaRPr lang="en-US" altLang="ja-JP" dirty="0"/>
          </a:p>
          <a:p>
            <a:r>
              <a:rPr kumimoji="1" lang="ja-JP" altLang="en-US" dirty="0"/>
              <a:t>歌が聞こえるということはアリスの可能性の方が高い。</a:t>
            </a:r>
          </a:p>
        </p:txBody>
      </p:sp>
    </p:spTree>
    <p:extLst>
      <p:ext uri="{BB962C8B-B14F-4D97-AF65-F5344CB8AC3E}">
        <p14:creationId xmlns:p14="http://schemas.microsoft.com/office/powerpoint/2010/main" val="3846258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けれど、どれくらい高いのか？</a:t>
            </a:r>
          </a:p>
        </p:txBody>
      </p:sp>
      <p:sp>
        <p:nvSpPr>
          <p:cNvPr id="3" name="コンテンツ プレースホルダー 2"/>
          <p:cNvSpPr>
            <a:spLocks noGrp="1"/>
          </p:cNvSpPr>
          <p:nvPr>
            <p:ph idx="1"/>
          </p:nvPr>
        </p:nvSpPr>
        <p:spPr/>
        <p:txBody>
          <a:bodyPr/>
          <a:lstStyle/>
          <a:p>
            <a:r>
              <a:rPr kumimoji="1" lang="ja-JP" altLang="en-US" dirty="0"/>
              <a:t>もしアリスが歌を歌う可能性がブレンダの</a:t>
            </a:r>
            <a:r>
              <a:rPr kumimoji="1" lang="en-US" altLang="ja-JP" dirty="0"/>
              <a:t>4</a:t>
            </a:r>
            <a:r>
              <a:rPr kumimoji="1" lang="ja-JP" altLang="en-US" dirty="0"/>
              <a:t>倍とするならば、シャワーを浴びながら歌を歌っているの</a:t>
            </a:r>
            <a:r>
              <a:rPr lang="ja-JP" altLang="en-US" dirty="0"/>
              <a:t>がアリスである確率はブレンダの４倍に違いない。</a:t>
            </a:r>
            <a:endParaRPr lang="en-US" altLang="ja-JP" dirty="0"/>
          </a:p>
          <a:p>
            <a:r>
              <a:rPr kumimoji="1" lang="ja-JP" altLang="en-US" dirty="0"/>
              <a:t>可能性を比率にすれば、アリス対ブレンダは４対１になる。腹を立てる</a:t>
            </a:r>
            <a:r>
              <a:rPr lang="ja-JP" altLang="en-US" dirty="0"/>
              <a:t>相手がアリスである確率</a:t>
            </a:r>
            <a:r>
              <a:rPr kumimoji="1" lang="ja-JP" altLang="en-US" dirty="0"/>
              <a:t>は</a:t>
            </a:r>
            <a:r>
              <a:rPr kumimoji="1" lang="en-US" altLang="ja-JP" dirty="0"/>
              <a:t>4/5</a:t>
            </a:r>
            <a:r>
              <a:rPr kumimoji="1" lang="ja-JP" altLang="en-US" dirty="0" err="1"/>
              <a:t>、</a:t>
            </a:r>
            <a:r>
              <a:rPr kumimoji="1" lang="en-US" altLang="ja-JP" dirty="0"/>
              <a:t> </a:t>
            </a:r>
            <a:r>
              <a:rPr kumimoji="1" lang="ja-JP" altLang="en-US" dirty="0"/>
              <a:t>ブレンダである確率は</a:t>
            </a:r>
            <a:r>
              <a:rPr kumimoji="1" lang="en-US" altLang="ja-JP" dirty="0"/>
              <a:t>1/5 </a:t>
            </a:r>
            <a:r>
              <a:rPr kumimoji="1" lang="ja-JP" altLang="en-US" dirty="0"/>
              <a:t>ということになる。</a:t>
            </a:r>
          </a:p>
        </p:txBody>
      </p:sp>
    </p:spTree>
    <p:extLst>
      <p:ext uri="{BB962C8B-B14F-4D97-AF65-F5344CB8AC3E}">
        <p14:creationId xmlns:p14="http://schemas.microsoft.com/office/powerpoint/2010/main" val="2124906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比例の原理（まとめ）</a:t>
            </a:r>
          </a:p>
        </p:txBody>
      </p:sp>
      <p:sp>
        <p:nvSpPr>
          <p:cNvPr id="3" name="コンテンツ プレースホルダー 2"/>
          <p:cNvSpPr>
            <a:spLocks noGrp="1"/>
          </p:cNvSpPr>
          <p:nvPr>
            <p:ph idx="1"/>
          </p:nvPr>
        </p:nvSpPr>
        <p:spPr/>
        <p:txBody>
          <a:bodyPr>
            <a:normAutofit fontScale="92500"/>
          </a:bodyPr>
          <a:lstStyle/>
          <a:p>
            <a:r>
              <a:rPr lang="ja-JP" altLang="en-US" dirty="0"/>
              <a:t>もし、別々の可能性が最初の段階で同じ確率と思われる場合（アリスかブレンダの確率はどちらも　１</a:t>
            </a:r>
            <a:r>
              <a:rPr lang="en-US" altLang="ja-JP" dirty="0"/>
              <a:t>/</a:t>
            </a:r>
            <a:r>
              <a:rPr lang="ja-JP" altLang="en-US" dirty="0"/>
              <a:t>２　）を考える</a:t>
            </a:r>
            <a:endParaRPr lang="en-US" altLang="ja-JP" dirty="0"/>
          </a:p>
          <a:p>
            <a:r>
              <a:rPr lang="ja-JP" altLang="en-US" dirty="0"/>
              <a:t>ここで「あらたな証拠」（歌が聞こえたこと）が出てきたら、それぞれの可能性（この例ではアリスが歌う比率とブレンダが歌う比率）に比例するように、最初の確率を見直さなければならない</a:t>
            </a:r>
            <a:endParaRPr lang="en-US" altLang="ja-JP" dirty="0"/>
          </a:p>
          <a:p>
            <a:r>
              <a:rPr kumimoji="1" lang="ja-JP" altLang="en-US" dirty="0"/>
              <a:t>理解を深めるため、ホイヘンスの図解を描いて、観察しよう。</a:t>
            </a:r>
          </a:p>
        </p:txBody>
      </p:sp>
    </p:spTree>
    <p:extLst>
      <p:ext uri="{BB962C8B-B14F-4D97-AF65-F5344CB8AC3E}">
        <p14:creationId xmlns:p14="http://schemas.microsoft.com/office/powerpoint/2010/main" val="177158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ホイヘンスの図解</a:t>
            </a:r>
          </a:p>
        </p:txBody>
      </p:sp>
      <p:cxnSp>
        <p:nvCxnSpPr>
          <p:cNvPr id="5" name="直線矢印コネクタ 4"/>
          <p:cNvCxnSpPr/>
          <p:nvPr/>
        </p:nvCxnSpPr>
        <p:spPr>
          <a:xfrm flipV="1">
            <a:off x="1691680" y="2924944"/>
            <a:ext cx="1257516" cy="115212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1707443" y="4077072"/>
            <a:ext cx="1241753" cy="86409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角丸四角形 11"/>
          <p:cNvSpPr/>
          <p:nvPr/>
        </p:nvSpPr>
        <p:spPr>
          <a:xfrm>
            <a:off x="2949196" y="2564904"/>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dirty="0"/>
              <a:t>ブレンダ</a:t>
            </a:r>
          </a:p>
        </p:txBody>
      </p:sp>
      <p:sp>
        <p:nvSpPr>
          <p:cNvPr id="13" name="角丸四角形 12"/>
          <p:cNvSpPr/>
          <p:nvPr/>
        </p:nvSpPr>
        <p:spPr>
          <a:xfrm>
            <a:off x="2949196" y="4473116"/>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dirty="0"/>
              <a:t>アリス</a:t>
            </a:r>
          </a:p>
        </p:txBody>
      </p:sp>
      <p:cxnSp>
        <p:nvCxnSpPr>
          <p:cNvPr id="14" name="直線矢印コネクタ 13"/>
          <p:cNvCxnSpPr>
            <a:stCxn id="12" idx="3"/>
          </p:cNvCxnSpPr>
          <p:nvPr/>
        </p:nvCxnSpPr>
        <p:spPr>
          <a:xfrm flipV="1">
            <a:off x="5076056" y="2276872"/>
            <a:ext cx="1512168" cy="75608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12" idx="3"/>
          </p:cNvCxnSpPr>
          <p:nvPr/>
        </p:nvCxnSpPr>
        <p:spPr>
          <a:xfrm>
            <a:off x="5076056" y="3032956"/>
            <a:ext cx="1542960" cy="13933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endCxn id="25" idx="1"/>
          </p:cNvCxnSpPr>
          <p:nvPr/>
        </p:nvCxnSpPr>
        <p:spPr>
          <a:xfrm flipV="1">
            <a:off x="5076056" y="4545124"/>
            <a:ext cx="1542960" cy="3960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endCxn id="21" idx="1"/>
          </p:cNvCxnSpPr>
          <p:nvPr/>
        </p:nvCxnSpPr>
        <p:spPr>
          <a:xfrm>
            <a:off x="5091819" y="4941168"/>
            <a:ext cx="1555826"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角丸四角形 19"/>
          <p:cNvSpPr/>
          <p:nvPr/>
        </p:nvSpPr>
        <p:spPr>
          <a:xfrm>
            <a:off x="6588224" y="1808820"/>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dirty="0"/>
              <a:t>歌を歌う</a:t>
            </a:r>
          </a:p>
        </p:txBody>
      </p:sp>
      <p:sp>
        <p:nvSpPr>
          <p:cNvPr id="21" name="角丸四角形 20"/>
          <p:cNvSpPr/>
          <p:nvPr/>
        </p:nvSpPr>
        <p:spPr>
          <a:xfrm>
            <a:off x="6647645" y="5049180"/>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dirty="0"/>
              <a:t>歌わない</a:t>
            </a:r>
          </a:p>
        </p:txBody>
      </p:sp>
      <p:sp>
        <p:nvSpPr>
          <p:cNvPr id="22" name="角丸四角形 21"/>
          <p:cNvSpPr/>
          <p:nvPr/>
        </p:nvSpPr>
        <p:spPr>
          <a:xfrm>
            <a:off x="6619016" y="2785608"/>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dirty="0"/>
              <a:t>歌わない</a:t>
            </a:r>
          </a:p>
        </p:txBody>
      </p:sp>
      <p:sp>
        <p:nvSpPr>
          <p:cNvPr id="25" name="角丸四角形 24"/>
          <p:cNvSpPr/>
          <p:nvPr/>
        </p:nvSpPr>
        <p:spPr>
          <a:xfrm>
            <a:off x="6619016" y="4077072"/>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dirty="0"/>
              <a:t>歌を歌う</a:t>
            </a:r>
          </a:p>
        </p:txBody>
      </p:sp>
      <p:sp>
        <p:nvSpPr>
          <p:cNvPr id="31" name="テキスト ボックス 30"/>
          <p:cNvSpPr txBox="1"/>
          <p:nvPr/>
        </p:nvSpPr>
        <p:spPr>
          <a:xfrm>
            <a:off x="1691680" y="2924944"/>
            <a:ext cx="936104" cy="523220"/>
          </a:xfrm>
          <a:prstGeom prst="rect">
            <a:avLst/>
          </a:prstGeom>
          <a:noFill/>
        </p:spPr>
        <p:txBody>
          <a:bodyPr wrap="square" rtlCol="0">
            <a:spAutoFit/>
          </a:bodyPr>
          <a:lstStyle/>
          <a:p>
            <a:r>
              <a:rPr kumimoji="1" lang="en-US" altLang="ja-JP" sz="2800" dirty="0"/>
              <a:t>1/2</a:t>
            </a:r>
            <a:endParaRPr kumimoji="1" lang="ja-JP" altLang="en-US" sz="2800" dirty="0"/>
          </a:p>
        </p:txBody>
      </p:sp>
      <p:sp>
        <p:nvSpPr>
          <p:cNvPr id="32" name="テキスト ボックス 31"/>
          <p:cNvSpPr txBox="1"/>
          <p:nvPr/>
        </p:nvSpPr>
        <p:spPr>
          <a:xfrm>
            <a:off x="1691680" y="4536547"/>
            <a:ext cx="936104" cy="523220"/>
          </a:xfrm>
          <a:prstGeom prst="rect">
            <a:avLst/>
          </a:prstGeom>
          <a:noFill/>
        </p:spPr>
        <p:txBody>
          <a:bodyPr wrap="square" rtlCol="0">
            <a:spAutoFit/>
          </a:bodyPr>
          <a:lstStyle/>
          <a:p>
            <a:r>
              <a:rPr kumimoji="1" lang="en-US" altLang="ja-JP" sz="2800" dirty="0"/>
              <a:t>1/2</a:t>
            </a:r>
            <a:endParaRPr kumimoji="1" lang="ja-JP" altLang="en-US" sz="2800" dirty="0"/>
          </a:p>
        </p:txBody>
      </p:sp>
      <p:sp>
        <p:nvSpPr>
          <p:cNvPr id="33" name="テキスト ボックス 32"/>
          <p:cNvSpPr txBox="1"/>
          <p:nvPr/>
        </p:nvSpPr>
        <p:spPr>
          <a:xfrm>
            <a:off x="5364088" y="2131694"/>
            <a:ext cx="936104" cy="523220"/>
          </a:xfrm>
          <a:prstGeom prst="rect">
            <a:avLst/>
          </a:prstGeom>
          <a:noFill/>
        </p:spPr>
        <p:txBody>
          <a:bodyPr wrap="square" rtlCol="0">
            <a:spAutoFit/>
          </a:bodyPr>
          <a:lstStyle/>
          <a:p>
            <a:r>
              <a:rPr lang="en-US" altLang="ja-JP" sz="2800" dirty="0"/>
              <a:t>1</a:t>
            </a:r>
            <a:r>
              <a:rPr kumimoji="1" lang="en-US" altLang="ja-JP" sz="2800" dirty="0"/>
              <a:t>/4</a:t>
            </a:r>
            <a:endParaRPr kumimoji="1" lang="ja-JP" altLang="en-US" sz="2800" dirty="0"/>
          </a:p>
        </p:txBody>
      </p:sp>
      <p:sp>
        <p:nvSpPr>
          <p:cNvPr id="34" name="テキスト ボックス 33"/>
          <p:cNvSpPr txBox="1"/>
          <p:nvPr/>
        </p:nvSpPr>
        <p:spPr>
          <a:xfrm>
            <a:off x="5220072" y="3102624"/>
            <a:ext cx="936104" cy="523220"/>
          </a:xfrm>
          <a:prstGeom prst="rect">
            <a:avLst/>
          </a:prstGeom>
          <a:noFill/>
        </p:spPr>
        <p:txBody>
          <a:bodyPr wrap="square" rtlCol="0">
            <a:spAutoFit/>
          </a:bodyPr>
          <a:lstStyle/>
          <a:p>
            <a:r>
              <a:rPr lang="en-US" altLang="ja-JP" sz="2800" dirty="0"/>
              <a:t>3</a:t>
            </a:r>
            <a:r>
              <a:rPr kumimoji="1" lang="en-US" altLang="ja-JP" sz="2800" dirty="0"/>
              <a:t>/4</a:t>
            </a:r>
            <a:endParaRPr kumimoji="1" lang="ja-JP" altLang="en-US" sz="2800" dirty="0"/>
          </a:p>
        </p:txBody>
      </p:sp>
      <p:sp>
        <p:nvSpPr>
          <p:cNvPr id="35" name="テキスト ボックス 34"/>
          <p:cNvSpPr txBox="1"/>
          <p:nvPr/>
        </p:nvSpPr>
        <p:spPr>
          <a:xfrm>
            <a:off x="5466066" y="4137998"/>
            <a:ext cx="936104" cy="523220"/>
          </a:xfrm>
          <a:prstGeom prst="rect">
            <a:avLst/>
          </a:prstGeom>
          <a:noFill/>
        </p:spPr>
        <p:txBody>
          <a:bodyPr wrap="square" rtlCol="0">
            <a:spAutoFit/>
          </a:bodyPr>
          <a:lstStyle/>
          <a:p>
            <a:r>
              <a:rPr lang="en-US" altLang="ja-JP" sz="2800" dirty="0"/>
              <a:t>1</a:t>
            </a:r>
            <a:endParaRPr kumimoji="1" lang="ja-JP" altLang="en-US" sz="2800" dirty="0"/>
          </a:p>
        </p:txBody>
      </p:sp>
      <p:sp>
        <p:nvSpPr>
          <p:cNvPr id="36" name="テキスト ボックス 35"/>
          <p:cNvSpPr txBox="1"/>
          <p:nvPr/>
        </p:nvSpPr>
        <p:spPr>
          <a:xfrm>
            <a:off x="5466066" y="5147610"/>
            <a:ext cx="936104" cy="523220"/>
          </a:xfrm>
          <a:prstGeom prst="rect">
            <a:avLst/>
          </a:prstGeom>
          <a:noFill/>
        </p:spPr>
        <p:txBody>
          <a:bodyPr wrap="square" rtlCol="0">
            <a:spAutoFit/>
          </a:bodyPr>
          <a:lstStyle/>
          <a:p>
            <a:r>
              <a:rPr lang="en-US" altLang="ja-JP" sz="2800" dirty="0"/>
              <a:t>0</a:t>
            </a:r>
            <a:endParaRPr kumimoji="1" lang="ja-JP" altLang="en-US" sz="2800" dirty="0"/>
          </a:p>
        </p:txBody>
      </p:sp>
    </p:spTree>
    <p:extLst>
      <p:ext uri="{BB962C8B-B14F-4D97-AF65-F5344CB8AC3E}">
        <p14:creationId xmlns:p14="http://schemas.microsoft.com/office/powerpoint/2010/main" val="3049750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1"/>
                                        </p:tgtEl>
                                        <p:attrNameLst>
                                          <p:attrName>style.visibility</p:attrName>
                                        </p:attrNameLst>
                                      </p:cBhvr>
                                      <p:to>
                                        <p:strVal val="visible"/>
                                      </p:to>
                                    </p:set>
                                    <p:animEffect transition="in" filter="fade">
                                      <p:cBhvr>
                                        <p:cTn id="21" dur="500"/>
                                        <p:tgtEl>
                                          <p:spTgt spid="3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2"/>
                                        </p:tgtEl>
                                        <p:attrNameLst>
                                          <p:attrName>style.visibility</p:attrName>
                                        </p:attrNameLst>
                                      </p:cBhvr>
                                      <p:to>
                                        <p:strVal val="visible"/>
                                      </p:to>
                                    </p:set>
                                    <p:animEffect transition="in" filter="fade">
                                      <p:cBhvr>
                                        <p:cTn id="24" dur="500"/>
                                        <p:tgtEl>
                                          <p:spTgt spid="3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fade">
                                      <p:cBhvr>
                                        <p:cTn id="29" dur="500"/>
                                        <p:tgtEl>
                                          <p:spTgt spid="33"/>
                                        </p:tgtEl>
                                      </p:cBhvr>
                                    </p:animEffect>
                                  </p:childTnLst>
                                </p:cTn>
                              </p:par>
                              <p:par>
                                <p:cTn id="30" presetID="10" presetClass="entr" presetSubtype="0" fill="hold"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4"/>
                                        </p:tgtEl>
                                        <p:attrNameLst>
                                          <p:attrName>style.visibility</p:attrName>
                                        </p:attrNameLst>
                                      </p:cBhvr>
                                      <p:to>
                                        <p:strVal val="visible"/>
                                      </p:to>
                                    </p:set>
                                    <p:animEffect transition="in" filter="fade">
                                      <p:cBhvr>
                                        <p:cTn id="35" dur="500"/>
                                        <p:tgtEl>
                                          <p:spTgt spid="34"/>
                                        </p:tgtEl>
                                      </p:cBhvr>
                                    </p:animEffect>
                                  </p:childTnLst>
                                </p:cTn>
                              </p:par>
                              <p:par>
                                <p:cTn id="36" presetID="10" presetClass="entr" presetSubtype="0" fill="hold"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500"/>
                                        <p:tgtEl>
                                          <p:spTgt spid="15"/>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fade">
                                      <p:cBhvr>
                                        <p:cTn id="41" dur="500"/>
                                        <p:tgtEl>
                                          <p:spTgt spid="2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fade">
                                      <p:cBhvr>
                                        <p:cTn id="44" dur="500"/>
                                        <p:tgtEl>
                                          <p:spTgt spid="2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5"/>
                                        </p:tgtEl>
                                        <p:attrNameLst>
                                          <p:attrName>style.visibility</p:attrName>
                                        </p:attrNameLst>
                                      </p:cBhvr>
                                      <p:to>
                                        <p:strVal val="visible"/>
                                      </p:to>
                                    </p:set>
                                    <p:animEffect transition="in" filter="fade">
                                      <p:cBhvr>
                                        <p:cTn id="49" dur="500"/>
                                        <p:tgtEl>
                                          <p:spTgt spid="35"/>
                                        </p:tgtEl>
                                      </p:cBhvr>
                                    </p:animEffect>
                                  </p:childTnLst>
                                </p:cTn>
                              </p:par>
                              <p:par>
                                <p:cTn id="50" presetID="10" presetClass="entr" presetSubtype="0" fill="hold" nodeType="with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par>
                                <p:cTn id="53" presetID="10" presetClass="entr" presetSubtype="0" fill="hold" nodeType="with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fade">
                                      <p:cBhvr>
                                        <p:cTn id="55" dur="500"/>
                                        <p:tgtEl>
                                          <p:spTgt spid="17"/>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500"/>
                                        <p:tgtEl>
                                          <p:spTgt spid="2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fade">
                                      <p:cBhvr>
                                        <p:cTn id="61" dur="500"/>
                                        <p:tgtEl>
                                          <p:spTgt spid="25"/>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fade">
                                      <p:cBhvr>
                                        <p:cTn id="64"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20" grpId="0" animBg="1"/>
      <p:bldP spid="21" grpId="0" animBg="1"/>
      <p:bldP spid="22" grpId="0" animBg="1"/>
      <p:bldP spid="25" grpId="0" animBg="1"/>
      <p:bldP spid="31" grpId="0"/>
      <p:bldP spid="32" grpId="0"/>
      <p:bldP spid="33" grpId="0"/>
      <p:bldP spid="34" grpId="0"/>
      <p:bldP spid="35" grpId="0"/>
      <p:bldP spid="3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78BCBE-4105-4729-33A4-3CC914CF3401}"/>
              </a:ext>
            </a:extLst>
          </p:cNvPr>
          <p:cNvSpPr>
            <a:spLocks noGrp="1"/>
          </p:cNvSpPr>
          <p:nvPr>
            <p:ph type="title"/>
          </p:nvPr>
        </p:nvSpPr>
        <p:spPr/>
        <p:txBody>
          <a:bodyPr/>
          <a:lstStyle/>
          <a:p>
            <a:r>
              <a:rPr lang="ja-JP" altLang="en-US" dirty="0"/>
              <a:t>アリスかブレンダか？</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D55DA817-04AB-F467-E0F2-2F94440C4FAA}"/>
                  </a:ext>
                </a:extLst>
              </p:cNvPr>
              <p:cNvSpPr>
                <a:spLocks noGrp="1"/>
              </p:cNvSpPr>
              <p:nvPr>
                <p:ph idx="1"/>
              </p:nvPr>
            </p:nvSpPr>
            <p:spPr/>
            <p:txBody>
              <a:bodyPr>
                <a:normAutofit lnSpcReduction="10000"/>
              </a:bodyPr>
              <a:lstStyle/>
              <a:p>
                <a:r>
                  <a:rPr lang="ja-JP" altLang="en-US" dirty="0"/>
                  <a:t>ホイヘンスの図解によると、ブレンダかアリスがシャワーを浴びながら歌を歌っている確率は、</a:t>
                </a:r>
                <a14:m>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2</m:t>
                        </m:r>
                      </m:den>
                    </m:f>
                    <m:r>
                      <a:rPr lang="en-US" altLang="ja-JP" i="1" smtClean="0">
                        <a:latin typeface="Cambria Math" panose="02040503050406030204" pitchFamily="18" charset="0"/>
                        <a:ea typeface="Cambria Math" panose="02040503050406030204" pitchFamily="18" charset="0"/>
                      </a:rPr>
                      <m:t>×</m:t>
                    </m:r>
                    <m:f>
                      <m:fPr>
                        <m:ctrlPr>
                          <a:rPr lang="en-US" altLang="ja-JP" i="1" smtClean="0">
                            <a:latin typeface="Cambria Math" panose="02040503050406030204" pitchFamily="18" charset="0"/>
                            <a:ea typeface="Cambria Math" panose="02040503050406030204" pitchFamily="18" charset="0"/>
                          </a:rPr>
                        </m:ctrlPr>
                      </m:fPr>
                      <m:num>
                        <m:r>
                          <a:rPr lang="en-US" altLang="ja-JP" b="0" i="1" smtClean="0">
                            <a:latin typeface="Cambria Math" panose="02040503050406030204" pitchFamily="18" charset="0"/>
                            <a:ea typeface="Cambria Math" panose="02040503050406030204" pitchFamily="18" charset="0"/>
                          </a:rPr>
                          <m:t>1</m:t>
                        </m:r>
                      </m:num>
                      <m:den>
                        <m:r>
                          <a:rPr lang="en-US" altLang="ja-JP" b="0" i="1" smtClean="0">
                            <a:latin typeface="Cambria Math" panose="02040503050406030204" pitchFamily="18" charset="0"/>
                            <a:ea typeface="Cambria Math" panose="02040503050406030204" pitchFamily="18" charset="0"/>
                          </a:rPr>
                          <m:t>4</m:t>
                        </m:r>
                      </m:den>
                    </m:f>
                    <m:r>
                      <a:rPr lang="en-US" altLang="ja-JP" b="0" i="1" smtClean="0">
                        <a:latin typeface="Cambria Math" panose="02040503050406030204" pitchFamily="18" charset="0"/>
                        <a:ea typeface="Cambria Math" panose="02040503050406030204" pitchFamily="18" charset="0"/>
                      </a:rPr>
                      <m:t>+</m:t>
                    </m:r>
                    <m:f>
                      <m:fPr>
                        <m:ctrlPr>
                          <a:rPr lang="en-US" altLang="ja-JP" b="0" i="1" smtClean="0">
                            <a:latin typeface="Cambria Math" panose="02040503050406030204" pitchFamily="18" charset="0"/>
                            <a:ea typeface="Cambria Math" panose="02040503050406030204" pitchFamily="18" charset="0"/>
                          </a:rPr>
                        </m:ctrlPr>
                      </m:fPr>
                      <m:num>
                        <m:r>
                          <a:rPr lang="en-US" altLang="ja-JP" b="0" i="1" smtClean="0">
                            <a:latin typeface="Cambria Math" panose="02040503050406030204" pitchFamily="18" charset="0"/>
                            <a:ea typeface="Cambria Math" panose="02040503050406030204" pitchFamily="18" charset="0"/>
                          </a:rPr>
                          <m:t>1</m:t>
                        </m:r>
                      </m:num>
                      <m:den>
                        <m:r>
                          <a:rPr lang="en-US" altLang="ja-JP" b="0" i="1" smtClean="0">
                            <a:latin typeface="Cambria Math" panose="02040503050406030204" pitchFamily="18" charset="0"/>
                            <a:ea typeface="Cambria Math" panose="02040503050406030204" pitchFamily="18" charset="0"/>
                          </a:rPr>
                          <m:t>2</m:t>
                        </m:r>
                      </m:den>
                    </m:f>
                    <m:r>
                      <a:rPr lang="en-US" altLang="ja-JP" b="0" i="1" smtClean="0">
                        <a:latin typeface="Cambria Math" panose="02040503050406030204" pitchFamily="18" charset="0"/>
                        <a:ea typeface="Cambria Math" panose="02040503050406030204" pitchFamily="18" charset="0"/>
                      </a:rPr>
                      <m:t>×1=</m:t>
                    </m:r>
                    <m:f>
                      <m:fPr>
                        <m:ctrlPr>
                          <a:rPr lang="en-US" altLang="ja-JP" b="0" i="1" smtClean="0">
                            <a:latin typeface="Cambria Math" panose="02040503050406030204" pitchFamily="18" charset="0"/>
                            <a:ea typeface="Cambria Math" panose="02040503050406030204" pitchFamily="18" charset="0"/>
                          </a:rPr>
                        </m:ctrlPr>
                      </m:fPr>
                      <m:num>
                        <m:r>
                          <a:rPr lang="en-US" altLang="ja-JP" b="0" i="1" smtClean="0">
                            <a:latin typeface="Cambria Math" panose="02040503050406030204" pitchFamily="18" charset="0"/>
                            <a:ea typeface="Cambria Math" panose="02040503050406030204" pitchFamily="18" charset="0"/>
                          </a:rPr>
                          <m:t>5</m:t>
                        </m:r>
                      </m:num>
                      <m:den>
                        <m:r>
                          <a:rPr lang="en-US" altLang="ja-JP" b="0" i="1" smtClean="0">
                            <a:latin typeface="Cambria Math" panose="02040503050406030204" pitchFamily="18" charset="0"/>
                            <a:ea typeface="Cambria Math" panose="02040503050406030204" pitchFamily="18" charset="0"/>
                          </a:rPr>
                          <m:t>8</m:t>
                        </m:r>
                      </m:den>
                    </m:f>
                  </m:oMath>
                </a14:m>
                <a:r>
                  <a:rPr kumimoji="1" lang="ja-JP" altLang="en-US" dirty="0"/>
                  <a:t>  である。</a:t>
                </a:r>
                <a:endParaRPr kumimoji="1" lang="en-US" altLang="ja-JP" dirty="0"/>
              </a:p>
              <a:p>
                <a:r>
                  <a:rPr kumimoji="1" lang="ja-JP" altLang="en-US" dirty="0"/>
                  <a:t>このことが起こったので、当初の確率は修正される。</a:t>
                </a:r>
                <a:endParaRPr kumimoji="1" lang="en-US" altLang="ja-JP" dirty="0"/>
              </a:p>
              <a:p>
                <a:r>
                  <a:rPr kumimoji="1" lang="ja-JP" altLang="en-US" dirty="0"/>
                  <a:t>アリスの確率は、ブレンダそれの</a:t>
                </a:r>
                <a:r>
                  <a:rPr kumimoji="1" lang="en-US" altLang="ja-JP" dirty="0"/>
                  <a:t>4</a:t>
                </a:r>
                <a:r>
                  <a:rPr kumimoji="1" lang="ja-JP" altLang="en-US" dirty="0"/>
                  <a:t>倍の確率なので、比はアリス：ブレンダ＝４：１となる。</a:t>
                </a:r>
                <a:endParaRPr kumimoji="1" lang="en-US" altLang="ja-JP" dirty="0"/>
              </a:p>
              <a:p>
                <a:r>
                  <a:rPr lang="ja-JP" altLang="en-US" dirty="0"/>
                  <a:t>よって、条件付き確率は、</a:t>
                </a:r>
                <a14:m>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4</m:t>
                        </m:r>
                      </m:num>
                      <m:den>
                        <m:r>
                          <a:rPr lang="en-US" altLang="ja-JP" b="0" i="1" smtClean="0">
                            <a:latin typeface="Cambria Math" panose="02040503050406030204" pitchFamily="18" charset="0"/>
                          </a:rPr>
                          <m:t>5</m:t>
                        </m:r>
                      </m:den>
                    </m:f>
                    <m:r>
                      <a:rPr lang="en-US" altLang="ja-JP" b="0" i="1" smtClean="0">
                        <a:latin typeface="Cambria Math" panose="02040503050406030204" pitchFamily="18" charset="0"/>
                      </a:rPr>
                      <m:t>:</m:t>
                    </m:r>
                    <m:f>
                      <m:fPr>
                        <m:ctrlPr>
                          <a:rPr lang="en-US" altLang="ja-JP" b="0"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5</m:t>
                        </m:r>
                      </m:den>
                    </m:f>
                  </m:oMath>
                </a14:m>
                <a:r>
                  <a:rPr kumimoji="1" lang="ja-JP" altLang="en-US" dirty="0"/>
                  <a:t> となる。</a:t>
                </a:r>
              </a:p>
            </p:txBody>
          </p:sp>
        </mc:Choice>
        <mc:Fallback xmlns="">
          <p:sp>
            <p:nvSpPr>
              <p:cNvPr id="3" name="コンテンツ プレースホルダー 2">
                <a:extLst>
                  <a:ext uri="{FF2B5EF4-FFF2-40B4-BE49-F238E27FC236}">
                    <a16:creationId xmlns:a16="http://schemas.microsoft.com/office/drawing/2014/main" id="{D55DA817-04AB-F467-E0F2-2F94440C4FAA}"/>
                  </a:ext>
                </a:extLst>
              </p:cNvPr>
              <p:cNvSpPr>
                <a:spLocks noGrp="1" noRot="1" noChangeAspect="1" noMove="1" noResize="1" noEditPoints="1" noAdjustHandles="1" noChangeArrowheads="1" noChangeShapeType="1" noTextEdit="1"/>
              </p:cNvSpPr>
              <p:nvPr>
                <p:ph idx="1"/>
              </p:nvPr>
            </p:nvSpPr>
            <p:spPr>
              <a:blipFill>
                <a:blip r:embed="rId2"/>
                <a:stretch>
                  <a:fillRect l="-1704" t="-2830" r="-370"/>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498967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早業チャーリー</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チャーリーは３枚のカード（表裏ともに黒、表は赤裏は黒、表裏ともに赤）をもって現れ、賭けに誘う。</a:t>
            </a:r>
            <a:endParaRPr kumimoji="1" lang="en-US" altLang="ja-JP" dirty="0"/>
          </a:p>
          <a:p>
            <a:r>
              <a:rPr kumimoji="1" lang="ja-JP" altLang="en-US" dirty="0"/>
              <a:t>「この３枚のカードから</a:t>
            </a:r>
            <a:r>
              <a:rPr kumimoji="1" lang="en-US" altLang="ja-JP" dirty="0"/>
              <a:t>1</a:t>
            </a:r>
            <a:r>
              <a:rPr kumimoji="1" lang="ja-JP" altLang="en-US" dirty="0"/>
              <a:t>枚ランダムに取り出し色を確かめることなく、テーブルの上におけ」と言う、言われる通りにするとカードの表は赤だった。</a:t>
            </a:r>
            <a:endParaRPr kumimoji="1" lang="en-US" altLang="ja-JP" dirty="0"/>
          </a:p>
          <a:p>
            <a:r>
              <a:rPr kumimoji="1" lang="ja-JP" altLang="en-US" dirty="0">
                <a:solidFill>
                  <a:srgbClr val="FF0000"/>
                </a:solidFill>
              </a:rPr>
              <a:t>賭けはこのカードの裏が何色かということだ</a:t>
            </a:r>
            <a:r>
              <a:rPr kumimoji="1" lang="ja-JP" altLang="en-US" dirty="0"/>
              <a:t>。</a:t>
            </a:r>
            <a:endParaRPr kumimoji="1" lang="en-US" altLang="ja-JP" dirty="0"/>
          </a:p>
          <a:p>
            <a:r>
              <a:rPr kumimoji="1" lang="ja-JP" altLang="en-US" dirty="0"/>
              <a:t>チャーリーは畳みかけるように「このカードの裏は赤か黒かの二つに一つ、確率は</a:t>
            </a:r>
            <a:r>
              <a:rPr kumimoji="1" lang="en-US" altLang="ja-JP" dirty="0"/>
              <a:t>1/2</a:t>
            </a:r>
            <a:r>
              <a:rPr kumimoji="1" lang="ja-JP" altLang="en-US" dirty="0"/>
              <a:t>ずつだ」</a:t>
            </a:r>
            <a:endParaRPr kumimoji="1" lang="en-US" altLang="ja-JP" dirty="0"/>
          </a:p>
          <a:p>
            <a:r>
              <a:rPr lang="ja-JP" altLang="en-US" dirty="0"/>
              <a:t>チャーリーは言葉巧みに「黒」に賭けさせようとする。</a:t>
            </a:r>
            <a:endParaRPr kumimoji="1" lang="ja-JP" altLang="en-US" dirty="0"/>
          </a:p>
        </p:txBody>
      </p:sp>
    </p:spTree>
    <p:extLst>
      <p:ext uri="{BB962C8B-B14F-4D97-AF65-F5344CB8AC3E}">
        <p14:creationId xmlns:p14="http://schemas.microsoft.com/office/powerpoint/2010/main" val="130242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対早業チャーリーその１</a:t>
            </a:r>
            <a:br>
              <a:rPr kumimoji="1" lang="en-US" altLang="ja-JP" dirty="0"/>
            </a:br>
            <a:r>
              <a:rPr kumimoji="1" lang="ja-JP" altLang="en-US" dirty="0"/>
              <a:t>比例の原理</a:t>
            </a:r>
          </a:p>
        </p:txBody>
      </p:sp>
      <p:sp>
        <p:nvSpPr>
          <p:cNvPr id="3" name="コンテンツ プレースホルダー 2"/>
          <p:cNvSpPr>
            <a:spLocks noGrp="1"/>
          </p:cNvSpPr>
          <p:nvPr>
            <p:ph idx="1"/>
          </p:nvPr>
        </p:nvSpPr>
        <p:spPr/>
        <p:txBody>
          <a:bodyPr/>
          <a:lstStyle/>
          <a:p>
            <a:r>
              <a:rPr kumimoji="1" lang="ja-JP" altLang="en-US" dirty="0"/>
              <a:t>ランダムに選んだ時点では、赤黒のカードと赤々のカードは五分五分である。</a:t>
            </a:r>
            <a:endParaRPr kumimoji="1" lang="en-US" altLang="ja-JP" dirty="0"/>
          </a:p>
          <a:p>
            <a:r>
              <a:rPr lang="ja-JP" altLang="en-US" dirty="0"/>
              <a:t>次にテーブルの上に色を確認せずにおく時、赤になる確率は赤黒のカードの場合</a:t>
            </a:r>
            <a:r>
              <a:rPr lang="en-US" altLang="ja-JP" dirty="0"/>
              <a:t>1/2</a:t>
            </a:r>
            <a:r>
              <a:rPr lang="ja-JP" altLang="en-US" dirty="0" err="1"/>
              <a:t>、</a:t>
            </a:r>
            <a:r>
              <a:rPr lang="en-US" altLang="ja-JP" dirty="0"/>
              <a:t> </a:t>
            </a:r>
            <a:r>
              <a:rPr lang="ja-JP" altLang="en-US" dirty="0"/>
              <a:t>赤々のカードの場合は </a:t>
            </a:r>
            <a:r>
              <a:rPr lang="en-US" altLang="ja-JP" dirty="0"/>
              <a:t>1 </a:t>
            </a:r>
            <a:r>
              <a:rPr lang="ja-JP" altLang="en-US" dirty="0"/>
              <a:t>である。</a:t>
            </a:r>
            <a:endParaRPr lang="en-US" altLang="ja-JP" dirty="0"/>
          </a:p>
          <a:p>
            <a:r>
              <a:rPr kumimoji="1" lang="ja-JP" altLang="en-US" dirty="0"/>
              <a:t>よって、赤黒対赤々は</a:t>
            </a:r>
            <a:r>
              <a:rPr kumimoji="1" lang="en-US" altLang="ja-JP" dirty="0"/>
              <a:t>1</a:t>
            </a:r>
            <a:r>
              <a:rPr kumimoji="1" lang="ja-JP" altLang="en-US" dirty="0"/>
              <a:t>対</a:t>
            </a:r>
            <a:r>
              <a:rPr kumimoji="1" lang="en-US" altLang="ja-JP" dirty="0"/>
              <a:t>2 </a:t>
            </a:r>
            <a:r>
              <a:rPr kumimoji="1" lang="ja-JP" altLang="en-US" dirty="0"/>
              <a:t>となり、</a:t>
            </a:r>
            <a:r>
              <a:rPr kumimoji="1" lang="en-US" altLang="ja-JP" dirty="0"/>
              <a:t>2/3 </a:t>
            </a:r>
            <a:r>
              <a:rPr kumimoji="1" lang="ja-JP" altLang="en-US" dirty="0"/>
              <a:t>の確率で赤々になるので、赤と答えればよい。</a:t>
            </a:r>
          </a:p>
        </p:txBody>
      </p:sp>
    </p:spTree>
    <p:extLst>
      <p:ext uri="{BB962C8B-B14F-4D97-AF65-F5344CB8AC3E}">
        <p14:creationId xmlns:p14="http://schemas.microsoft.com/office/powerpoint/2010/main" val="2956074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ホイヘンスの図解</a:t>
            </a:r>
          </a:p>
        </p:txBody>
      </p:sp>
      <p:cxnSp>
        <p:nvCxnSpPr>
          <p:cNvPr id="5" name="直線矢印コネクタ 4"/>
          <p:cNvCxnSpPr>
            <a:endCxn id="12" idx="1"/>
          </p:cNvCxnSpPr>
          <p:nvPr/>
        </p:nvCxnSpPr>
        <p:spPr>
          <a:xfrm flipV="1">
            <a:off x="527641" y="2096852"/>
            <a:ext cx="1358125" cy="204114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a:endCxn id="13" idx="1"/>
          </p:cNvCxnSpPr>
          <p:nvPr/>
        </p:nvCxnSpPr>
        <p:spPr>
          <a:xfrm>
            <a:off x="527641" y="4137998"/>
            <a:ext cx="1452071" cy="1850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角丸四角形 11"/>
          <p:cNvSpPr/>
          <p:nvPr/>
        </p:nvSpPr>
        <p:spPr>
          <a:xfrm>
            <a:off x="1885766" y="1628800"/>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3200" dirty="0"/>
              <a:t>黒黒</a:t>
            </a:r>
            <a:endParaRPr kumimoji="1" lang="ja-JP" altLang="en-US" sz="3200" dirty="0"/>
          </a:p>
        </p:txBody>
      </p:sp>
      <p:sp>
        <p:nvSpPr>
          <p:cNvPr id="13" name="角丸四角形 12"/>
          <p:cNvSpPr/>
          <p:nvPr/>
        </p:nvSpPr>
        <p:spPr>
          <a:xfrm>
            <a:off x="1979712" y="3688453"/>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3200" dirty="0"/>
              <a:t>赤黒</a:t>
            </a:r>
            <a:endParaRPr kumimoji="1" lang="ja-JP" altLang="en-US" sz="3200" dirty="0"/>
          </a:p>
        </p:txBody>
      </p:sp>
      <p:cxnSp>
        <p:nvCxnSpPr>
          <p:cNvPr id="15" name="直線矢印コネクタ 14"/>
          <p:cNvCxnSpPr>
            <a:stCxn id="12" idx="3"/>
          </p:cNvCxnSpPr>
          <p:nvPr/>
        </p:nvCxnSpPr>
        <p:spPr>
          <a:xfrm>
            <a:off x="4012626" y="2096852"/>
            <a:ext cx="166553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endCxn id="22" idx="1"/>
          </p:cNvCxnSpPr>
          <p:nvPr/>
        </p:nvCxnSpPr>
        <p:spPr>
          <a:xfrm flipV="1">
            <a:off x="4106572" y="3451160"/>
            <a:ext cx="1665535" cy="68683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4122335" y="4137998"/>
            <a:ext cx="1671040" cy="48655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角丸四角形 19"/>
          <p:cNvSpPr/>
          <p:nvPr/>
        </p:nvSpPr>
        <p:spPr>
          <a:xfrm>
            <a:off x="5685362" y="1628800"/>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dirty="0"/>
              <a:t>黒</a:t>
            </a:r>
          </a:p>
        </p:txBody>
      </p:sp>
      <p:sp>
        <p:nvSpPr>
          <p:cNvPr id="21" name="角丸四角形 20"/>
          <p:cNvSpPr/>
          <p:nvPr/>
        </p:nvSpPr>
        <p:spPr>
          <a:xfrm>
            <a:off x="5725322" y="5409220"/>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3200" dirty="0"/>
              <a:t>赤</a:t>
            </a:r>
            <a:endParaRPr kumimoji="1" lang="ja-JP" altLang="en-US" sz="3200" dirty="0"/>
          </a:p>
        </p:txBody>
      </p:sp>
      <p:sp>
        <p:nvSpPr>
          <p:cNvPr id="22" name="角丸四角形 21"/>
          <p:cNvSpPr/>
          <p:nvPr/>
        </p:nvSpPr>
        <p:spPr>
          <a:xfrm>
            <a:off x="5772107" y="2983108"/>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dirty="0"/>
              <a:t>黒</a:t>
            </a:r>
          </a:p>
        </p:txBody>
      </p:sp>
      <p:sp>
        <p:nvSpPr>
          <p:cNvPr id="25" name="角丸四角形 24"/>
          <p:cNvSpPr/>
          <p:nvPr/>
        </p:nvSpPr>
        <p:spPr>
          <a:xfrm>
            <a:off x="5793375" y="4077072"/>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3200" dirty="0"/>
              <a:t>赤</a:t>
            </a:r>
            <a:endParaRPr kumimoji="1" lang="ja-JP" altLang="en-US" sz="3200" dirty="0"/>
          </a:p>
        </p:txBody>
      </p:sp>
      <p:sp>
        <p:nvSpPr>
          <p:cNvPr id="31" name="テキスト ボックス 30"/>
          <p:cNvSpPr txBox="1"/>
          <p:nvPr/>
        </p:nvSpPr>
        <p:spPr>
          <a:xfrm>
            <a:off x="395536" y="2579404"/>
            <a:ext cx="936104" cy="523220"/>
          </a:xfrm>
          <a:prstGeom prst="rect">
            <a:avLst/>
          </a:prstGeom>
          <a:noFill/>
        </p:spPr>
        <p:txBody>
          <a:bodyPr wrap="square" rtlCol="0">
            <a:spAutoFit/>
          </a:bodyPr>
          <a:lstStyle/>
          <a:p>
            <a:r>
              <a:rPr kumimoji="1" lang="en-US" altLang="ja-JP" sz="2800" dirty="0"/>
              <a:t>1/3</a:t>
            </a:r>
            <a:endParaRPr kumimoji="1" lang="ja-JP" altLang="en-US" sz="2800" dirty="0"/>
          </a:p>
        </p:txBody>
      </p:sp>
      <p:sp>
        <p:nvSpPr>
          <p:cNvPr id="32" name="テキスト ボックス 31"/>
          <p:cNvSpPr txBox="1"/>
          <p:nvPr/>
        </p:nvSpPr>
        <p:spPr>
          <a:xfrm>
            <a:off x="738651" y="3624031"/>
            <a:ext cx="936104" cy="523220"/>
          </a:xfrm>
          <a:prstGeom prst="rect">
            <a:avLst/>
          </a:prstGeom>
          <a:noFill/>
        </p:spPr>
        <p:txBody>
          <a:bodyPr wrap="square" rtlCol="0">
            <a:spAutoFit/>
          </a:bodyPr>
          <a:lstStyle/>
          <a:p>
            <a:r>
              <a:rPr kumimoji="1" lang="en-US" altLang="ja-JP" sz="2800" dirty="0"/>
              <a:t>1/3</a:t>
            </a:r>
            <a:endParaRPr kumimoji="1" lang="ja-JP" altLang="en-US" sz="2800" dirty="0"/>
          </a:p>
        </p:txBody>
      </p:sp>
      <p:sp>
        <p:nvSpPr>
          <p:cNvPr id="34" name="テキスト ボックス 33"/>
          <p:cNvSpPr txBox="1"/>
          <p:nvPr/>
        </p:nvSpPr>
        <p:spPr>
          <a:xfrm>
            <a:off x="4543692" y="1573632"/>
            <a:ext cx="711465" cy="523220"/>
          </a:xfrm>
          <a:prstGeom prst="rect">
            <a:avLst/>
          </a:prstGeom>
          <a:noFill/>
        </p:spPr>
        <p:txBody>
          <a:bodyPr wrap="square" rtlCol="0">
            <a:spAutoFit/>
          </a:bodyPr>
          <a:lstStyle/>
          <a:p>
            <a:r>
              <a:rPr lang="en-US" altLang="ja-JP" sz="2800" dirty="0"/>
              <a:t>1</a:t>
            </a:r>
            <a:endParaRPr kumimoji="1" lang="ja-JP" altLang="en-US" sz="2800" dirty="0"/>
          </a:p>
        </p:txBody>
      </p:sp>
      <p:sp>
        <p:nvSpPr>
          <p:cNvPr id="35" name="テキスト ボックス 34"/>
          <p:cNvSpPr txBox="1"/>
          <p:nvPr/>
        </p:nvSpPr>
        <p:spPr>
          <a:xfrm>
            <a:off x="4543692" y="4360077"/>
            <a:ext cx="936104" cy="523220"/>
          </a:xfrm>
          <a:prstGeom prst="rect">
            <a:avLst/>
          </a:prstGeom>
          <a:noFill/>
        </p:spPr>
        <p:txBody>
          <a:bodyPr wrap="square" rtlCol="0">
            <a:spAutoFit/>
          </a:bodyPr>
          <a:lstStyle/>
          <a:p>
            <a:r>
              <a:rPr lang="en-US" altLang="ja-JP" sz="2800" dirty="0"/>
              <a:t>1/2</a:t>
            </a:r>
            <a:endParaRPr kumimoji="1" lang="ja-JP" altLang="en-US" sz="2800" dirty="0"/>
          </a:p>
        </p:txBody>
      </p:sp>
      <p:sp>
        <p:nvSpPr>
          <p:cNvPr id="24" name="角丸四角形 23"/>
          <p:cNvSpPr/>
          <p:nvPr/>
        </p:nvSpPr>
        <p:spPr>
          <a:xfrm>
            <a:off x="1979712" y="5409220"/>
            <a:ext cx="212686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3200" dirty="0"/>
              <a:t>赤赤</a:t>
            </a:r>
            <a:endParaRPr kumimoji="1" lang="ja-JP" altLang="en-US" sz="3200" dirty="0"/>
          </a:p>
        </p:txBody>
      </p:sp>
      <p:cxnSp>
        <p:nvCxnSpPr>
          <p:cNvPr id="26" name="直線矢印コネクタ 25"/>
          <p:cNvCxnSpPr>
            <a:endCxn id="24" idx="1"/>
          </p:cNvCxnSpPr>
          <p:nvPr/>
        </p:nvCxnSpPr>
        <p:spPr>
          <a:xfrm>
            <a:off x="527641" y="4137998"/>
            <a:ext cx="1452071" cy="173927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4106572" y="5877272"/>
            <a:ext cx="166553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4543692" y="3213114"/>
            <a:ext cx="936104" cy="523220"/>
          </a:xfrm>
          <a:prstGeom prst="rect">
            <a:avLst/>
          </a:prstGeom>
          <a:noFill/>
        </p:spPr>
        <p:txBody>
          <a:bodyPr wrap="square" rtlCol="0">
            <a:spAutoFit/>
          </a:bodyPr>
          <a:lstStyle/>
          <a:p>
            <a:r>
              <a:rPr lang="en-US" altLang="ja-JP" sz="2800" dirty="0"/>
              <a:t>1/2</a:t>
            </a:r>
            <a:endParaRPr kumimoji="1" lang="ja-JP" altLang="en-US" sz="2800" dirty="0"/>
          </a:p>
        </p:txBody>
      </p:sp>
      <p:sp>
        <p:nvSpPr>
          <p:cNvPr id="39" name="テキスト ボックス 38"/>
          <p:cNvSpPr txBox="1"/>
          <p:nvPr/>
        </p:nvSpPr>
        <p:spPr>
          <a:xfrm>
            <a:off x="4583606" y="5354052"/>
            <a:ext cx="711465" cy="523220"/>
          </a:xfrm>
          <a:prstGeom prst="rect">
            <a:avLst/>
          </a:prstGeom>
          <a:noFill/>
        </p:spPr>
        <p:txBody>
          <a:bodyPr wrap="square" rtlCol="0">
            <a:spAutoFit/>
          </a:bodyPr>
          <a:lstStyle/>
          <a:p>
            <a:r>
              <a:rPr lang="en-US" altLang="ja-JP" sz="2800" dirty="0"/>
              <a:t>1</a:t>
            </a:r>
            <a:endParaRPr kumimoji="1" lang="ja-JP" altLang="en-US" sz="2800" dirty="0"/>
          </a:p>
        </p:txBody>
      </p:sp>
      <p:sp>
        <p:nvSpPr>
          <p:cNvPr id="28" name="角丸四角形 27"/>
          <p:cNvSpPr/>
          <p:nvPr/>
        </p:nvSpPr>
        <p:spPr>
          <a:xfrm>
            <a:off x="1403648" y="1196752"/>
            <a:ext cx="2880320" cy="5472608"/>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0" name="テキスト ボックス 39"/>
          <p:cNvSpPr txBox="1"/>
          <p:nvPr/>
        </p:nvSpPr>
        <p:spPr>
          <a:xfrm>
            <a:off x="395536" y="4830832"/>
            <a:ext cx="936104" cy="523220"/>
          </a:xfrm>
          <a:prstGeom prst="rect">
            <a:avLst/>
          </a:prstGeom>
          <a:noFill/>
        </p:spPr>
        <p:txBody>
          <a:bodyPr wrap="square" rtlCol="0">
            <a:spAutoFit/>
          </a:bodyPr>
          <a:lstStyle/>
          <a:p>
            <a:r>
              <a:rPr kumimoji="1" lang="en-US" altLang="ja-JP" sz="2800" dirty="0"/>
              <a:t>1/3</a:t>
            </a:r>
            <a:endParaRPr kumimoji="1" lang="ja-JP" altLang="en-US" sz="2800" dirty="0"/>
          </a:p>
        </p:txBody>
      </p:sp>
      <p:cxnSp>
        <p:nvCxnSpPr>
          <p:cNvPr id="41" name="直線矢印コネクタ 40"/>
          <p:cNvCxnSpPr>
            <a:stCxn id="43" idx="2"/>
          </p:cNvCxnSpPr>
          <p:nvPr/>
        </p:nvCxnSpPr>
        <p:spPr>
          <a:xfrm>
            <a:off x="1331640" y="855876"/>
            <a:ext cx="216024" cy="48489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395536" y="332656"/>
            <a:ext cx="1872208" cy="523220"/>
          </a:xfrm>
          <a:prstGeom prst="rect">
            <a:avLst/>
          </a:prstGeom>
          <a:noFill/>
          <a:ln w="38100">
            <a:solidFill>
              <a:schemeClr val="accent1"/>
            </a:solidFill>
          </a:ln>
        </p:spPr>
        <p:txBody>
          <a:bodyPr wrap="square" rtlCol="0">
            <a:spAutoFit/>
          </a:bodyPr>
          <a:lstStyle/>
          <a:p>
            <a:r>
              <a:rPr kumimoji="1" lang="ja-JP" altLang="en-US" sz="2800" dirty="0"/>
              <a:t>見えない</a:t>
            </a:r>
          </a:p>
        </p:txBody>
      </p:sp>
    </p:spTree>
    <p:extLst>
      <p:ext uri="{BB962C8B-B14F-4D97-AF65-F5344CB8AC3E}">
        <p14:creationId xmlns:p14="http://schemas.microsoft.com/office/powerpoint/2010/main" val="3006898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fade">
                                      <p:cBhvr>
                                        <p:cTn id="19" dur="500"/>
                                        <p:tgtEl>
                                          <p:spTgt spid="3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fade">
                                      <p:cBhvr>
                                        <p:cTn id="22" dur="500"/>
                                        <p:tgtEl>
                                          <p:spTgt spid="4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fade">
                                      <p:cBhvr>
                                        <p:cTn id="31" dur="500"/>
                                        <p:tgtEl>
                                          <p:spTgt spid="2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3"/>
                                        </p:tgtEl>
                                        <p:attrNameLst>
                                          <p:attrName>style.visibility</p:attrName>
                                        </p:attrNameLst>
                                      </p:cBhvr>
                                      <p:to>
                                        <p:strVal val="visible"/>
                                      </p:to>
                                    </p:set>
                                    <p:animEffect transition="in" filter="fade">
                                      <p:cBhvr>
                                        <p:cTn id="36" dur="500"/>
                                        <p:tgtEl>
                                          <p:spTgt spid="43"/>
                                        </p:tgtEl>
                                      </p:cBhvr>
                                    </p:animEffect>
                                  </p:childTnLst>
                                </p:cTn>
                              </p:par>
                              <p:par>
                                <p:cTn id="37" presetID="10" presetClass="entr" presetSubtype="0" fill="hold" nodeType="withEffect">
                                  <p:stCondLst>
                                    <p:cond delay="0"/>
                                  </p:stCondLst>
                                  <p:childTnLst>
                                    <p:set>
                                      <p:cBhvr>
                                        <p:cTn id="38" dur="1" fill="hold">
                                          <p:stCondLst>
                                            <p:cond delay="0"/>
                                          </p:stCondLst>
                                        </p:cTn>
                                        <p:tgtEl>
                                          <p:spTgt spid="41"/>
                                        </p:tgtEl>
                                        <p:attrNameLst>
                                          <p:attrName>style.visibility</p:attrName>
                                        </p:attrNameLst>
                                      </p:cBhvr>
                                      <p:to>
                                        <p:strVal val="visible"/>
                                      </p:to>
                                    </p:set>
                                    <p:animEffect transition="in" filter="fade">
                                      <p:cBhvr>
                                        <p:cTn id="39" dur="500"/>
                                        <p:tgtEl>
                                          <p:spTgt spid="41"/>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fade">
                                      <p:cBhvr>
                                        <p:cTn id="42" dur="500"/>
                                        <p:tgtEl>
                                          <p:spTgt spid="2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4"/>
                                        </p:tgtEl>
                                        <p:attrNameLst>
                                          <p:attrName>style.visibility</p:attrName>
                                        </p:attrNameLst>
                                      </p:cBhvr>
                                      <p:to>
                                        <p:strVal val="visible"/>
                                      </p:to>
                                    </p:set>
                                    <p:animEffect transition="in" filter="fade">
                                      <p:cBhvr>
                                        <p:cTn id="47" dur="500"/>
                                        <p:tgtEl>
                                          <p:spTgt spid="34"/>
                                        </p:tgtEl>
                                      </p:cBhvr>
                                    </p:animEffect>
                                  </p:childTnLst>
                                </p:cTn>
                              </p:par>
                              <p:par>
                                <p:cTn id="48" presetID="10" presetClass="entr" presetSubtype="0" fill="hold" nodeType="with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500"/>
                                        <p:tgtEl>
                                          <p:spTgt spid="15"/>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fade">
                                      <p:cBhvr>
                                        <p:cTn id="53" dur="500"/>
                                        <p:tgtEl>
                                          <p:spTgt spid="2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fade">
                                      <p:cBhvr>
                                        <p:cTn id="58" dur="500"/>
                                        <p:tgtEl>
                                          <p:spTgt spid="16"/>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38"/>
                                        </p:tgtEl>
                                        <p:attrNameLst>
                                          <p:attrName>style.visibility</p:attrName>
                                        </p:attrNameLst>
                                      </p:cBhvr>
                                      <p:to>
                                        <p:strVal val="visible"/>
                                      </p:to>
                                    </p:set>
                                    <p:animEffect transition="in" filter="fade">
                                      <p:cBhvr>
                                        <p:cTn id="61" dur="500"/>
                                        <p:tgtEl>
                                          <p:spTgt spid="38"/>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fade">
                                      <p:cBhvr>
                                        <p:cTn id="64" dur="500"/>
                                        <p:tgtEl>
                                          <p:spTgt spid="22"/>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fade">
                                      <p:cBhvr>
                                        <p:cTn id="67" dur="500"/>
                                        <p:tgtEl>
                                          <p:spTgt spid="2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35"/>
                                        </p:tgtEl>
                                        <p:attrNameLst>
                                          <p:attrName>style.visibility</p:attrName>
                                        </p:attrNameLst>
                                      </p:cBhvr>
                                      <p:to>
                                        <p:strVal val="visible"/>
                                      </p:to>
                                    </p:set>
                                    <p:animEffect transition="in" filter="fade">
                                      <p:cBhvr>
                                        <p:cTn id="70" dur="500"/>
                                        <p:tgtEl>
                                          <p:spTgt spid="35"/>
                                        </p:tgtEl>
                                      </p:cBhvr>
                                    </p:animEffect>
                                  </p:childTnLst>
                                </p:cTn>
                              </p:par>
                              <p:par>
                                <p:cTn id="71" presetID="10" presetClass="entr" presetSubtype="0" fill="hold" nodeType="withEffect">
                                  <p:stCondLst>
                                    <p:cond delay="0"/>
                                  </p:stCondLst>
                                  <p:childTnLst>
                                    <p:set>
                                      <p:cBhvr>
                                        <p:cTn id="72" dur="1" fill="hold">
                                          <p:stCondLst>
                                            <p:cond delay="0"/>
                                          </p:stCondLst>
                                        </p:cTn>
                                        <p:tgtEl>
                                          <p:spTgt spid="17"/>
                                        </p:tgtEl>
                                        <p:attrNameLst>
                                          <p:attrName>style.visibility</p:attrName>
                                        </p:attrNameLst>
                                      </p:cBhvr>
                                      <p:to>
                                        <p:strVal val="visible"/>
                                      </p:to>
                                    </p:set>
                                    <p:animEffect transition="in" filter="fade">
                                      <p:cBhvr>
                                        <p:cTn id="73" dur="500"/>
                                        <p:tgtEl>
                                          <p:spTgt spid="17"/>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37"/>
                                        </p:tgtEl>
                                        <p:attrNameLst>
                                          <p:attrName>style.visibility</p:attrName>
                                        </p:attrNameLst>
                                      </p:cBhvr>
                                      <p:to>
                                        <p:strVal val="visible"/>
                                      </p:to>
                                    </p:set>
                                    <p:animEffect transition="in" filter="fade">
                                      <p:cBhvr>
                                        <p:cTn id="78" dur="500"/>
                                        <p:tgtEl>
                                          <p:spTgt spid="37"/>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21"/>
                                        </p:tgtEl>
                                        <p:attrNameLst>
                                          <p:attrName>style.visibility</p:attrName>
                                        </p:attrNameLst>
                                      </p:cBhvr>
                                      <p:to>
                                        <p:strVal val="visible"/>
                                      </p:to>
                                    </p:set>
                                    <p:animEffect transition="in" filter="fade">
                                      <p:cBhvr>
                                        <p:cTn id="81" dur="500"/>
                                        <p:tgtEl>
                                          <p:spTgt spid="21"/>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39"/>
                                        </p:tgtEl>
                                        <p:attrNameLst>
                                          <p:attrName>style.visibility</p:attrName>
                                        </p:attrNameLst>
                                      </p:cBhvr>
                                      <p:to>
                                        <p:strVal val="visible"/>
                                      </p:to>
                                    </p:set>
                                    <p:animEffect transition="in" filter="fade">
                                      <p:cBhvr>
                                        <p:cTn id="84"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20" grpId="0" animBg="1"/>
      <p:bldP spid="21" grpId="0" animBg="1"/>
      <p:bldP spid="22" grpId="0" animBg="1"/>
      <p:bldP spid="25" grpId="0" animBg="1"/>
      <p:bldP spid="31" grpId="0"/>
      <p:bldP spid="32" grpId="0"/>
      <p:bldP spid="34" grpId="0"/>
      <p:bldP spid="35" grpId="0"/>
      <p:bldP spid="24" grpId="0" animBg="1"/>
      <p:bldP spid="38" grpId="0"/>
      <p:bldP spid="39" grpId="0"/>
      <p:bldP spid="28" grpId="0" animBg="1"/>
      <p:bldP spid="40" grpId="0"/>
      <p:bldP spid="4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06A9C8-EB7A-9B97-9240-3D7BAE05D955}"/>
              </a:ext>
            </a:extLst>
          </p:cNvPr>
          <p:cNvSpPr>
            <a:spLocks noGrp="1"/>
          </p:cNvSpPr>
          <p:nvPr>
            <p:ph type="title"/>
          </p:nvPr>
        </p:nvSpPr>
        <p:spPr/>
        <p:txBody>
          <a:bodyPr/>
          <a:lstStyle/>
          <a:p>
            <a:r>
              <a:rPr kumimoji="1" lang="ja-JP" altLang="en-US" dirty="0"/>
              <a:t>ホイヘンスの図解より</a:t>
            </a:r>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627736E5-A0F5-F144-FC9C-BD2AC8F9AA44}"/>
                  </a:ext>
                </a:extLst>
              </p:cNvPr>
              <p:cNvSpPr>
                <a:spLocks noGrp="1"/>
              </p:cNvSpPr>
              <p:nvPr>
                <p:ph idx="1"/>
              </p:nvPr>
            </p:nvSpPr>
            <p:spPr/>
            <p:txBody>
              <a:bodyPr>
                <a:normAutofit fontScale="92500"/>
              </a:bodyPr>
              <a:lstStyle/>
              <a:p>
                <a:r>
                  <a:rPr kumimoji="1" lang="ja-JP" altLang="en-US" dirty="0"/>
                  <a:t>テーブルの上に、赤の面が表に置かれる確率と、黒の面が表に置かれる確率は、いずれも</a:t>
                </a:r>
                <a:r>
                  <a:rPr kumimoji="1" lang="en-US" altLang="ja-JP" dirty="0"/>
                  <a:t>0.5</a:t>
                </a:r>
                <a:r>
                  <a:rPr kumimoji="1" lang="ja-JP" altLang="en-US" dirty="0"/>
                  <a:t>である。</a:t>
                </a:r>
                <a:endParaRPr kumimoji="1" lang="en-US" altLang="ja-JP" dirty="0"/>
              </a:p>
              <a:p>
                <a:r>
                  <a:rPr lang="ja-JP" altLang="en-US" dirty="0"/>
                  <a:t>赤が表に置かれる確率は</a:t>
                </a:r>
                <a:r>
                  <a:rPr lang="en-US" altLang="ja-JP" dirty="0"/>
                  <a:t>0.5</a:t>
                </a:r>
                <a:r>
                  <a:rPr lang="ja-JP" altLang="en-US" dirty="0"/>
                  <a:t>で、赤黒のカードでは </a:t>
                </a:r>
                <a14:m>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3</m:t>
                        </m:r>
                      </m:den>
                    </m:f>
                    <m:r>
                      <a:rPr lang="en-US" altLang="ja-JP" i="1" smtClean="0">
                        <a:latin typeface="Cambria Math" panose="02040503050406030204" pitchFamily="18" charset="0"/>
                        <a:ea typeface="Cambria Math" panose="02040503050406030204" pitchFamily="18" charset="0"/>
                      </a:rPr>
                      <m:t>×</m:t>
                    </m:r>
                    <m:f>
                      <m:fPr>
                        <m:ctrlPr>
                          <a:rPr lang="en-US" altLang="ja-JP" i="1" smtClean="0">
                            <a:latin typeface="Cambria Math" panose="02040503050406030204" pitchFamily="18" charset="0"/>
                            <a:ea typeface="Cambria Math" panose="02040503050406030204" pitchFamily="18" charset="0"/>
                          </a:rPr>
                        </m:ctrlPr>
                      </m:fPr>
                      <m:num>
                        <m:r>
                          <a:rPr lang="en-US" altLang="ja-JP" b="0" i="1" smtClean="0">
                            <a:latin typeface="Cambria Math" panose="02040503050406030204" pitchFamily="18" charset="0"/>
                            <a:ea typeface="Cambria Math" panose="02040503050406030204" pitchFamily="18" charset="0"/>
                          </a:rPr>
                          <m:t>1</m:t>
                        </m:r>
                      </m:num>
                      <m:den>
                        <m:r>
                          <a:rPr lang="en-US" altLang="ja-JP" b="0" i="1" smtClean="0">
                            <a:latin typeface="Cambria Math" panose="02040503050406030204" pitchFamily="18" charset="0"/>
                            <a:ea typeface="Cambria Math" panose="02040503050406030204" pitchFamily="18" charset="0"/>
                          </a:rPr>
                          <m:t>2</m:t>
                        </m:r>
                      </m:den>
                    </m:f>
                    <m:r>
                      <a:rPr lang="en-US" altLang="ja-JP" b="0" i="1" smtClean="0">
                        <a:latin typeface="Cambria Math" panose="02040503050406030204" pitchFamily="18" charset="0"/>
                        <a:ea typeface="Cambria Math" panose="02040503050406030204" pitchFamily="18" charset="0"/>
                      </a:rPr>
                      <m:t>=</m:t>
                    </m:r>
                    <m:f>
                      <m:fPr>
                        <m:ctrlPr>
                          <a:rPr lang="en-US" altLang="ja-JP" b="0" i="1" smtClean="0">
                            <a:latin typeface="Cambria Math" panose="02040503050406030204" pitchFamily="18" charset="0"/>
                            <a:ea typeface="Cambria Math" panose="02040503050406030204" pitchFamily="18" charset="0"/>
                          </a:rPr>
                        </m:ctrlPr>
                      </m:fPr>
                      <m:num>
                        <m:r>
                          <a:rPr lang="en-US" altLang="ja-JP" b="0" i="1" smtClean="0">
                            <a:latin typeface="Cambria Math" panose="02040503050406030204" pitchFamily="18" charset="0"/>
                            <a:ea typeface="Cambria Math" panose="02040503050406030204" pitchFamily="18" charset="0"/>
                          </a:rPr>
                          <m:t>1</m:t>
                        </m:r>
                      </m:num>
                      <m:den>
                        <m:r>
                          <a:rPr lang="en-US" altLang="ja-JP" b="0" i="1" smtClean="0">
                            <a:latin typeface="Cambria Math" panose="02040503050406030204" pitchFamily="18" charset="0"/>
                            <a:ea typeface="Cambria Math" panose="02040503050406030204" pitchFamily="18" charset="0"/>
                          </a:rPr>
                          <m:t>6</m:t>
                        </m:r>
                      </m:den>
                    </m:f>
                  </m:oMath>
                </a14:m>
                <a:r>
                  <a:rPr kumimoji="1" lang="en-US" altLang="ja-JP" dirty="0"/>
                  <a:t>  </a:t>
                </a:r>
                <a:r>
                  <a:rPr kumimoji="1" lang="ja-JP" altLang="en-US" dirty="0"/>
                  <a:t>、赤赤のカードでは、</a:t>
                </a:r>
                <a14:m>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1</m:t>
                        </m:r>
                      </m:num>
                      <m:den>
                        <m:r>
                          <a:rPr kumimoji="1" lang="en-US" altLang="ja-JP" b="0" i="1" smtClean="0">
                            <a:latin typeface="Cambria Math" panose="02040503050406030204" pitchFamily="18" charset="0"/>
                          </a:rPr>
                          <m:t>3</m:t>
                        </m:r>
                      </m:den>
                    </m:f>
                    <m:r>
                      <a:rPr kumimoji="1" lang="en-US" altLang="ja-JP" i="1" smtClean="0">
                        <a:latin typeface="Cambria Math" panose="02040503050406030204" pitchFamily="18" charset="0"/>
                        <a:ea typeface="Cambria Math" panose="02040503050406030204" pitchFamily="18" charset="0"/>
                      </a:rPr>
                      <m:t>×</m:t>
                    </m:r>
                    <m:r>
                      <a:rPr kumimoji="1" lang="en-US" altLang="ja-JP" b="0" i="1" smtClean="0">
                        <a:latin typeface="Cambria Math" panose="02040503050406030204" pitchFamily="18" charset="0"/>
                        <a:ea typeface="Cambria Math" panose="02040503050406030204" pitchFamily="18" charset="0"/>
                      </a:rPr>
                      <m:t>1=</m:t>
                    </m:r>
                    <m:f>
                      <m:fPr>
                        <m:ctrlPr>
                          <a:rPr kumimoji="1" lang="en-US" altLang="ja-JP" b="0" i="1" smtClean="0">
                            <a:latin typeface="Cambria Math" panose="02040503050406030204" pitchFamily="18" charset="0"/>
                            <a:ea typeface="Cambria Math" panose="02040503050406030204" pitchFamily="18" charset="0"/>
                          </a:rPr>
                        </m:ctrlPr>
                      </m:fPr>
                      <m:num>
                        <m:r>
                          <a:rPr kumimoji="1" lang="en-US" altLang="ja-JP" b="0" i="1" smtClean="0">
                            <a:latin typeface="Cambria Math" panose="02040503050406030204" pitchFamily="18" charset="0"/>
                            <a:ea typeface="Cambria Math" panose="02040503050406030204" pitchFamily="18" charset="0"/>
                          </a:rPr>
                          <m:t>1</m:t>
                        </m:r>
                      </m:num>
                      <m:den>
                        <m:r>
                          <a:rPr kumimoji="1" lang="en-US" altLang="ja-JP" b="0" i="1" smtClean="0">
                            <a:latin typeface="Cambria Math" panose="02040503050406030204" pitchFamily="18" charset="0"/>
                            <a:ea typeface="Cambria Math" panose="02040503050406030204" pitchFamily="18" charset="0"/>
                          </a:rPr>
                          <m:t>3</m:t>
                        </m:r>
                      </m:den>
                    </m:f>
                    <m:r>
                      <a:rPr kumimoji="1" lang="en-US" altLang="ja-JP" b="0" i="1" smtClean="0">
                        <a:latin typeface="Cambria Math" panose="02040503050406030204" pitchFamily="18" charset="0"/>
                        <a:ea typeface="Cambria Math" panose="02040503050406030204" pitchFamily="18" charset="0"/>
                      </a:rPr>
                      <m:t> </m:t>
                    </m:r>
                    <m:r>
                      <a:rPr lang="ja-JP" altLang="en-US" i="1">
                        <a:latin typeface="Cambria Math" panose="02040503050406030204" pitchFamily="18" charset="0"/>
                        <a:ea typeface="Cambria Math" panose="02040503050406030204" pitchFamily="18" charset="0"/>
                      </a:rPr>
                      <m:t>。</m:t>
                    </m:r>
                  </m:oMath>
                </a14:m>
                <a:endParaRPr lang="en-US" altLang="ja-JP" dirty="0">
                  <a:ea typeface="Cambria Math" panose="02040503050406030204" pitchFamily="18" charset="0"/>
                </a:endParaRPr>
              </a:p>
              <a:p>
                <a:r>
                  <a:rPr kumimoji="1" lang="ja-JP" altLang="en-US" dirty="0"/>
                  <a:t>赤赤のカードである確率は、赤黒の確率の</a:t>
                </a:r>
                <a:r>
                  <a:rPr kumimoji="1" lang="en-US" altLang="ja-JP" dirty="0"/>
                  <a:t>2</a:t>
                </a:r>
                <a:r>
                  <a:rPr kumimoji="1" lang="ja-JP" altLang="en-US" dirty="0"/>
                  <a:t>倍であ</a:t>
                </a:r>
                <a:r>
                  <a:rPr lang="ja-JP" altLang="en-US" dirty="0"/>
                  <a:t>る。よって赤の裏が黒である確率は </a:t>
                </a:r>
                <a14:m>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3</m:t>
                        </m:r>
                      </m:den>
                    </m:f>
                  </m:oMath>
                </a14:m>
                <a:r>
                  <a:rPr kumimoji="1" lang="en-US" altLang="ja-JP" dirty="0"/>
                  <a:t> </a:t>
                </a:r>
                <a:r>
                  <a:rPr kumimoji="1" lang="ja-JP" altLang="en-US" dirty="0"/>
                  <a:t>である。</a:t>
                </a:r>
                <a:endParaRPr kumimoji="1" lang="en-US" altLang="ja-JP" dirty="0"/>
              </a:p>
            </p:txBody>
          </p:sp>
        </mc:Choice>
        <mc:Fallback xmlns="">
          <p:sp>
            <p:nvSpPr>
              <p:cNvPr id="3" name="コンテンツ プレースホルダー 2">
                <a:extLst>
                  <a:ext uri="{FF2B5EF4-FFF2-40B4-BE49-F238E27FC236}">
                    <a16:creationId xmlns:a16="http://schemas.microsoft.com/office/drawing/2014/main" id="{627736E5-A0F5-F144-FC9C-BD2AC8F9AA44}"/>
                  </a:ext>
                </a:extLst>
              </p:cNvPr>
              <p:cNvSpPr>
                <a:spLocks noGrp="1" noRot="1" noChangeAspect="1" noMove="1" noResize="1" noEditPoints="1" noAdjustHandles="1" noChangeArrowheads="1" noChangeShapeType="1" noTextEdit="1"/>
              </p:cNvSpPr>
              <p:nvPr>
                <p:ph idx="1"/>
              </p:nvPr>
            </p:nvSpPr>
            <p:spPr>
              <a:blipFill>
                <a:blip r:embed="rId2"/>
                <a:stretch>
                  <a:fillRect l="-1481" t="-1752" r="-325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19065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様々な確率計算</a:t>
            </a:r>
          </a:p>
        </p:txBody>
      </p:sp>
      <p:sp>
        <p:nvSpPr>
          <p:cNvPr id="3" name="コンテンツ プレースホルダー 2"/>
          <p:cNvSpPr>
            <a:spLocks noGrp="1"/>
          </p:cNvSpPr>
          <p:nvPr>
            <p:ph idx="1"/>
          </p:nvPr>
        </p:nvSpPr>
        <p:spPr/>
        <p:txBody>
          <a:bodyPr>
            <a:normAutofit lnSpcReduction="10000"/>
          </a:bodyPr>
          <a:lstStyle/>
          <a:p>
            <a:r>
              <a:rPr kumimoji="1" lang="ja-JP" altLang="en-US" dirty="0"/>
              <a:t>私たちは日頃からいろいろな確率を計算している。</a:t>
            </a:r>
            <a:endParaRPr kumimoji="1" lang="en-US" altLang="ja-JP" dirty="0"/>
          </a:p>
          <a:p>
            <a:pPr lvl="1"/>
            <a:r>
              <a:rPr kumimoji="1" lang="ja-JP" altLang="en-US" dirty="0"/>
              <a:t>この道を渡るとき、事故で命を落とす確率は？</a:t>
            </a:r>
            <a:endParaRPr kumimoji="1" lang="en-US" altLang="ja-JP" dirty="0"/>
          </a:p>
          <a:p>
            <a:pPr lvl="1"/>
            <a:r>
              <a:rPr kumimoji="1" lang="ja-JP" altLang="en-US" dirty="0"/>
              <a:t>学校の試験にパスする確率は？</a:t>
            </a:r>
            <a:endParaRPr kumimoji="1" lang="en-US" altLang="ja-JP" dirty="0"/>
          </a:p>
          <a:p>
            <a:pPr lvl="1"/>
            <a:r>
              <a:rPr lang="ja-JP" altLang="en-US" dirty="0"/>
              <a:t>憧れの女性が振り向いてくれる確率は？</a:t>
            </a:r>
            <a:endParaRPr lang="en-US" altLang="ja-JP" dirty="0"/>
          </a:p>
          <a:p>
            <a:pPr lvl="1"/>
            <a:r>
              <a:rPr lang="ja-JP" altLang="en-US" dirty="0"/>
              <a:t>電車の中、前に座っている客が次の駅で降りる確率は？</a:t>
            </a:r>
            <a:endParaRPr lang="en-US" altLang="ja-JP" dirty="0"/>
          </a:p>
          <a:p>
            <a:r>
              <a:rPr kumimoji="1" lang="ja-JP" altLang="en-US" dirty="0"/>
              <a:t>そして、新しい情報を得て、それをもとに確率を再計算することがある。</a:t>
            </a:r>
            <a:endParaRPr kumimoji="1" lang="en-US" altLang="ja-JP" dirty="0"/>
          </a:p>
          <a:p>
            <a:pPr lvl="1"/>
            <a:endParaRPr kumimoji="1" lang="ja-JP" altLang="en-US" dirty="0"/>
          </a:p>
        </p:txBody>
      </p:sp>
    </p:spTree>
    <p:extLst>
      <p:ext uri="{BB962C8B-B14F-4D97-AF65-F5344CB8AC3E}">
        <p14:creationId xmlns:p14="http://schemas.microsoft.com/office/powerpoint/2010/main" val="585134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対チャーリー：その３</a:t>
            </a:r>
          </a:p>
        </p:txBody>
      </p:sp>
      <p:sp>
        <p:nvSpPr>
          <p:cNvPr id="3" name="コンテンツ プレースホルダー 2"/>
          <p:cNvSpPr>
            <a:spLocks noGrp="1"/>
          </p:cNvSpPr>
          <p:nvPr>
            <p:ph idx="1"/>
          </p:nvPr>
        </p:nvSpPr>
        <p:spPr/>
        <p:txBody>
          <a:bodyPr/>
          <a:lstStyle/>
          <a:p>
            <a:r>
              <a:rPr kumimoji="1" lang="ja-JP" altLang="en-US" dirty="0"/>
              <a:t>赤黒のカードを選ぶ確率は、どちらの色を</a:t>
            </a:r>
            <a:r>
              <a:rPr lang="ja-JP" altLang="en-US" dirty="0"/>
              <a:t>上</a:t>
            </a:r>
            <a:r>
              <a:rPr kumimoji="1" lang="ja-JP" altLang="en-US" dirty="0"/>
              <a:t>にするかにかかわらず、 </a:t>
            </a:r>
            <a:r>
              <a:rPr kumimoji="1" lang="en-US" altLang="ja-JP" dirty="0"/>
              <a:t>1/3 </a:t>
            </a:r>
            <a:r>
              <a:rPr kumimoji="1" lang="ja-JP" altLang="en-US" dirty="0"/>
              <a:t>である。</a:t>
            </a:r>
            <a:endParaRPr kumimoji="1" lang="en-US" altLang="ja-JP" dirty="0"/>
          </a:p>
          <a:p>
            <a:r>
              <a:rPr lang="ja-JP" altLang="en-US" dirty="0"/>
              <a:t>上の色と下の色が変わる確率は </a:t>
            </a:r>
            <a:r>
              <a:rPr lang="en-US" altLang="ja-JP" dirty="0"/>
              <a:t>1/3 </a:t>
            </a:r>
            <a:r>
              <a:rPr lang="ja-JP" altLang="en-US" dirty="0"/>
              <a:t>である。</a:t>
            </a:r>
            <a:endParaRPr lang="en-US" altLang="ja-JP" dirty="0"/>
          </a:p>
          <a:p>
            <a:r>
              <a:rPr kumimoji="1" lang="ja-JP" altLang="en-US" dirty="0"/>
              <a:t>故に上の色と下の色が同じ確率は残る </a:t>
            </a:r>
            <a:r>
              <a:rPr kumimoji="1" lang="en-US" altLang="ja-JP" dirty="0"/>
              <a:t>2/3 </a:t>
            </a:r>
            <a:r>
              <a:rPr kumimoji="1" lang="ja-JP" altLang="en-US" dirty="0"/>
              <a:t>である。</a:t>
            </a:r>
            <a:endParaRPr kumimoji="1" lang="en-US" altLang="ja-JP" dirty="0"/>
          </a:p>
          <a:p>
            <a:r>
              <a:rPr lang="ja-JP" altLang="en-US" dirty="0"/>
              <a:t>見えているカードの色を変えて勝つ確率は、赤黒のカードを引く確率と同じで </a:t>
            </a:r>
            <a:r>
              <a:rPr lang="en-US" altLang="ja-JP" dirty="0"/>
              <a:t>1/3 </a:t>
            </a:r>
            <a:r>
              <a:rPr lang="ja-JP" altLang="en-US" dirty="0"/>
              <a:t>である。</a:t>
            </a:r>
            <a:endParaRPr kumimoji="1" lang="ja-JP" altLang="en-US" dirty="0"/>
          </a:p>
        </p:txBody>
      </p:sp>
    </p:spTree>
    <p:extLst>
      <p:ext uri="{BB962C8B-B14F-4D97-AF65-F5344CB8AC3E}">
        <p14:creationId xmlns:p14="http://schemas.microsoft.com/office/powerpoint/2010/main" val="3945562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対チャーリー：その</a:t>
            </a:r>
            <a:r>
              <a:rPr lang="ja-JP" altLang="en-US" dirty="0"/>
              <a:t>４</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テーブルに置かれる面の数は全部で６つだ。（表裏黒の表の黒、表裏黒の裏の黒、表赤裏黒の裏黒、表赤裏黒の表赤、表裏赤の表赤、表裏赤の裏赤）</a:t>
            </a:r>
            <a:endParaRPr kumimoji="1" lang="en-US" altLang="ja-JP" dirty="0"/>
          </a:p>
          <a:p>
            <a:r>
              <a:rPr lang="ja-JP" altLang="en-US" dirty="0"/>
              <a:t>この時、テーブルに置かれた色が赤になる確率は </a:t>
            </a:r>
            <a:r>
              <a:rPr lang="en-US" altLang="ja-JP" dirty="0"/>
              <a:t>3/6</a:t>
            </a:r>
            <a:r>
              <a:rPr lang="ja-JP" altLang="en-US" dirty="0" err="1"/>
              <a:t>。</a:t>
            </a:r>
            <a:r>
              <a:rPr lang="en-US" altLang="ja-JP" dirty="0"/>
              <a:t> </a:t>
            </a:r>
            <a:r>
              <a:rPr lang="ja-JP" altLang="en-US" dirty="0"/>
              <a:t>赤が選ばれたとき、その裏が黒になるのが表赤裏黒の表赤の一通りだけであり、</a:t>
            </a:r>
            <a:r>
              <a:rPr lang="en-US" altLang="ja-JP" dirty="0"/>
              <a:t>1/6 </a:t>
            </a:r>
            <a:r>
              <a:rPr lang="ja-JP" altLang="en-US" dirty="0"/>
              <a:t>である。</a:t>
            </a:r>
            <a:endParaRPr kumimoji="1" lang="ja-JP" altLang="en-US" dirty="0"/>
          </a:p>
        </p:txBody>
      </p:sp>
    </p:spTree>
    <p:extLst>
      <p:ext uri="{BB962C8B-B14F-4D97-AF65-F5344CB8AC3E}">
        <p14:creationId xmlns:p14="http://schemas.microsoft.com/office/powerpoint/2010/main" val="1943583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16632"/>
            <a:ext cx="8229600" cy="1143000"/>
          </a:xfrm>
        </p:spPr>
        <p:txBody>
          <a:bodyPr/>
          <a:lstStyle/>
          <a:p>
            <a:r>
              <a:rPr kumimoji="1" lang="ja-JP" altLang="en-US" dirty="0"/>
              <a:t>「モンティ・ホール」問題</a:t>
            </a:r>
          </a:p>
        </p:txBody>
      </p:sp>
      <p:sp>
        <p:nvSpPr>
          <p:cNvPr id="3" name="コンテンツ プレースホルダー 2"/>
          <p:cNvSpPr>
            <a:spLocks noGrp="1"/>
          </p:cNvSpPr>
          <p:nvPr>
            <p:ph idx="1"/>
          </p:nvPr>
        </p:nvSpPr>
        <p:spPr>
          <a:xfrm>
            <a:off x="395536" y="1196752"/>
            <a:ext cx="8291264" cy="4929411"/>
          </a:xfrm>
        </p:spPr>
        <p:txBody>
          <a:bodyPr>
            <a:normAutofit lnSpcReduction="10000"/>
          </a:bodyPr>
          <a:lstStyle/>
          <a:p>
            <a:r>
              <a:rPr kumimoji="1" lang="ja-JP" altLang="en-US" dirty="0"/>
              <a:t>テレビ番組の一つのコーナーであり、司会者の名前にちなんで名づけられた</a:t>
            </a:r>
            <a:r>
              <a:rPr kumimoji="1" lang="en-US" altLang="ja-JP" dirty="0"/>
              <a:t>『</a:t>
            </a:r>
            <a:r>
              <a:rPr kumimoji="1" lang="ja-JP" altLang="en-US" dirty="0"/>
              <a:t>問題</a:t>
            </a:r>
            <a:r>
              <a:rPr lang="en-US" altLang="ja-JP" dirty="0"/>
              <a:t>』</a:t>
            </a:r>
            <a:r>
              <a:rPr kumimoji="1" lang="ja-JP" altLang="en-US" dirty="0"/>
              <a:t>である。</a:t>
            </a:r>
            <a:endParaRPr kumimoji="1" lang="en-US" altLang="ja-JP" dirty="0"/>
          </a:p>
          <a:p>
            <a:pPr lvl="1"/>
            <a:r>
              <a:rPr lang="ja-JP" altLang="en-US" dirty="0"/>
              <a:t>挑戦者の前には３つのドアがあり、一つのドアには新車が隠されていて、残りの二つのドアには安物の山羊が隠されている。</a:t>
            </a:r>
            <a:endParaRPr lang="en-US" altLang="ja-JP" dirty="0"/>
          </a:p>
          <a:p>
            <a:pPr lvl="1"/>
            <a:r>
              <a:rPr kumimoji="1" lang="ja-JP" altLang="en-US" dirty="0"/>
              <a:t>司会者は挑戦者にどのドアを選ぶかを聞く。</a:t>
            </a:r>
            <a:endParaRPr kumimoji="1" lang="en-US" altLang="ja-JP" dirty="0"/>
          </a:p>
          <a:p>
            <a:pPr lvl="1"/>
            <a:r>
              <a:rPr lang="ja-JP" altLang="en-US" dirty="0"/>
              <a:t>その上で、司会者</a:t>
            </a:r>
            <a:r>
              <a:rPr kumimoji="1" lang="ja-JP" altLang="en-US" dirty="0"/>
              <a:t>は挑戦者が選んだドア以外で、新車が隠されていないドアを開いて見せ、</a:t>
            </a:r>
            <a:r>
              <a:rPr kumimoji="1" lang="ja-JP" altLang="en-US" dirty="0">
                <a:solidFill>
                  <a:srgbClr val="FF0000"/>
                </a:solidFill>
              </a:rPr>
              <a:t>選択を変えるかどうか</a:t>
            </a:r>
            <a:r>
              <a:rPr kumimoji="1" lang="ja-JP" altLang="en-US" dirty="0"/>
              <a:t>挑戦者に聞く。</a:t>
            </a:r>
            <a:endParaRPr kumimoji="1" lang="en-US" altLang="ja-JP" dirty="0"/>
          </a:p>
          <a:p>
            <a:pPr lvl="1"/>
            <a:r>
              <a:rPr lang="ja-JP" altLang="en-US" dirty="0"/>
              <a:t>果たして、挑戦者は選択を変えるべきなのだろうか？</a:t>
            </a:r>
            <a:r>
              <a:rPr kumimoji="1" lang="ja-JP" altLang="en-US" dirty="0"/>
              <a:t>　　　　　　　　　　　　　　　　　　　　　　　　　　　　　　　　　　　　　　　　　　　　　　　　　　　　　　　　　　　　　　　　　　　　　　　　　　　　　　　　　　　　　　　　　　　　　　　　　　　　　　　　　　　　　　　　　　　　　　　　　　　　　　　　　　　　　　　　　　　　　　　　　　　　　　　　　　　　　　　　　　　　　　　　　　　</a:t>
            </a:r>
          </a:p>
        </p:txBody>
      </p:sp>
    </p:spTree>
    <p:extLst>
      <p:ext uri="{BB962C8B-B14F-4D97-AF65-F5344CB8AC3E}">
        <p14:creationId xmlns:p14="http://schemas.microsoft.com/office/powerpoint/2010/main" val="1366461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「モンティ・ホール」問題論争</a:t>
            </a:r>
          </a:p>
        </p:txBody>
      </p:sp>
      <p:sp>
        <p:nvSpPr>
          <p:cNvPr id="3" name="コンテンツ プレースホルダー 2"/>
          <p:cNvSpPr>
            <a:spLocks noGrp="1"/>
          </p:cNvSpPr>
          <p:nvPr>
            <p:ph idx="1"/>
          </p:nvPr>
        </p:nvSpPr>
        <p:spPr>
          <a:xfrm>
            <a:off x="457200" y="1600200"/>
            <a:ext cx="8219256" cy="5141168"/>
          </a:xfrm>
        </p:spPr>
        <p:txBody>
          <a:bodyPr/>
          <a:lstStyle/>
          <a:p>
            <a:r>
              <a:rPr kumimoji="1" lang="en-US" altLang="ja-JP" dirty="0"/>
              <a:t>1990</a:t>
            </a:r>
            <a:r>
              <a:rPr kumimoji="1" lang="ja-JP" altLang="en-US" dirty="0"/>
              <a:t>年</a:t>
            </a:r>
            <a:r>
              <a:rPr kumimoji="1" lang="en-US" altLang="ja-JP" dirty="0"/>
              <a:t>9</a:t>
            </a:r>
            <a:r>
              <a:rPr kumimoji="1" lang="ja-JP" altLang="en-US" dirty="0"/>
              <a:t>月</a:t>
            </a:r>
            <a:r>
              <a:rPr kumimoji="1" lang="en-US" altLang="ja-JP" dirty="0"/>
              <a:t>9</a:t>
            </a:r>
            <a:r>
              <a:rPr kumimoji="1" lang="ja-JP" altLang="en-US" dirty="0"/>
              <a:t>日マリリン・ヴォス・サヴァントは≪パレード≫誌に連載しているコラム「マリリンに訊いてみよう」の中でこの問題を取り上げ、選択を変えた方が確率は</a:t>
            </a:r>
            <a:r>
              <a:rPr kumimoji="1" lang="en-US" altLang="ja-JP" dirty="0"/>
              <a:t>2</a:t>
            </a:r>
            <a:r>
              <a:rPr kumimoji="1" lang="ja-JP" altLang="en-US" dirty="0"/>
              <a:t>倍に上がると主張した。</a:t>
            </a:r>
            <a:endParaRPr kumimoji="1" lang="en-US" altLang="ja-JP" dirty="0"/>
          </a:p>
          <a:p>
            <a:r>
              <a:rPr lang="ja-JP" altLang="en-US" dirty="0"/>
              <a:t>この主張について、全米で思いがけない論争を引き起こした。</a:t>
            </a:r>
            <a:endParaRPr lang="en-US" altLang="ja-JP" dirty="0"/>
          </a:p>
          <a:p>
            <a:pPr lvl="2"/>
            <a:r>
              <a:rPr kumimoji="1" lang="ja-JP" altLang="en-US" sz="2800" dirty="0"/>
              <a:t>なぜ、激しい論争がおこったのだろうか？</a:t>
            </a:r>
            <a:endParaRPr kumimoji="1" lang="en-US" altLang="ja-JP" sz="2800" dirty="0"/>
          </a:p>
          <a:p>
            <a:pPr lvl="2"/>
            <a:r>
              <a:rPr lang="ja-JP" altLang="en-US" sz="2800" dirty="0"/>
              <a:t>直感に反しているから。</a:t>
            </a:r>
            <a:endParaRPr lang="en-US" altLang="ja-JP" sz="2800" dirty="0"/>
          </a:p>
          <a:p>
            <a:pPr lvl="2"/>
            <a:r>
              <a:rPr lang="ja-JP" altLang="en-US" sz="2800" dirty="0"/>
              <a:t>確率は心理に反する場合がある</a:t>
            </a:r>
            <a:r>
              <a:rPr kumimoji="1" lang="ja-JP" altLang="en-US" dirty="0"/>
              <a:t>。</a:t>
            </a:r>
            <a:endParaRPr kumimoji="1" lang="en-US" altLang="ja-JP" dirty="0"/>
          </a:p>
          <a:p>
            <a:pPr lvl="2"/>
            <a:endParaRPr kumimoji="1" lang="en-US" altLang="ja-JP" sz="2800" dirty="0"/>
          </a:p>
          <a:p>
            <a:endParaRPr kumimoji="1" lang="ja-JP" altLang="en-US" dirty="0"/>
          </a:p>
        </p:txBody>
      </p:sp>
    </p:spTree>
    <p:extLst>
      <p:ext uri="{BB962C8B-B14F-4D97-AF65-F5344CB8AC3E}">
        <p14:creationId xmlns:p14="http://schemas.microsoft.com/office/powerpoint/2010/main" val="324420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「モンティ・ホール」問題の前提</a:t>
            </a:r>
          </a:p>
        </p:txBody>
      </p:sp>
      <p:sp>
        <p:nvSpPr>
          <p:cNvPr id="3" name="コンテンツ プレースホルダー 2"/>
          <p:cNvSpPr>
            <a:spLocks noGrp="1"/>
          </p:cNvSpPr>
          <p:nvPr>
            <p:ph idx="1"/>
          </p:nvPr>
        </p:nvSpPr>
        <p:spPr/>
        <p:txBody>
          <a:bodyPr/>
          <a:lstStyle/>
          <a:p>
            <a:r>
              <a:rPr lang="ja-JP" altLang="en-US" dirty="0"/>
              <a:t>新車を置くドアは全くランダムに選ばれる</a:t>
            </a:r>
            <a:endParaRPr lang="en-US" altLang="ja-JP" dirty="0"/>
          </a:p>
          <a:p>
            <a:r>
              <a:rPr lang="ja-JP" altLang="en-US" dirty="0"/>
              <a:t>司会者</a:t>
            </a:r>
            <a:r>
              <a:rPr kumimoji="1" lang="ja-JP" altLang="en-US" dirty="0"/>
              <a:t>は、挑戦者が選ばなかった２つのドアのうち、新車の隠されていない方を必ず開ける（選り好みはしない）。</a:t>
            </a:r>
            <a:endParaRPr kumimoji="1" lang="en-US" altLang="ja-JP" dirty="0"/>
          </a:p>
          <a:p>
            <a:r>
              <a:rPr lang="ja-JP" altLang="en-US" dirty="0"/>
              <a:t>もしも挑戦者が新車のドアを選んだ場合、ランダムに新車の入っていないドアを開く。</a:t>
            </a:r>
            <a:endParaRPr lang="en-US" altLang="ja-JP" dirty="0"/>
          </a:p>
        </p:txBody>
      </p:sp>
    </p:spTree>
    <p:extLst>
      <p:ext uri="{BB962C8B-B14F-4D97-AF65-F5344CB8AC3E}">
        <p14:creationId xmlns:p14="http://schemas.microsoft.com/office/powerpoint/2010/main" val="95275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「モンティ・ホール」問題解答１</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挑戦者が選んだドアをドア１とし、その右（なければ左端）のドアをドア２、残りのドアをドア３と呼ぶことにしよう。</a:t>
            </a:r>
            <a:endParaRPr kumimoji="1" lang="en-US" altLang="ja-JP" dirty="0"/>
          </a:p>
          <a:p>
            <a:r>
              <a:rPr lang="ja-JP" altLang="en-US" dirty="0"/>
              <a:t>ドア１に新車があるとき、ドア２とドア３はそれぞれ確率 </a:t>
            </a:r>
            <a:r>
              <a:rPr lang="en-US" altLang="ja-JP" dirty="0"/>
              <a:t>1/2 </a:t>
            </a:r>
            <a:r>
              <a:rPr lang="ja-JP" altLang="en-US" dirty="0"/>
              <a:t>でえらばれている。</a:t>
            </a:r>
            <a:endParaRPr lang="en-US" altLang="ja-JP" dirty="0"/>
          </a:p>
          <a:p>
            <a:r>
              <a:rPr kumimoji="1" lang="ja-JP" altLang="en-US" dirty="0"/>
              <a:t>また、ドア２に新車があるときは、必ず（確率 </a:t>
            </a:r>
            <a:r>
              <a:rPr kumimoji="1" lang="en-US" altLang="ja-JP" dirty="0"/>
              <a:t>1 )</a:t>
            </a:r>
            <a:r>
              <a:rPr kumimoji="1" lang="ja-JP" altLang="en-US" dirty="0"/>
              <a:t>でドア３が開かれる。</a:t>
            </a:r>
            <a:endParaRPr kumimoji="1" lang="en-US" altLang="ja-JP" dirty="0"/>
          </a:p>
          <a:p>
            <a:r>
              <a:rPr lang="ja-JP" altLang="en-US" dirty="0"/>
              <a:t>ドア３が開かれたとき、比例の原理より、ドア２に新車がある確率は </a:t>
            </a:r>
            <a:r>
              <a:rPr lang="en-US" altLang="ja-JP" dirty="0"/>
              <a:t>2/3 </a:t>
            </a:r>
            <a:r>
              <a:rPr lang="ja-JP" altLang="en-US" dirty="0"/>
              <a:t>となる。</a:t>
            </a:r>
            <a:endParaRPr lang="en-US" altLang="ja-JP" dirty="0"/>
          </a:p>
          <a:p>
            <a:r>
              <a:rPr lang="ja-JP" altLang="en-US" dirty="0">
                <a:solidFill>
                  <a:srgbClr val="FF0000"/>
                </a:solidFill>
              </a:rPr>
              <a:t>同様に、ドア２が開かれたとき、比例の原理により、ドア３に新車がある確率は</a:t>
            </a:r>
            <a:r>
              <a:rPr lang="en-US" altLang="ja-JP" dirty="0">
                <a:solidFill>
                  <a:srgbClr val="FF0000"/>
                </a:solidFill>
              </a:rPr>
              <a:t>2/3</a:t>
            </a:r>
            <a:r>
              <a:rPr lang="ja-JP" altLang="en-US" dirty="0">
                <a:solidFill>
                  <a:srgbClr val="FF0000"/>
                </a:solidFill>
              </a:rPr>
              <a:t>となる。</a:t>
            </a:r>
            <a:endParaRPr lang="en-US" altLang="ja-JP" dirty="0">
              <a:solidFill>
                <a:srgbClr val="FF0000"/>
              </a:solidFill>
            </a:endParaRPr>
          </a:p>
        </p:txBody>
      </p:sp>
    </p:spTree>
    <p:extLst>
      <p:ext uri="{BB962C8B-B14F-4D97-AF65-F5344CB8AC3E}">
        <p14:creationId xmlns:p14="http://schemas.microsoft.com/office/powerpoint/2010/main" val="959622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「モンティ・ホール」問題解答１</a:t>
            </a:r>
            <a:br>
              <a:rPr lang="en-US" altLang="ja-JP" dirty="0"/>
            </a:br>
            <a:r>
              <a:rPr lang="ja-JP" altLang="en-US" dirty="0"/>
              <a:t>ホイヘンスの図解</a:t>
            </a:r>
            <a:endParaRPr kumimoji="1" lang="ja-JP" altLang="en-US" dirty="0"/>
          </a:p>
        </p:txBody>
      </p:sp>
      <p:sp>
        <p:nvSpPr>
          <p:cNvPr id="5" name="円/楕円 4"/>
          <p:cNvSpPr/>
          <p:nvPr/>
        </p:nvSpPr>
        <p:spPr>
          <a:xfrm>
            <a:off x="2483768" y="2492896"/>
            <a:ext cx="1728192" cy="57606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800" dirty="0"/>
              <a:t>ドア</a:t>
            </a:r>
            <a:r>
              <a:rPr lang="en-US" altLang="ja-JP" sz="2800" dirty="0"/>
              <a:t>1</a:t>
            </a:r>
            <a:endParaRPr kumimoji="1" lang="ja-JP" altLang="en-US" sz="2800" dirty="0"/>
          </a:p>
        </p:txBody>
      </p:sp>
      <p:sp>
        <p:nvSpPr>
          <p:cNvPr id="6" name="円/楕円 5"/>
          <p:cNvSpPr/>
          <p:nvPr/>
        </p:nvSpPr>
        <p:spPr>
          <a:xfrm>
            <a:off x="2507606" y="3717032"/>
            <a:ext cx="1728192" cy="57606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800" dirty="0"/>
              <a:t>ドア</a:t>
            </a:r>
            <a:r>
              <a:rPr lang="en-US" altLang="ja-JP" sz="2800" dirty="0"/>
              <a:t>2</a:t>
            </a:r>
            <a:endParaRPr kumimoji="1" lang="ja-JP" altLang="en-US" sz="2800" dirty="0"/>
          </a:p>
        </p:txBody>
      </p:sp>
      <p:sp>
        <p:nvSpPr>
          <p:cNvPr id="7" name="円/楕円 6"/>
          <p:cNvSpPr/>
          <p:nvPr/>
        </p:nvSpPr>
        <p:spPr>
          <a:xfrm>
            <a:off x="2574897" y="4843474"/>
            <a:ext cx="1728192" cy="57606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800" dirty="0"/>
              <a:t>ドア</a:t>
            </a:r>
            <a:r>
              <a:rPr lang="en-US" altLang="ja-JP" sz="2800" dirty="0"/>
              <a:t>3</a:t>
            </a:r>
            <a:endParaRPr kumimoji="1" lang="ja-JP" altLang="en-US" sz="2800" dirty="0"/>
          </a:p>
        </p:txBody>
      </p:sp>
      <p:cxnSp>
        <p:nvCxnSpPr>
          <p:cNvPr id="9" name="直線矢印コネクタ 8"/>
          <p:cNvCxnSpPr>
            <a:stCxn id="5" idx="6"/>
            <a:endCxn id="21" idx="2"/>
          </p:cNvCxnSpPr>
          <p:nvPr/>
        </p:nvCxnSpPr>
        <p:spPr>
          <a:xfrm flipV="1">
            <a:off x="4211960" y="2250059"/>
            <a:ext cx="931387" cy="530869"/>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endCxn id="6" idx="2"/>
          </p:cNvCxnSpPr>
          <p:nvPr/>
        </p:nvCxnSpPr>
        <p:spPr>
          <a:xfrm flipV="1">
            <a:off x="971600" y="4005064"/>
            <a:ext cx="1536006" cy="14401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endCxn id="7" idx="2"/>
          </p:cNvCxnSpPr>
          <p:nvPr/>
        </p:nvCxnSpPr>
        <p:spPr>
          <a:xfrm>
            <a:off x="971600" y="4149080"/>
            <a:ext cx="1603297" cy="98242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テキスト ボックス 16"/>
              <p:cNvSpPr txBox="1"/>
              <p:nvPr/>
            </p:nvSpPr>
            <p:spPr>
              <a:xfrm>
                <a:off x="1606450" y="2762594"/>
                <a:ext cx="242468" cy="6127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a:rPr>
                            <m:t>1</m:t>
                          </m:r>
                        </m:num>
                        <m:den>
                          <m:r>
                            <a:rPr kumimoji="1" lang="en-US" altLang="ja-JP" b="0" i="1" smtClean="0">
                              <a:latin typeface="Cambria Math"/>
                            </a:rPr>
                            <m:t>3</m:t>
                          </m:r>
                        </m:den>
                      </m:f>
                    </m:oMath>
                  </m:oMathPara>
                </a14:m>
                <a:endParaRPr kumimoji="1" lang="ja-JP" altLang="en-US"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1606450" y="2762594"/>
                <a:ext cx="242468" cy="612732"/>
              </a:xfrm>
              <a:prstGeom prst="rect">
                <a:avLst/>
              </a:prstGeom>
              <a:blipFill rotWithShape="1">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8" name="テキスト ボックス 17"/>
              <p:cNvSpPr txBox="1"/>
              <p:nvPr/>
            </p:nvSpPr>
            <p:spPr>
              <a:xfrm>
                <a:off x="2083085" y="3392332"/>
                <a:ext cx="355401" cy="6127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a:rPr>
                            <m:t>1</m:t>
                          </m:r>
                        </m:num>
                        <m:den>
                          <m:r>
                            <a:rPr kumimoji="1" lang="en-US" altLang="ja-JP" b="0" i="1" smtClean="0">
                              <a:latin typeface="Cambria Math"/>
                            </a:rPr>
                            <m:t>3</m:t>
                          </m:r>
                        </m:den>
                      </m:f>
                    </m:oMath>
                  </m:oMathPara>
                </a14:m>
                <a:endParaRPr kumimoji="1" lang="ja-JP" altLang="en-US" dirty="0"/>
              </a:p>
            </p:txBody>
          </p:sp>
        </mc:Choice>
        <mc:Fallback xmlns="">
          <p:sp>
            <p:nvSpPr>
              <p:cNvPr id="18" name="テキスト ボックス 17"/>
              <p:cNvSpPr txBox="1">
                <a:spLocks noRot="1" noChangeAspect="1" noMove="1" noResize="1" noEditPoints="1" noAdjustHandles="1" noChangeArrowheads="1" noChangeShapeType="1" noTextEdit="1"/>
              </p:cNvSpPr>
              <p:nvPr/>
            </p:nvSpPr>
            <p:spPr>
              <a:xfrm>
                <a:off x="2083085" y="3392332"/>
                <a:ext cx="355401" cy="612732"/>
              </a:xfrm>
              <a:prstGeom prst="rect">
                <a:avLst/>
              </a:prstGeom>
              <a:blipFill rotWithShape="1">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0" name="テキスト ボックス 19"/>
              <p:cNvSpPr txBox="1"/>
              <p:nvPr/>
            </p:nvSpPr>
            <p:spPr>
              <a:xfrm>
                <a:off x="1671217" y="4736141"/>
                <a:ext cx="355401" cy="6127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a:rPr>
                            <m:t>1</m:t>
                          </m:r>
                        </m:num>
                        <m:den>
                          <m:r>
                            <a:rPr kumimoji="1" lang="en-US" altLang="ja-JP" b="0" i="1" smtClean="0">
                              <a:latin typeface="Cambria Math"/>
                            </a:rPr>
                            <m:t>3</m:t>
                          </m:r>
                        </m:den>
                      </m:f>
                    </m:oMath>
                  </m:oMathPara>
                </a14:m>
                <a:endParaRPr kumimoji="1" lang="ja-JP" altLang="en-US" dirty="0"/>
              </a:p>
            </p:txBody>
          </p:sp>
        </mc:Choice>
        <mc:Fallback xmlns="">
          <p:sp>
            <p:nvSpPr>
              <p:cNvPr id="20" name="テキスト ボックス 19"/>
              <p:cNvSpPr txBox="1">
                <a:spLocks noRot="1" noChangeAspect="1" noMove="1" noResize="1" noEditPoints="1" noAdjustHandles="1" noChangeArrowheads="1" noChangeShapeType="1" noTextEdit="1"/>
              </p:cNvSpPr>
              <p:nvPr/>
            </p:nvSpPr>
            <p:spPr>
              <a:xfrm>
                <a:off x="1671217" y="4736141"/>
                <a:ext cx="355401" cy="612732"/>
              </a:xfrm>
              <a:prstGeom prst="rect">
                <a:avLst/>
              </a:prstGeom>
              <a:blipFill rotWithShape="1">
                <a:blip r:embed="rId5"/>
                <a:stretch>
                  <a:fillRect/>
                </a:stretch>
              </a:blipFill>
            </p:spPr>
            <p:txBody>
              <a:bodyPr/>
              <a:lstStyle/>
              <a:p>
                <a:r>
                  <a:rPr lang="ja-JP" altLang="en-US">
                    <a:noFill/>
                  </a:rPr>
                  <a:t> </a:t>
                </a:r>
              </a:p>
            </p:txBody>
          </p:sp>
        </mc:Fallback>
      </mc:AlternateContent>
      <p:sp>
        <p:nvSpPr>
          <p:cNvPr id="21" name="円/楕円 20"/>
          <p:cNvSpPr/>
          <p:nvPr/>
        </p:nvSpPr>
        <p:spPr>
          <a:xfrm>
            <a:off x="5143347" y="1962027"/>
            <a:ext cx="1728192" cy="57606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800" dirty="0"/>
              <a:t>ドア</a:t>
            </a:r>
            <a:r>
              <a:rPr lang="en-US" altLang="ja-JP" sz="2800" dirty="0"/>
              <a:t>2</a:t>
            </a:r>
            <a:endParaRPr kumimoji="1" lang="ja-JP" altLang="en-US" sz="2800" dirty="0"/>
          </a:p>
        </p:txBody>
      </p:sp>
      <p:sp>
        <p:nvSpPr>
          <p:cNvPr id="22" name="円/楕円 21"/>
          <p:cNvSpPr/>
          <p:nvPr/>
        </p:nvSpPr>
        <p:spPr>
          <a:xfrm>
            <a:off x="5143347" y="2690918"/>
            <a:ext cx="1728192" cy="57606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800" dirty="0"/>
              <a:t>ドア</a:t>
            </a:r>
            <a:r>
              <a:rPr lang="en-US" altLang="ja-JP" sz="2800" dirty="0"/>
              <a:t>3</a:t>
            </a:r>
            <a:endParaRPr kumimoji="1" lang="ja-JP" altLang="en-US" sz="2800" dirty="0"/>
          </a:p>
        </p:txBody>
      </p:sp>
      <p:cxnSp>
        <p:nvCxnSpPr>
          <p:cNvPr id="24" name="直線矢印コネクタ 23"/>
          <p:cNvCxnSpPr>
            <a:stCxn id="5" idx="6"/>
            <a:endCxn id="22" idx="2"/>
          </p:cNvCxnSpPr>
          <p:nvPr/>
        </p:nvCxnSpPr>
        <p:spPr>
          <a:xfrm>
            <a:off x="4211960" y="2780928"/>
            <a:ext cx="931387" cy="198022"/>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endCxn id="5" idx="2"/>
          </p:cNvCxnSpPr>
          <p:nvPr/>
        </p:nvCxnSpPr>
        <p:spPr>
          <a:xfrm flipV="1">
            <a:off x="1005245" y="2780928"/>
            <a:ext cx="1478523" cy="1368152"/>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endCxn id="31" idx="2"/>
          </p:cNvCxnSpPr>
          <p:nvPr/>
        </p:nvCxnSpPr>
        <p:spPr>
          <a:xfrm flipV="1">
            <a:off x="4235798" y="3986730"/>
            <a:ext cx="907549" cy="18334"/>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円/楕円 30"/>
          <p:cNvSpPr/>
          <p:nvPr/>
        </p:nvSpPr>
        <p:spPr>
          <a:xfrm>
            <a:off x="5143347" y="3698698"/>
            <a:ext cx="1728192" cy="57606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800" dirty="0"/>
              <a:t>ドア</a:t>
            </a:r>
            <a:r>
              <a:rPr lang="en-US" altLang="ja-JP" sz="2800" dirty="0"/>
              <a:t>3</a:t>
            </a:r>
            <a:endParaRPr kumimoji="1" lang="ja-JP" altLang="en-US" sz="2800" dirty="0"/>
          </a:p>
        </p:txBody>
      </p:sp>
      <p:cxnSp>
        <p:nvCxnSpPr>
          <p:cNvPr id="32" name="直線矢印コネクタ 31"/>
          <p:cNvCxnSpPr/>
          <p:nvPr/>
        </p:nvCxnSpPr>
        <p:spPr>
          <a:xfrm>
            <a:off x="4339438" y="5131506"/>
            <a:ext cx="803909"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円/楕円 32"/>
          <p:cNvSpPr/>
          <p:nvPr/>
        </p:nvSpPr>
        <p:spPr>
          <a:xfrm>
            <a:off x="5143347" y="4849421"/>
            <a:ext cx="1728192" cy="57606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800" dirty="0"/>
              <a:t>ドア</a:t>
            </a:r>
            <a:r>
              <a:rPr lang="en-US" altLang="ja-JP" sz="2800" dirty="0"/>
              <a:t>2</a:t>
            </a:r>
            <a:endParaRPr kumimoji="1" lang="ja-JP" altLang="en-US" sz="2800" dirty="0"/>
          </a:p>
        </p:txBody>
      </p:sp>
      <mc:AlternateContent xmlns:mc="http://schemas.openxmlformats.org/markup-compatibility/2006" xmlns:a14="http://schemas.microsoft.com/office/drawing/2010/main">
        <mc:Choice Requires="a14">
          <p:sp>
            <p:nvSpPr>
              <p:cNvPr id="34" name="テキスト ボックス 33"/>
              <p:cNvSpPr txBox="1"/>
              <p:nvPr/>
            </p:nvSpPr>
            <p:spPr>
              <a:xfrm>
                <a:off x="4323220" y="1916832"/>
                <a:ext cx="242468" cy="6127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a:rPr>
                            <m:t>1</m:t>
                          </m:r>
                        </m:num>
                        <m:den>
                          <m:r>
                            <a:rPr kumimoji="1" lang="en-US" altLang="ja-JP" b="0" i="1" smtClean="0">
                              <a:latin typeface="Cambria Math"/>
                            </a:rPr>
                            <m:t>2</m:t>
                          </m:r>
                        </m:den>
                      </m:f>
                    </m:oMath>
                  </m:oMathPara>
                </a14:m>
                <a:endParaRPr kumimoji="1" lang="ja-JP" altLang="en-US" dirty="0"/>
              </a:p>
            </p:txBody>
          </p:sp>
        </mc:Choice>
        <mc:Fallback xmlns="">
          <p:sp>
            <p:nvSpPr>
              <p:cNvPr id="34" name="テキスト ボックス 33"/>
              <p:cNvSpPr txBox="1">
                <a:spLocks noRot="1" noChangeAspect="1" noMove="1" noResize="1" noEditPoints="1" noAdjustHandles="1" noChangeArrowheads="1" noChangeShapeType="1" noTextEdit="1"/>
              </p:cNvSpPr>
              <p:nvPr/>
            </p:nvSpPr>
            <p:spPr>
              <a:xfrm>
                <a:off x="4323220" y="1916832"/>
                <a:ext cx="242468" cy="612732"/>
              </a:xfrm>
              <a:prstGeom prst="rect">
                <a:avLst/>
              </a:prstGeom>
              <a:blipFill rotWithShape="1">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5" name="テキスト ボックス 34"/>
              <p:cNvSpPr txBox="1"/>
              <p:nvPr/>
            </p:nvSpPr>
            <p:spPr>
              <a:xfrm>
                <a:off x="4367272" y="2802244"/>
                <a:ext cx="242468" cy="6127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a:rPr>
                            <m:t>1</m:t>
                          </m:r>
                        </m:num>
                        <m:den>
                          <m:r>
                            <a:rPr kumimoji="1" lang="en-US" altLang="ja-JP" b="0" i="1" smtClean="0">
                              <a:latin typeface="Cambria Math"/>
                            </a:rPr>
                            <m:t>2</m:t>
                          </m:r>
                        </m:den>
                      </m:f>
                    </m:oMath>
                  </m:oMathPara>
                </a14:m>
                <a:endParaRPr kumimoji="1" lang="ja-JP" altLang="en-US" dirty="0"/>
              </a:p>
            </p:txBody>
          </p:sp>
        </mc:Choice>
        <mc:Fallback xmlns="">
          <p:sp>
            <p:nvSpPr>
              <p:cNvPr id="35" name="テキスト ボックス 34"/>
              <p:cNvSpPr txBox="1">
                <a:spLocks noRot="1" noChangeAspect="1" noMove="1" noResize="1" noEditPoints="1" noAdjustHandles="1" noChangeArrowheads="1" noChangeShapeType="1" noTextEdit="1"/>
              </p:cNvSpPr>
              <p:nvPr/>
            </p:nvSpPr>
            <p:spPr>
              <a:xfrm>
                <a:off x="4367272" y="2802244"/>
                <a:ext cx="242468" cy="612732"/>
              </a:xfrm>
              <a:prstGeom prst="rect">
                <a:avLst/>
              </a:prstGeom>
              <a:blipFill rotWithShape="1">
                <a:blip r:embed="rId7"/>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6" name="テキスト ボックス 35"/>
              <p:cNvSpPr txBox="1"/>
              <p:nvPr/>
            </p:nvSpPr>
            <p:spPr>
              <a:xfrm>
                <a:off x="4517099" y="3968396"/>
                <a:ext cx="242468"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i="1" smtClean="0">
                          <a:latin typeface="Cambria Math"/>
                        </a:rPr>
                        <m:t>1</m:t>
                      </m:r>
                    </m:oMath>
                  </m:oMathPara>
                </a14:m>
                <a:endParaRPr kumimoji="1" lang="ja-JP" altLang="en-US" dirty="0"/>
              </a:p>
            </p:txBody>
          </p:sp>
        </mc:Choice>
        <mc:Fallback xmlns="">
          <p:sp>
            <p:nvSpPr>
              <p:cNvPr id="36" name="テキスト ボックス 35"/>
              <p:cNvSpPr txBox="1">
                <a:spLocks noRot="1" noChangeAspect="1" noMove="1" noResize="1" noEditPoints="1" noAdjustHandles="1" noChangeArrowheads="1" noChangeShapeType="1" noTextEdit="1"/>
              </p:cNvSpPr>
              <p:nvPr/>
            </p:nvSpPr>
            <p:spPr>
              <a:xfrm>
                <a:off x="4517099" y="3968396"/>
                <a:ext cx="242468" cy="369332"/>
              </a:xfrm>
              <a:prstGeom prst="rect">
                <a:avLst/>
              </a:prstGeom>
              <a:blipFill rotWithShape="1">
                <a:blip r:embed="rId8"/>
                <a:stretch>
                  <a:fillRect r="-225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7" name="テキスト ボックス 36"/>
              <p:cNvSpPr txBox="1"/>
              <p:nvPr/>
            </p:nvSpPr>
            <p:spPr>
              <a:xfrm>
                <a:off x="4601984" y="5164207"/>
                <a:ext cx="242468"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i="1" smtClean="0">
                          <a:latin typeface="Cambria Math"/>
                        </a:rPr>
                        <m:t>1</m:t>
                      </m:r>
                    </m:oMath>
                  </m:oMathPara>
                </a14:m>
                <a:endParaRPr kumimoji="1" lang="ja-JP" altLang="en-US" dirty="0"/>
              </a:p>
            </p:txBody>
          </p:sp>
        </mc:Choice>
        <mc:Fallback xmlns="">
          <p:sp>
            <p:nvSpPr>
              <p:cNvPr id="37" name="テキスト ボックス 36"/>
              <p:cNvSpPr txBox="1">
                <a:spLocks noRot="1" noChangeAspect="1" noMove="1" noResize="1" noEditPoints="1" noAdjustHandles="1" noChangeArrowheads="1" noChangeShapeType="1" noTextEdit="1"/>
              </p:cNvSpPr>
              <p:nvPr/>
            </p:nvSpPr>
            <p:spPr>
              <a:xfrm>
                <a:off x="4601984" y="5164207"/>
                <a:ext cx="242468" cy="369332"/>
              </a:xfrm>
              <a:prstGeom prst="rect">
                <a:avLst/>
              </a:prstGeom>
              <a:blipFill rotWithShape="1">
                <a:blip r:embed="rId9"/>
                <a:stretch>
                  <a:fillRect r="-22500"/>
                </a:stretch>
              </a:blipFill>
            </p:spPr>
            <p:txBody>
              <a:bodyPr/>
              <a:lstStyle/>
              <a:p>
                <a:r>
                  <a:rPr lang="ja-JP" altLang="en-US">
                    <a:noFill/>
                  </a:rPr>
                  <a:t> </a:t>
                </a:r>
              </a:p>
            </p:txBody>
          </p:sp>
        </mc:Fallback>
      </mc:AlternateContent>
      <p:sp>
        <p:nvSpPr>
          <p:cNvPr id="49" name="テキスト ボックス 48"/>
          <p:cNvSpPr txBox="1"/>
          <p:nvPr/>
        </p:nvSpPr>
        <p:spPr>
          <a:xfrm>
            <a:off x="5144058" y="5661247"/>
            <a:ext cx="1900952" cy="954107"/>
          </a:xfrm>
          <a:prstGeom prst="rect">
            <a:avLst/>
          </a:prstGeom>
          <a:noFill/>
          <a:ln>
            <a:solidFill>
              <a:schemeClr val="tx1"/>
            </a:solidFill>
          </a:ln>
        </p:spPr>
        <p:txBody>
          <a:bodyPr wrap="square" rtlCol="0">
            <a:spAutoFit/>
          </a:bodyPr>
          <a:lstStyle/>
          <a:p>
            <a:r>
              <a:rPr kumimoji="1" lang="ja-JP" altLang="en-US" sz="2800" dirty="0"/>
              <a:t>司会者が開くドア</a:t>
            </a:r>
          </a:p>
        </p:txBody>
      </p:sp>
      <p:cxnSp>
        <p:nvCxnSpPr>
          <p:cNvPr id="51" name="直線矢印コネクタ 50"/>
          <p:cNvCxnSpPr/>
          <p:nvPr/>
        </p:nvCxnSpPr>
        <p:spPr>
          <a:xfrm>
            <a:off x="2260785" y="1916832"/>
            <a:ext cx="314112" cy="333227"/>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テキスト ボックス 51"/>
          <p:cNvSpPr txBox="1"/>
          <p:nvPr/>
        </p:nvSpPr>
        <p:spPr>
          <a:xfrm>
            <a:off x="323528" y="1196752"/>
            <a:ext cx="1937257" cy="954107"/>
          </a:xfrm>
          <a:prstGeom prst="rect">
            <a:avLst/>
          </a:prstGeom>
          <a:noFill/>
          <a:ln w="31750">
            <a:solidFill>
              <a:srgbClr val="FF0000"/>
            </a:solidFill>
          </a:ln>
        </p:spPr>
        <p:txBody>
          <a:bodyPr wrap="square" rtlCol="0">
            <a:spAutoFit/>
          </a:bodyPr>
          <a:lstStyle/>
          <a:p>
            <a:r>
              <a:rPr kumimoji="1" lang="ja-JP" altLang="en-US" sz="2800" dirty="0">
                <a:solidFill>
                  <a:srgbClr val="FF0000"/>
                </a:solidFill>
              </a:rPr>
              <a:t>挑戦者が選んだドア</a:t>
            </a:r>
          </a:p>
        </p:txBody>
      </p:sp>
      <p:sp>
        <p:nvSpPr>
          <p:cNvPr id="3" name="角丸四角形 2"/>
          <p:cNvSpPr/>
          <p:nvPr/>
        </p:nvSpPr>
        <p:spPr>
          <a:xfrm>
            <a:off x="2260785" y="2250059"/>
            <a:ext cx="2106487" cy="1016923"/>
          </a:xfrm>
          <a:prstGeom prst="roundRect">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03503554-9E75-262B-642C-C402BB3A56AC}"/>
              </a:ext>
            </a:extLst>
          </p:cNvPr>
          <p:cNvSpPr txBox="1"/>
          <p:nvPr/>
        </p:nvSpPr>
        <p:spPr>
          <a:xfrm>
            <a:off x="2599865" y="5629255"/>
            <a:ext cx="1920682" cy="954107"/>
          </a:xfrm>
          <a:prstGeom prst="rect">
            <a:avLst/>
          </a:prstGeom>
          <a:noFill/>
          <a:ln>
            <a:solidFill>
              <a:schemeClr val="tx1"/>
            </a:solidFill>
          </a:ln>
        </p:spPr>
        <p:txBody>
          <a:bodyPr wrap="square" rtlCol="0">
            <a:spAutoFit/>
          </a:bodyPr>
          <a:lstStyle/>
          <a:p>
            <a:r>
              <a:rPr kumimoji="1" lang="ja-JP" altLang="en-US" sz="2800" dirty="0"/>
              <a:t>新車の入っているドア</a:t>
            </a:r>
          </a:p>
        </p:txBody>
      </p:sp>
    </p:spTree>
    <p:extLst>
      <p:ext uri="{BB962C8B-B14F-4D97-AF65-F5344CB8AC3E}">
        <p14:creationId xmlns:p14="http://schemas.microsoft.com/office/powerpoint/2010/main" val="3791454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500"/>
                                        <p:tgtEl>
                                          <p:spTgt spid="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500"/>
                                        <p:tgtEl>
                                          <p:spTgt spid="2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childTnLst>
                                </p:cTn>
                              </p:par>
                              <p:par>
                                <p:cTn id="29" presetID="10"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2"/>
                                        </p:tgtEl>
                                        <p:attrNameLst>
                                          <p:attrName>style.visibility</p:attrName>
                                        </p:attrNameLst>
                                      </p:cBhvr>
                                      <p:to>
                                        <p:strVal val="visible"/>
                                      </p:to>
                                    </p:set>
                                    <p:animEffect transition="in" filter="fade">
                                      <p:cBhvr>
                                        <p:cTn id="36" dur="500"/>
                                        <p:tgtEl>
                                          <p:spTgt spid="5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fade">
                                      <p:cBhvr>
                                        <p:cTn id="41" dur="500"/>
                                        <p:tgtEl>
                                          <p:spTgt spid="3"/>
                                        </p:tgtEl>
                                      </p:cBhvr>
                                    </p:animEffect>
                                  </p:childTnLst>
                                </p:cTn>
                              </p:par>
                              <p:par>
                                <p:cTn id="42" presetID="10" presetClass="entr" presetSubtype="0" fill="hold" nodeType="withEffect">
                                  <p:stCondLst>
                                    <p:cond delay="0"/>
                                  </p:stCondLst>
                                  <p:childTnLst>
                                    <p:set>
                                      <p:cBhvr>
                                        <p:cTn id="43" dur="1" fill="hold">
                                          <p:stCondLst>
                                            <p:cond delay="0"/>
                                          </p:stCondLst>
                                        </p:cTn>
                                        <p:tgtEl>
                                          <p:spTgt spid="51"/>
                                        </p:tgtEl>
                                        <p:attrNameLst>
                                          <p:attrName>style.visibility</p:attrName>
                                        </p:attrNameLst>
                                      </p:cBhvr>
                                      <p:to>
                                        <p:strVal val="visible"/>
                                      </p:to>
                                    </p:set>
                                    <p:animEffect transition="in" filter="fade">
                                      <p:cBhvr>
                                        <p:cTn id="44" dur="500"/>
                                        <p:tgtEl>
                                          <p:spTgt spid="51"/>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49"/>
                                        </p:tgtEl>
                                        <p:attrNameLst>
                                          <p:attrName>style.visibility</p:attrName>
                                        </p:attrNameLst>
                                      </p:cBhvr>
                                      <p:to>
                                        <p:strVal val="visible"/>
                                      </p:to>
                                    </p:set>
                                    <p:animEffect transition="in" filter="fade">
                                      <p:cBhvr>
                                        <p:cTn id="49" dur="500"/>
                                        <p:tgtEl>
                                          <p:spTgt spid="49"/>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fade">
                                      <p:cBhvr>
                                        <p:cTn id="54" dur="500"/>
                                        <p:tgtEl>
                                          <p:spTgt spid="9"/>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34"/>
                                        </p:tgtEl>
                                        <p:attrNameLst>
                                          <p:attrName>style.visibility</p:attrName>
                                        </p:attrNameLst>
                                      </p:cBhvr>
                                      <p:to>
                                        <p:strVal val="visible"/>
                                      </p:to>
                                    </p:set>
                                    <p:animEffect transition="in" filter="fade">
                                      <p:cBhvr>
                                        <p:cTn id="57" dur="500"/>
                                        <p:tgtEl>
                                          <p:spTgt spid="34"/>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1"/>
                                        </p:tgtEl>
                                        <p:attrNameLst>
                                          <p:attrName>style.visibility</p:attrName>
                                        </p:attrNameLst>
                                      </p:cBhvr>
                                      <p:to>
                                        <p:strVal val="visible"/>
                                      </p:to>
                                    </p:set>
                                    <p:animEffect transition="in" filter="fade">
                                      <p:cBhvr>
                                        <p:cTn id="60" dur="500"/>
                                        <p:tgtEl>
                                          <p:spTgt spid="21"/>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fade">
                                      <p:cBhvr>
                                        <p:cTn id="63" dur="500"/>
                                        <p:tgtEl>
                                          <p:spTgt spid="22"/>
                                        </p:tgtEl>
                                      </p:cBhvr>
                                    </p:animEffect>
                                  </p:childTnLst>
                                </p:cTn>
                              </p:par>
                              <p:par>
                                <p:cTn id="64" presetID="10" presetClass="entr" presetSubtype="0" fill="hold" nodeType="with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fade">
                                      <p:cBhvr>
                                        <p:cTn id="66" dur="500"/>
                                        <p:tgtEl>
                                          <p:spTgt spid="24"/>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35"/>
                                        </p:tgtEl>
                                        <p:attrNameLst>
                                          <p:attrName>style.visibility</p:attrName>
                                        </p:attrNameLst>
                                      </p:cBhvr>
                                      <p:to>
                                        <p:strVal val="visible"/>
                                      </p:to>
                                    </p:set>
                                    <p:animEffect transition="in" filter="fade">
                                      <p:cBhvr>
                                        <p:cTn id="69" dur="500"/>
                                        <p:tgtEl>
                                          <p:spTgt spid="35"/>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29"/>
                                        </p:tgtEl>
                                        <p:attrNameLst>
                                          <p:attrName>style.visibility</p:attrName>
                                        </p:attrNameLst>
                                      </p:cBhvr>
                                      <p:to>
                                        <p:strVal val="visible"/>
                                      </p:to>
                                    </p:set>
                                    <p:animEffect transition="in" filter="fade">
                                      <p:cBhvr>
                                        <p:cTn id="74" dur="500"/>
                                        <p:tgtEl>
                                          <p:spTgt spid="29"/>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36"/>
                                        </p:tgtEl>
                                        <p:attrNameLst>
                                          <p:attrName>style.visibility</p:attrName>
                                        </p:attrNameLst>
                                      </p:cBhvr>
                                      <p:to>
                                        <p:strVal val="visible"/>
                                      </p:to>
                                    </p:set>
                                    <p:animEffect transition="in" filter="fade">
                                      <p:cBhvr>
                                        <p:cTn id="77" dur="500"/>
                                        <p:tgtEl>
                                          <p:spTgt spid="36"/>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31"/>
                                        </p:tgtEl>
                                        <p:attrNameLst>
                                          <p:attrName>style.visibility</p:attrName>
                                        </p:attrNameLst>
                                      </p:cBhvr>
                                      <p:to>
                                        <p:strVal val="visible"/>
                                      </p:to>
                                    </p:set>
                                    <p:animEffect transition="in" filter="fade">
                                      <p:cBhvr>
                                        <p:cTn id="80" dur="500"/>
                                        <p:tgtEl>
                                          <p:spTgt spid="31"/>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32"/>
                                        </p:tgtEl>
                                        <p:attrNameLst>
                                          <p:attrName>style.visibility</p:attrName>
                                        </p:attrNameLst>
                                      </p:cBhvr>
                                      <p:to>
                                        <p:strVal val="visible"/>
                                      </p:to>
                                    </p:set>
                                    <p:animEffect transition="in" filter="fade">
                                      <p:cBhvr>
                                        <p:cTn id="85" dur="500"/>
                                        <p:tgtEl>
                                          <p:spTgt spid="32"/>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33"/>
                                        </p:tgtEl>
                                        <p:attrNameLst>
                                          <p:attrName>style.visibility</p:attrName>
                                        </p:attrNameLst>
                                      </p:cBhvr>
                                      <p:to>
                                        <p:strVal val="visible"/>
                                      </p:to>
                                    </p:set>
                                    <p:animEffect transition="in" filter="fade">
                                      <p:cBhvr>
                                        <p:cTn id="88" dur="500"/>
                                        <p:tgtEl>
                                          <p:spTgt spid="33"/>
                                        </p:tgtEl>
                                      </p:cBhvr>
                                    </p:animEffect>
                                  </p:childTnLst>
                                </p:cTn>
                              </p:par>
                              <p:par>
                                <p:cTn id="89" presetID="10" presetClass="entr" presetSubtype="0" fill="hold" grpId="0" nodeType="withEffect">
                                  <p:stCondLst>
                                    <p:cond delay="0"/>
                                  </p:stCondLst>
                                  <p:childTnLst>
                                    <p:set>
                                      <p:cBhvr>
                                        <p:cTn id="90" dur="1" fill="hold">
                                          <p:stCondLst>
                                            <p:cond delay="0"/>
                                          </p:stCondLst>
                                        </p:cTn>
                                        <p:tgtEl>
                                          <p:spTgt spid="37"/>
                                        </p:tgtEl>
                                        <p:attrNameLst>
                                          <p:attrName>style.visibility</p:attrName>
                                        </p:attrNameLst>
                                      </p:cBhvr>
                                      <p:to>
                                        <p:strVal val="visible"/>
                                      </p:to>
                                    </p:set>
                                    <p:animEffect transition="in" filter="fade">
                                      <p:cBhvr>
                                        <p:cTn id="91" dur="500"/>
                                        <p:tgtEl>
                                          <p:spTgt spid="37"/>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4"/>
                                        </p:tgtEl>
                                        <p:attrNameLst>
                                          <p:attrName>style.visibility</p:attrName>
                                        </p:attrNameLst>
                                      </p:cBhvr>
                                      <p:to>
                                        <p:strVal val="visible"/>
                                      </p:to>
                                    </p:set>
                                    <p:animEffect transition="in" filter="fade">
                                      <p:cBhvr>
                                        <p:cTn id="9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7" grpId="0"/>
      <p:bldP spid="18" grpId="0"/>
      <p:bldP spid="20" grpId="0"/>
      <p:bldP spid="21" grpId="0" animBg="1"/>
      <p:bldP spid="22" grpId="0" animBg="1"/>
      <p:bldP spid="31" grpId="0" animBg="1"/>
      <p:bldP spid="33" grpId="0" animBg="1"/>
      <p:bldP spid="34" grpId="0"/>
      <p:bldP spid="35" grpId="0"/>
      <p:bldP spid="36" grpId="0"/>
      <p:bldP spid="37" grpId="0"/>
      <p:bldP spid="49" grpId="0" animBg="1"/>
      <p:bldP spid="52" grpId="0" animBg="1"/>
      <p:bldP spid="3" grpId="0" animBg="1"/>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7223D0-FC08-81F5-1D91-A6A822E8574D}"/>
              </a:ext>
            </a:extLst>
          </p:cNvPr>
          <p:cNvSpPr>
            <a:spLocks noGrp="1"/>
          </p:cNvSpPr>
          <p:nvPr>
            <p:ph type="title"/>
          </p:nvPr>
        </p:nvSpPr>
        <p:spPr/>
        <p:txBody>
          <a:bodyPr>
            <a:normAutofit fontScale="90000"/>
          </a:bodyPr>
          <a:lstStyle/>
          <a:p>
            <a:r>
              <a:rPr lang="ja-JP" altLang="en-US" dirty="0"/>
              <a:t>問題解答１ーホイヘンスの図解より</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a:extLst>
                  <a:ext uri="{FF2B5EF4-FFF2-40B4-BE49-F238E27FC236}">
                    <a16:creationId xmlns:a16="http://schemas.microsoft.com/office/drawing/2014/main" id="{E12EA97D-41AA-110E-2074-55E5C372366D}"/>
                  </a:ext>
                </a:extLst>
              </p:cNvPr>
              <p:cNvSpPr>
                <a:spLocks noGrp="1"/>
              </p:cNvSpPr>
              <p:nvPr>
                <p:ph idx="1"/>
              </p:nvPr>
            </p:nvSpPr>
            <p:spPr/>
            <p:txBody>
              <a:bodyPr>
                <a:normAutofit lnSpcReduction="10000"/>
              </a:bodyPr>
              <a:lstStyle/>
              <a:p>
                <a:r>
                  <a:rPr kumimoji="1" lang="ja-JP" altLang="en-US" dirty="0"/>
                  <a:t>ゲームの途中でドアが開かれるのは確実であり、ドア２かドア３のいずれかが開かれている。</a:t>
                </a:r>
                <a:r>
                  <a:rPr lang="ja-JP" altLang="en-US" dirty="0"/>
                  <a:t>ドア２が開かれているとすると、</a:t>
                </a:r>
                <a:endParaRPr lang="en-US" altLang="ja-JP" dirty="0"/>
              </a:p>
              <a:p>
                <a:pPr lvl="1"/>
                <a:r>
                  <a:rPr lang="ja-JP" altLang="en-US"/>
                  <a:t>ドア</a:t>
                </a:r>
                <a:r>
                  <a:rPr lang="ja-JP" altLang="en-US" dirty="0"/>
                  <a:t>１に新車が入っているときか：確率</a:t>
                </a:r>
                <a14:m>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3</m:t>
                        </m:r>
                      </m:den>
                    </m:f>
                    <m:r>
                      <a:rPr lang="en-US" altLang="ja-JP" i="1" smtClean="0">
                        <a:latin typeface="Cambria Math" panose="02040503050406030204" pitchFamily="18" charset="0"/>
                        <a:ea typeface="Cambria Math" panose="02040503050406030204" pitchFamily="18" charset="0"/>
                      </a:rPr>
                      <m:t>×</m:t>
                    </m:r>
                    <m:f>
                      <m:fPr>
                        <m:ctrlPr>
                          <a:rPr lang="en-US" altLang="ja-JP" i="1" smtClean="0">
                            <a:latin typeface="Cambria Math" panose="02040503050406030204" pitchFamily="18" charset="0"/>
                            <a:ea typeface="Cambria Math" panose="02040503050406030204" pitchFamily="18" charset="0"/>
                          </a:rPr>
                        </m:ctrlPr>
                      </m:fPr>
                      <m:num>
                        <m:r>
                          <a:rPr lang="en-US" altLang="ja-JP" b="0" i="1" smtClean="0">
                            <a:latin typeface="Cambria Math" panose="02040503050406030204" pitchFamily="18" charset="0"/>
                            <a:ea typeface="Cambria Math" panose="02040503050406030204" pitchFamily="18" charset="0"/>
                          </a:rPr>
                          <m:t>1</m:t>
                        </m:r>
                      </m:num>
                      <m:den>
                        <m:r>
                          <a:rPr lang="en-US" altLang="ja-JP" b="0" i="1" smtClean="0">
                            <a:latin typeface="Cambria Math" panose="02040503050406030204" pitchFamily="18" charset="0"/>
                            <a:ea typeface="Cambria Math" panose="02040503050406030204" pitchFamily="18" charset="0"/>
                          </a:rPr>
                          <m:t>2</m:t>
                        </m:r>
                      </m:den>
                    </m:f>
                    <m:r>
                      <a:rPr lang="en-US" altLang="ja-JP" b="0" i="1" smtClean="0">
                        <a:latin typeface="Cambria Math" panose="02040503050406030204" pitchFamily="18" charset="0"/>
                        <a:ea typeface="Cambria Math" panose="02040503050406030204" pitchFamily="18" charset="0"/>
                      </a:rPr>
                      <m:t>=</m:t>
                    </m:r>
                    <m:f>
                      <m:fPr>
                        <m:ctrlPr>
                          <a:rPr lang="en-US" altLang="ja-JP" b="0" i="1" smtClean="0">
                            <a:latin typeface="Cambria Math" panose="02040503050406030204" pitchFamily="18" charset="0"/>
                            <a:ea typeface="Cambria Math" panose="02040503050406030204" pitchFamily="18" charset="0"/>
                          </a:rPr>
                        </m:ctrlPr>
                      </m:fPr>
                      <m:num>
                        <m:r>
                          <a:rPr lang="en-US" altLang="ja-JP" b="0" i="1" smtClean="0">
                            <a:latin typeface="Cambria Math" panose="02040503050406030204" pitchFamily="18" charset="0"/>
                            <a:ea typeface="Cambria Math" panose="02040503050406030204" pitchFamily="18" charset="0"/>
                          </a:rPr>
                          <m:t>1</m:t>
                        </m:r>
                      </m:num>
                      <m:den>
                        <m:r>
                          <a:rPr lang="en-US" altLang="ja-JP" b="0" i="1" smtClean="0">
                            <a:latin typeface="Cambria Math" panose="02040503050406030204" pitchFamily="18" charset="0"/>
                            <a:ea typeface="Cambria Math" panose="02040503050406030204" pitchFamily="18" charset="0"/>
                          </a:rPr>
                          <m:t>6</m:t>
                        </m:r>
                      </m:den>
                    </m:f>
                    <m:r>
                      <a:rPr lang="en-US" altLang="ja-JP" b="0" i="0" smtClean="0">
                        <a:latin typeface="Cambria Math" panose="02040503050406030204" pitchFamily="18" charset="0"/>
                        <a:ea typeface="Cambria Math" panose="02040503050406030204" pitchFamily="18" charset="0"/>
                      </a:rPr>
                      <m:t> </m:t>
                    </m:r>
                  </m:oMath>
                </a14:m>
                <a:endParaRPr lang="en-US" altLang="ja-JP" b="0" dirty="0">
                  <a:ea typeface="Cambria Math" panose="02040503050406030204" pitchFamily="18" charset="0"/>
                </a:endParaRPr>
              </a:p>
              <a:p>
                <a:pPr lvl="1"/>
                <a:r>
                  <a:rPr kumimoji="1" lang="ja-JP" altLang="en-US" dirty="0"/>
                  <a:t>ドア３に新車が入っているときか：確率</a:t>
                </a:r>
                <a14:m>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1</m:t>
                        </m:r>
                      </m:num>
                      <m:den>
                        <m:r>
                          <a:rPr kumimoji="1" lang="en-US" altLang="ja-JP" b="0" i="1" smtClean="0">
                            <a:latin typeface="Cambria Math" panose="02040503050406030204" pitchFamily="18" charset="0"/>
                          </a:rPr>
                          <m:t>3</m:t>
                        </m:r>
                      </m:den>
                    </m:f>
                    <m:r>
                      <a:rPr kumimoji="1" lang="en-US" altLang="ja-JP" i="1" smtClean="0">
                        <a:latin typeface="Cambria Math" panose="02040503050406030204" pitchFamily="18" charset="0"/>
                        <a:ea typeface="Cambria Math" panose="02040503050406030204" pitchFamily="18" charset="0"/>
                      </a:rPr>
                      <m:t>×</m:t>
                    </m:r>
                    <m:r>
                      <a:rPr kumimoji="1" lang="en-US" altLang="ja-JP" b="0" i="1" smtClean="0">
                        <a:latin typeface="Cambria Math" panose="02040503050406030204" pitchFamily="18" charset="0"/>
                        <a:ea typeface="Cambria Math" panose="02040503050406030204" pitchFamily="18" charset="0"/>
                      </a:rPr>
                      <m:t>1=</m:t>
                    </m:r>
                    <m:f>
                      <m:fPr>
                        <m:ctrlPr>
                          <a:rPr kumimoji="1" lang="en-US" altLang="ja-JP" b="0" i="1" smtClean="0">
                            <a:latin typeface="Cambria Math" panose="02040503050406030204" pitchFamily="18" charset="0"/>
                            <a:ea typeface="Cambria Math" panose="02040503050406030204" pitchFamily="18" charset="0"/>
                          </a:rPr>
                        </m:ctrlPr>
                      </m:fPr>
                      <m:num>
                        <m:r>
                          <a:rPr kumimoji="1" lang="en-US" altLang="ja-JP" b="0" i="1" smtClean="0">
                            <a:latin typeface="Cambria Math" panose="02040503050406030204" pitchFamily="18" charset="0"/>
                            <a:ea typeface="Cambria Math" panose="02040503050406030204" pitchFamily="18" charset="0"/>
                          </a:rPr>
                          <m:t>1</m:t>
                        </m:r>
                      </m:num>
                      <m:den>
                        <m:r>
                          <a:rPr kumimoji="1" lang="en-US" altLang="ja-JP" b="0" i="1" smtClean="0">
                            <a:latin typeface="Cambria Math" panose="02040503050406030204" pitchFamily="18" charset="0"/>
                            <a:ea typeface="Cambria Math" panose="02040503050406030204" pitchFamily="18" charset="0"/>
                          </a:rPr>
                          <m:t>3</m:t>
                        </m:r>
                      </m:den>
                    </m:f>
                  </m:oMath>
                </a14:m>
                <a:r>
                  <a:rPr kumimoji="1" lang="ja-JP" altLang="en-US" dirty="0"/>
                  <a:t> </a:t>
                </a:r>
                <a:endParaRPr kumimoji="1" lang="en-US" altLang="ja-JP" dirty="0"/>
              </a:p>
              <a:p>
                <a:r>
                  <a:rPr kumimoji="1" lang="ja-JP" altLang="en-US" dirty="0"/>
                  <a:t>よって選択を変えた方が、変えない方に比べて、確率が２倍になる。</a:t>
                </a:r>
                <a:endParaRPr kumimoji="1" lang="en-US" altLang="ja-JP" dirty="0"/>
              </a:p>
              <a:p>
                <a:r>
                  <a:rPr lang="ja-JP" altLang="en-US" dirty="0"/>
                  <a:t>ドア３が開かれている場合も同様に示される。</a:t>
                </a:r>
                <a:endParaRPr kumimoji="1" lang="ja-JP" altLang="en-US" dirty="0"/>
              </a:p>
            </p:txBody>
          </p:sp>
        </mc:Choice>
        <mc:Fallback>
          <p:sp>
            <p:nvSpPr>
              <p:cNvPr id="3" name="コンテンツ プレースホルダー 2">
                <a:extLst>
                  <a:ext uri="{FF2B5EF4-FFF2-40B4-BE49-F238E27FC236}">
                    <a16:creationId xmlns:a16="http://schemas.microsoft.com/office/drawing/2014/main" id="{E12EA97D-41AA-110E-2074-55E5C372366D}"/>
                  </a:ext>
                </a:extLst>
              </p:cNvPr>
              <p:cNvSpPr>
                <a:spLocks noGrp="1" noRot="1" noChangeAspect="1" noMove="1" noResize="1" noEditPoints="1" noAdjustHandles="1" noChangeArrowheads="1" noChangeShapeType="1" noTextEdit="1"/>
              </p:cNvSpPr>
              <p:nvPr>
                <p:ph idx="1"/>
              </p:nvPr>
            </p:nvSpPr>
            <p:spPr>
              <a:blipFill>
                <a:blip r:embed="rId2"/>
                <a:stretch>
                  <a:fillRect l="-1704" t="-2830" r="-2222"/>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6604307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「モンティ・ホール」問題解答２</a:t>
            </a:r>
          </a:p>
        </p:txBody>
      </p:sp>
      <p:sp>
        <p:nvSpPr>
          <p:cNvPr id="3" name="コンテンツ プレースホルダー 2"/>
          <p:cNvSpPr>
            <a:spLocks noGrp="1"/>
          </p:cNvSpPr>
          <p:nvPr>
            <p:ph idx="1"/>
          </p:nvPr>
        </p:nvSpPr>
        <p:spPr/>
        <p:txBody>
          <a:bodyPr/>
          <a:lstStyle/>
          <a:p>
            <a:r>
              <a:rPr kumimoji="1" lang="ja-JP" altLang="en-US" dirty="0"/>
              <a:t>もしもあなたが最初の選択を変えないというのなら、新車を得られる確率は </a:t>
            </a:r>
            <a:r>
              <a:rPr kumimoji="1" lang="en-US" altLang="ja-JP" dirty="0"/>
              <a:t>1/3 </a:t>
            </a:r>
            <a:r>
              <a:rPr kumimoji="1" lang="ja-JP" altLang="en-US" dirty="0" err="1"/>
              <a:t>のままで</a:t>
            </a:r>
            <a:r>
              <a:rPr kumimoji="1" lang="ja-JP" altLang="en-US" dirty="0"/>
              <a:t>ある</a:t>
            </a:r>
            <a:endParaRPr kumimoji="1" lang="en-US" altLang="ja-JP" dirty="0"/>
          </a:p>
          <a:p>
            <a:r>
              <a:rPr lang="ja-JP" altLang="en-US" dirty="0"/>
              <a:t>それ故、</a:t>
            </a:r>
            <a:r>
              <a:rPr kumimoji="1" lang="ja-JP" altLang="en-US" dirty="0"/>
              <a:t>残り </a:t>
            </a:r>
            <a:r>
              <a:rPr kumimoji="1" lang="en-US" altLang="ja-JP" dirty="0"/>
              <a:t>2/3 </a:t>
            </a:r>
            <a:r>
              <a:rPr lang="ja-JP" altLang="en-US" dirty="0"/>
              <a:t>の確率で、あなたがえらばなかった２つのドアのうち開いてない方に新車がある。</a:t>
            </a:r>
            <a:endParaRPr kumimoji="1" lang="ja-JP" altLang="en-US" dirty="0"/>
          </a:p>
        </p:txBody>
      </p:sp>
    </p:spTree>
    <p:extLst>
      <p:ext uri="{BB962C8B-B14F-4D97-AF65-F5344CB8AC3E}">
        <p14:creationId xmlns:p14="http://schemas.microsoft.com/office/powerpoint/2010/main" val="3413383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「モンティ・ホール」問題解答３</a:t>
            </a:r>
          </a:p>
        </p:txBody>
      </p:sp>
      <p:sp>
        <p:nvSpPr>
          <p:cNvPr id="3" name="コンテンツ プレースホルダー 2"/>
          <p:cNvSpPr>
            <a:spLocks noGrp="1"/>
          </p:cNvSpPr>
          <p:nvPr>
            <p:ph idx="1"/>
          </p:nvPr>
        </p:nvSpPr>
        <p:spPr/>
        <p:txBody>
          <a:bodyPr>
            <a:normAutofit/>
          </a:bodyPr>
          <a:lstStyle/>
          <a:p>
            <a:r>
              <a:rPr lang="ja-JP" altLang="en-US" dirty="0"/>
              <a:t>発想を変えてみよう。</a:t>
            </a:r>
            <a:endParaRPr lang="en-US" altLang="ja-JP" dirty="0"/>
          </a:p>
          <a:p>
            <a:pPr lvl="1"/>
            <a:r>
              <a:rPr lang="ja-JP" altLang="en-US" dirty="0"/>
              <a:t>新車の入っていないと思うドアを選ぶ。</a:t>
            </a:r>
            <a:endParaRPr lang="en-US" altLang="ja-JP" dirty="0"/>
          </a:p>
          <a:p>
            <a:pPr lvl="1"/>
            <a:r>
              <a:rPr kumimoji="1" lang="ja-JP" altLang="en-US" dirty="0"/>
              <a:t>司会者に、新車が入っていないと思うドアを告げる。</a:t>
            </a:r>
            <a:endParaRPr kumimoji="1" lang="en-US" altLang="ja-JP" dirty="0"/>
          </a:p>
          <a:p>
            <a:pPr lvl="1"/>
            <a:r>
              <a:rPr lang="ja-JP" altLang="en-US" dirty="0"/>
              <a:t>すると、司会者は残り２つのドアのうちはずれのドアを開けてくれるので、残ったドアを選ぶ。</a:t>
            </a:r>
            <a:endParaRPr lang="en-US" altLang="ja-JP" dirty="0"/>
          </a:p>
          <a:p>
            <a:pPr lvl="1"/>
            <a:r>
              <a:rPr kumimoji="1" lang="ja-JP" altLang="en-US" dirty="0"/>
              <a:t>この方式で選べば新車を当てる確率は</a:t>
            </a:r>
            <a:r>
              <a:rPr kumimoji="1" lang="en-US" altLang="ja-JP" dirty="0"/>
              <a:t>2/3 </a:t>
            </a:r>
            <a:r>
              <a:rPr kumimoji="1" lang="ja-JP" altLang="en-US" dirty="0"/>
              <a:t>となる。</a:t>
            </a:r>
          </a:p>
        </p:txBody>
      </p:sp>
    </p:spTree>
    <p:extLst>
      <p:ext uri="{BB962C8B-B14F-4D97-AF65-F5344CB8AC3E}">
        <p14:creationId xmlns:p14="http://schemas.microsoft.com/office/powerpoint/2010/main" val="2232185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殺人鬼たち</a:t>
            </a:r>
            <a:r>
              <a:rPr kumimoji="1" lang="en-US" altLang="ja-JP" dirty="0"/>
              <a:t>(1)</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kumimoji="1" lang="ja-JP" altLang="en-US" dirty="0"/>
              <a:t>これまで事件と言う事件がなかった平和な町で、突然殺人</a:t>
            </a:r>
            <a:r>
              <a:rPr lang="ja-JP" altLang="en-US" dirty="0"/>
              <a:t>事件が続発した。</a:t>
            </a:r>
            <a:endParaRPr lang="en-US" altLang="ja-JP" dirty="0"/>
          </a:p>
          <a:p>
            <a:r>
              <a:rPr kumimoji="1" lang="ja-JP" altLang="en-US" dirty="0"/>
              <a:t>警察の発表によると、この町に</a:t>
            </a:r>
            <a:r>
              <a:rPr kumimoji="1" lang="en-US" altLang="ja-JP" dirty="0"/>
              <a:t>5</a:t>
            </a:r>
            <a:r>
              <a:rPr kumimoji="1" lang="ja-JP" altLang="en-US" dirty="0"/>
              <a:t>名の逃亡中の犯人が居て、そのうち</a:t>
            </a:r>
            <a:r>
              <a:rPr kumimoji="1" lang="en-US" altLang="ja-JP" dirty="0"/>
              <a:t>4</a:t>
            </a:r>
            <a:r>
              <a:rPr kumimoji="1" lang="ja-JP" altLang="en-US" dirty="0"/>
              <a:t>名がひげを生やしている。</a:t>
            </a:r>
            <a:endParaRPr kumimoji="1" lang="en-US" altLang="ja-JP" dirty="0"/>
          </a:p>
          <a:p>
            <a:r>
              <a:rPr kumimoji="1" lang="ja-JP" altLang="en-US" dirty="0"/>
              <a:t>この町の人口は</a:t>
            </a:r>
            <a:r>
              <a:rPr lang="en-US" altLang="ja-JP" dirty="0"/>
              <a:t>1</a:t>
            </a:r>
            <a:r>
              <a:rPr lang="ja-JP" altLang="en-US" dirty="0"/>
              <a:t>万人で、そのうちたった</a:t>
            </a:r>
            <a:r>
              <a:rPr lang="en-US" altLang="ja-JP" dirty="0"/>
              <a:t>400</a:t>
            </a:r>
            <a:r>
              <a:rPr lang="ja-JP" altLang="en-US" dirty="0"/>
              <a:t>名がひげを生やしている。新聞には「ひげの男に注意」という見出しが躍る。</a:t>
            </a:r>
            <a:endParaRPr lang="en-US" altLang="ja-JP" dirty="0"/>
          </a:p>
          <a:p>
            <a:r>
              <a:rPr lang="ja-JP" altLang="en-US" dirty="0"/>
              <a:t>ひげを生やした男をうさん臭く思ってたけれど、これで決定的になった。ひげの男はうさん臭い。</a:t>
            </a:r>
            <a:endParaRPr lang="en-US" altLang="ja-JP" dirty="0"/>
          </a:p>
        </p:txBody>
      </p:sp>
    </p:spTree>
    <p:extLst>
      <p:ext uri="{BB962C8B-B14F-4D97-AF65-F5344CB8AC3E}">
        <p14:creationId xmlns:p14="http://schemas.microsoft.com/office/powerpoint/2010/main" val="938806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a:t>
            </a:r>
            <a:r>
              <a:rPr kumimoji="1" lang="ja-JP" altLang="en-US" dirty="0"/>
              <a:t>比例の原理</a:t>
            </a:r>
            <a:r>
              <a:rPr kumimoji="1" lang="en-US" altLang="ja-JP" dirty="0"/>
              <a:t>』</a:t>
            </a:r>
            <a:r>
              <a:rPr kumimoji="1" lang="ja-JP" altLang="en-US" dirty="0"/>
              <a:t>の解説</a:t>
            </a:r>
          </a:p>
        </p:txBody>
      </p:sp>
      <p:sp>
        <p:nvSpPr>
          <p:cNvPr id="3" name="コンテンツ プレースホルダー 2"/>
          <p:cNvSpPr>
            <a:spLocks noGrp="1"/>
          </p:cNvSpPr>
          <p:nvPr>
            <p:ph idx="1"/>
          </p:nvPr>
        </p:nvSpPr>
        <p:spPr/>
        <p:txBody>
          <a:bodyPr>
            <a:normAutofit lnSpcReduction="10000"/>
          </a:bodyPr>
          <a:lstStyle/>
          <a:p>
            <a:r>
              <a:rPr kumimoji="1" lang="ja-JP" altLang="en-US" dirty="0"/>
              <a:t>最初同じ確率で起きそうな可能性が２つあるとして、そこに新しい証拠がでてきた場合、最初の確率を、それぞれの可能性がこの新しい確率に比例するように調整し直さなくてはいけない。</a:t>
            </a:r>
            <a:endParaRPr kumimoji="1" lang="en-US" altLang="ja-JP" dirty="0"/>
          </a:p>
          <a:p>
            <a:pPr lvl="1"/>
            <a:r>
              <a:rPr lang="ja-JP" altLang="en-US" dirty="0"/>
              <a:t>アリスがシャワーを浴びている可能性はブレンダの４倍になる。</a:t>
            </a:r>
            <a:endParaRPr lang="en-US" altLang="ja-JP" dirty="0"/>
          </a:p>
          <a:p>
            <a:pPr lvl="1"/>
            <a:r>
              <a:rPr lang="ja-JP" altLang="en-US" dirty="0" err="1"/>
              <a:t>赤赤</a:t>
            </a:r>
            <a:r>
              <a:rPr lang="ja-JP" altLang="en-US" dirty="0"/>
              <a:t>のカードは赤黒のカードに比べて２倍出やすいならば、赤赤のカードを引いた可能性は赤黒に比べて２倍になる。</a:t>
            </a:r>
            <a:endParaRPr kumimoji="1" lang="en-US" altLang="ja-JP" dirty="0"/>
          </a:p>
          <a:p>
            <a:endParaRPr kumimoji="1" lang="ja-JP" altLang="en-US" dirty="0"/>
          </a:p>
        </p:txBody>
      </p:sp>
    </p:spTree>
    <p:extLst>
      <p:ext uri="{BB962C8B-B14F-4D97-AF65-F5344CB8AC3E}">
        <p14:creationId xmlns:p14="http://schemas.microsoft.com/office/powerpoint/2010/main" val="335418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モンティー・ホール問題</a:t>
            </a:r>
          </a:p>
        </p:txBody>
      </p:sp>
      <p:sp>
        <p:nvSpPr>
          <p:cNvPr id="3" name="コンテンツ プレースホルダー 2"/>
          <p:cNvSpPr>
            <a:spLocks noGrp="1"/>
          </p:cNvSpPr>
          <p:nvPr>
            <p:ph idx="1"/>
          </p:nvPr>
        </p:nvSpPr>
        <p:spPr/>
        <p:txBody>
          <a:bodyPr/>
          <a:lstStyle/>
          <a:p>
            <a:r>
              <a:rPr kumimoji="1" lang="ja-JP" altLang="en-US" dirty="0"/>
              <a:t>挑戦者がドア</a:t>
            </a:r>
            <a:r>
              <a:rPr lang="ja-JP" altLang="en-US" dirty="0"/>
              <a:t>１</a:t>
            </a:r>
            <a:r>
              <a:rPr kumimoji="1" lang="ja-JP" altLang="en-US" dirty="0"/>
              <a:t>を選んだとする。このとき車がドア２にあるとき、司会者がドア３を開ける可能性が、車がドア１にあるときドア３を開ける可能性の２倍</a:t>
            </a:r>
            <a:r>
              <a:rPr lang="ja-JP" altLang="en-US" dirty="0"/>
              <a:t>となる。</a:t>
            </a:r>
            <a:endParaRPr kumimoji="1" lang="en-US" altLang="ja-JP" dirty="0"/>
          </a:p>
          <a:p>
            <a:r>
              <a:rPr kumimoji="1" lang="ja-JP" altLang="en-US" dirty="0"/>
              <a:t>すると、司会者がドア３を</a:t>
            </a:r>
            <a:r>
              <a:rPr lang="ja-JP" altLang="en-US" dirty="0"/>
              <a:t>開けたときには、車がドア２にある可能性はドア１の２倍（つまり　</a:t>
            </a:r>
            <a:r>
              <a:rPr lang="en-US" altLang="ja-JP" dirty="0"/>
              <a:t>2/3</a:t>
            </a:r>
            <a:r>
              <a:rPr lang="ja-JP" altLang="en-US" dirty="0"/>
              <a:t>　</a:t>
            </a:r>
            <a:r>
              <a:rPr lang="en-US" altLang="ja-JP" dirty="0"/>
              <a:t>)</a:t>
            </a:r>
            <a:r>
              <a:rPr lang="ja-JP" altLang="en-US" dirty="0"/>
              <a:t>になる。</a:t>
            </a:r>
            <a:endParaRPr kumimoji="1" lang="ja-JP" altLang="en-US" dirty="0"/>
          </a:p>
        </p:txBody>
      </p:sp>
    </p:spTree>
    <p:extLst>
      <p:ext uri="{BB962C8B-B14F-4D97-AF65-F5344CB8AC3E}">
        <p14:creationId xmlns:p14="http://schemas.microsoft.com/office/powerpoint/2010/main" val="3449565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対立する統計学者達</a:t>
            </a:r>
            <a:br>
              <a:rPr kumimoji="1" lang="en-US" altLang="ja-JP" dirty="0"/>
            </a:br>
            <a:r>
              <a:rPr lang="ja-JP" altLang="en-US" sz="3600" dirty="0"/>
              <a:t>ベイズ統計をめぐって</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dirty="0"/>
                  <a:t>統計学者には２つの派閥がある。</a:t>
                </a:r>
                <a:endParaRPr kumimoji="1" lang="en-US" altLang="ja-JP" dirty="0"/>
              </a:p>
              <a:p>
                <a:pPr lvl="1"/>
                <a:r>
                  <a:rPr lang="ja-JP" altLang="en-US" dirty="0"/>
                  <a:t>頻度論派： </a:t>
                </a:r>
                <a14:m>
                  <m:oMath xmlns:m="http://schemas.openxmlformats.org/officeDocument/2006/math">
                    <m:r>
                      <a:rPr lang="en-US" altLang="ja-JP" i="1" dirty="0" smtClean="0">
                        <a:latin typeface="Cambria Math"/>
                      </a:rPr>
                      <m:t>𝑝</m:t>
                    </m:r>
                  </m:oMath>
                </a14:m>
                <a:r>
                  <a:rPr lang="en-US" altLang="ja-JP" dirty="0"/>
                  <a:t> </a:t>
                </a:r>
                <a:r>
                  <a:rPr lang="ja-JP" altLang="en-US" dirty="0"/>
                  <a:t>値（有意確率）や誤差の範囲「２０回に１９回まで」といった従来の統計的推論を基礎とする学派。</a:t>
                </a:r>
                <a:endParaRPr lang="en-US" altLang="ja-JP" dirty="0"/>
              </a:p>
              <a:p>
                <a:pPr lvl="1"/>
                <a:r>
                  <a:rPr lang="ja-JP" altLang="en-US" dirty="0"/>
                  <a:t>ベイズ派：頻度論の考え方を無意味であるとし、条件付き確率をもとに議論を行う学派。</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704" t="-2426" r="-51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45919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プロバリタスの効果</a:t>
            </a:r>
            <a:br>
              <a:rPr kumimoji="1" lang="en-US" altLang="ja-JP" dirty="0"/>
            </a:br>
            <a:r>
              <a:rPr lang="ja-JP" altLang="en-US" dirty="0"/>
              <a:t>を例に両派の違いを見てみよう。</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lnSpcReduction="10000"/>
              </a:bodyPr>
              <a:lstStyle/>
              <a:p>
                <a:r>
                  <a:rPr kumimoji="1" lang="ja-JP" altLang="en-US" dirty="0"/>
                  <a:t>頻度論派：プロバリタスは５名全員の命を救った。この時の </a:t>
                </a:r>
                <a14:m>
                  <m:oMath xmlns:m="http://schemas.openxmlformats.org/officeDocument/2006/math">
                    <m:r>
                      <a:rPr kumimoji="1" lang="en-US" altLang="ja-JP" i="1" dirty="0" smtClean="0">
                        <a:latin typeface="Cambria Math"/>
                      </a:rPr>
                      <m:t>𝑝</m:t>
                    </m:r>
                  </m:oMath>
                </a14:m>
                <a:r>
                  <a:rPr kumimoji="1" lang="en-US" altLang="ja-JP" dirty="0"/>
                  <a:t> </a:t>
                </a:r>
                <a:r>
                  <a:rPr lang="ja-JP" altLang="en-US" dirty="0"/>
                  <a:t>値</a:t>
                </a:r>
                <a:r>
                  <a:rPr kumimoji="1" lang="ja-JP" altLang="en-US" dirty="0"/>
                  <a:t>は、治癒率を５割とするとき、</a:t>
                </a:r>
                <a:r>
                  <a:rPr kumimoji="1" lang="en-US" altLang="ja-JP" dirty="0"/>
                  <a:t>0</a:t>
                </a:r>
                <a:r>
                  <a:rPr lang="en-US" altLang="ja-JP" dirty="0"/>
                  <a:t>.</a:t>
                </a:r>
                <a:r>
                  <a:rPr kumimoji="1" lang="en-US" altLang="ja-JP" dirty="0"/>
                  <a:t>03125 </a:t>
                </a:r>
                <a:r>
                  <a:rPr kumimoji="1" lang="ja-JP" altLang="en-US" dirty="0"/>
                  <a:t>であり、有意である。</a:t>
                </a:r>
                <a:endParaRPr kumimoji="1" lang="en-US" altLang="ja-JP" dirty="0"/>
              </a:p>
              <a:p>
                <a:r>
                  <a:rPr lang="ja-JP" altLang="en-US" dirty="0"/>
                  <a:t>ベイズ派：「この薬の治癒率は</a:t>
                </a:r>
                <a:r>
                  <a:rPr lang="en-US" altLang="ja-JP" dirty="0"/>
                  <a:t>100%</a:t>
                </a:r>
                <a:r>
                  <a:rPr lang="ja-JP" altLang="en-US" dirty="0"/>
                  <a:t>である確率」が</a:t>
                </a:r>
                <a:r>
                  <a:rPr lang="en-US" altLang="ja-JP" dirty="0"/>
                  <a:t>50%</a:t>
                </a:r>
                <a:r>
                  <a:rPr lang="ja-JP" altLang="en-US" dirty="0"/>
                  <a:t>か、あるいは「全く効かない確率」が</a:t>
                </a:r>
                <a:r>
                  <a:rPr lang="en-US" altLang="ja-JP" dirty="0"/>
                  <a:t>50%</a:t>
                </a:r>
                <a:r>
                  <a:rPr lang="ja-JP" altLang="en-US" dirty="0"/>
                  <a:t>のいずれかを仮定する。</a:t>
                </a:r>
                <a:endParaRPr lang="en-US" altLang="ja-JP" dirty="0"/>
              </a:p>
              <a:p>
                <a:pPr lvl="1"/>
                <a:r>
                  <a:rPr kumimoji="1" lang="en-US" altLang="ja-JP" dirty="0"/>
                  <a:t>5</a:t>
                </a:r>
                <a:r>
                  <a:rPr kumimoji="1" lang="ja-JP" altLang="en-US" dirty="0"/>
                  <a:t>名の患者がすべて治癒するとき、治癒率</a:t>
                </a:r>
                <a:r>
                  <a:rPr kumimoji="1" lang="en-US" altLang="ja-JP" dirty="0"/>
                  <a:t>100%</a:t>
                </a:r>
                <a:r>
                  <a:rPr kumimoji="1" lang="ja-JP" altLang="en-US" dirty="0"/>
                  <a:t>ならば確率</a:t>
                </a:r>
                <a:r>
                  <a:rPr kumimoji="1" lang="en-US" altLang="ja-JP" dirty="0"/>
                  <a:t>1</a:t>
                </a:r>
                <a:r>
                  <a:rPr lang="ja-JP" altLang="en-US" dirty="0"/>
                  <a:t>。</a:t>
                </a:r>
                <a:r>
                  <a:rPr kumimoji="1" lang="ja-JP" altLang="en-US"/>
                  <a:t>治癒率</a:t>
                </a:r>
                <a:r>
                  <a:rPr kumimoji="1" lang="en-US" altLang="ja-JP" dirty="0"/>
                  <a:t>50%</a:t>
                </a:r>
                <a:r>
                  <a:rPr kumimoji="1" lang="ja-JP" altLang="en-US" dirty="0"/>
                  <a:t>とすれば３２分の１、よって</a:t>
                </a:r>
                <a:r>
                  <a:rPr lang="ja-JP" altLang="en-US" dirty="0"/>
                  <a:t>、</a:t>
                </a:r>
                <a:r>
                  <a:rPr kumimoji="1" lang="ja-JP" altLang="en-US" dirty="0"/>
                  <a:t>比例の原理より、プロバリタスの治癒率が</a:t>
                </a:r>
                <a:r>
                  <a:rPr kumimoji="1" lang="en-US" altLang="ja-JP" dirty="0"/>
                  <a:t>100%</a:t>
                </a:r>
                <a:r>
                  <a:rPr kumimoji="1" lang="ja-JP" altLang="en-US" dirty="0"/>
                  <a:t>である確率は、</a:t>
                </a:r>
                <a:r>
                  <a:rPr kumimoji="1" lang="en-US" altLang="ja-JP" dirty="0"/>
                  <a:t>33</a:t>
                </a:r>
                <a:r>
                  <a:rPr kumimoji="1" lang="ja-JP" altLang="en-US" dirty="0"/>
                  <a:t>分の</a:t>
                </a:r>
                <a:r>
                  <a:rPr kumimoji="1" lang="en-US" altLang="ja-JP" dirty="0"/>
                  <a:t>32=96.7%</a:t>
                </a:r>
                <a:r>
                  <a:rPr kumimoji="1" lang="ja-JP" altLang="en-US" dirty="0"/>
                  <a:t>となる。</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704" t="-2830" b="-2156"/>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0757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殺人鬼たち</a:t>
            </a:r>
            <a:r>
              <a:rPr kumimoji="1" lang="en-US" altLang="ja-JP" dirty="0"/>
              <a:t>(2)</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a:t>次の晩、人通りのない暗い道を歩いていると、後ろで物音がした。背後に人がいる。</a:t>
            </a:r>
            <a:endParaRPr kumimoji="1" lang="en-US" altLang="ja-JP" dirty="0"/>
          </a:p>
          <a:p>
            <a:pPr lvl="1"/>
            <a:r>
              <a:rPr kumimoji="1" lang="ja-JP" altLang="en-US" dirty="0"/>
              <a:t>この人物が殺人犯である確率は、</a:t>
            </a:r>
            <a:r>
              <a:rPr kumimoji="1" lang="en-US" altLang="ja-JP" dirty="0"/>
              <a:t>10000</a:t>
            </a:r>
            <a:r>
              <a:rPr kumimoji="1" lang="ja-JP" altLang="en-US" dirty="0"/>
              <a:t>人の中の</a:t>
            </a:r>
            <a:r>
              <a:rPr kumimoji="1" lang="en-US" altLang="ja-JP" dirty="0"/>
              <a:t>5</a:t>
            </a:r>
            <a:r>
              <a:rPr kumimoji="1" lang="ja-JP" altLang="en-US" dirty="0"/>
              <a:t>名だから、</a:t>
            </a:r>
            <a:r>
              <a:rPr kumimoji="1" lang="en-US" altLang="ja-JP" dirty="0"/>
              <a:t>0.05%</a:t>
            </a:r>
            <a:r>
              <a:rPr kumimoji="1" lang="ja-JP" altLang="en-US" dirty="0"/>
              <a:t>に過ぎない。</a:t>
            </a:r>
            <a:endParaRPr kumimoji="1" lang="en-US" altLang="ja-JP" dirty="0"/>
          </a:p>
          <a:p>
            <a:r>
              <a:rPr kumimoji="1" lang="ja-JP" altLang="en-US" dirty="0"/>
              <a:t>街灯のところで男の姿がはっきり見えた。ひげを生やしている。</a:t>
            </a:r>
            <a:endParaRPr kumimoji="1" lang="en-US" altLang="ja-JP" dirty="0"/>
          </a:p>
          <a:p>
            <a:pPr lvl="1"/>
            <a:r>
              <a:rPr lang="ja-JP" altLang="en-US" dirty="0"/>
              <a:t>あなたは愕然とする。もう終わりだ。</a:t>
            </a:r>
            <a:r>
              <a:rPr lang="en-US" altLang="ja-JP" dirty="0"/>
              <a:t>5</a:t>
            </a:r>
            <a:r>
              <a:rPr lang="ja-JP" altLang="en-US" dirty="0"/>
              <a:t>人の犯人の中ひげを生やしているのは</a:t>
            </a:r>
            <a:r>
              <a:rPr lang="en-US" altLang="ja-JP" dirty="0"/>
              <a:t>4</a:t>
            </a:r>
            <a:r>
              <a:rPr lang="ja-JP" altLang="en-US" dirty="0"/>
              <a:t>人、</a:t>
            </a:r>
            <a:r>
              <a:rPr lang="en-US" altLang="ja-JP" dirty="0"/>
              <a:t>80</a:t>
            </a:r>
            <a:r>
              <a:rPr lang="ja-JP" altLang="en-US" dirty="0"/>
              <a:t>％でこの男は殺人犯だ。</a:t>
            </a:r>
            <a:endParaRPr kumimoji="1" lang="ja-JP" altLang="en-US" dirty="0"/>
          </a:p>
        </p:txBody>
      </p:sp>
    </p:spTree>
    <p:extLst>
      <p:ext uri="{BB962C8B-B14F-4D97-AF65-F5344CB8AC3E}">
        <p14:creationId xmlns:p14="http://schemas.microsoft.com/office/powerpoint/2010/main" val="2398158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7795"/>
            <a:ext cx="8229600" cy="1143000"/>
          </a:xfrm>
        </p:spPr>
        <p:txBody>
          <a:bodyPr/>
          <a:lstStyle/>
          <a:p>
            <a:r>
              <a:rPr kumimoji="1" lang="ja-JP" altLang="en-US" dirty="0"/>
              <a:t>殺人鬼たち</a:t>
            </a:r>
            <a:r>
              <a:rPr kumimoji="1" lang="en-US" altLang="ja-JP" dirty="0"/>
              <a:t>(3)</a:t>
            </a:r>
            <a:endParaRPr kumimoji="1" lang="ja-JP" altLang="en-US" dirty="0"/>
          </a:p>
        </p:txBody>
      </p:sp>
      <p:sp>
        <p:nvSpPr>
          <p:cNvPr id="3" name="コンテンツ プレースホルダー 2"/>
          <p:cNvSpPr>
            <a:spLocks noGrp="1"/>
          </p:cNvSpPr>
          <p:nvPr>
            <p:ph idx="1"/>
          </p:nvPr>
        </p:nvSpPr>
        <p:spPr>
          <a:xfrm>
            <a:off x="395536" y="1124744"/>
            <a:ext cx="8496944" cy="5544616"/>
          </a:xfrm>
        </p:spPr>
        <p:txBody>
          <a:bodyPr>
            <a:normAutofit/>
          </a:bodyPr>
          <a:lstStyle/>
          <a:p>
            <a:r>
              <a:rPr kumimoji="1" lang="ja-JP" altLang="en-US" dirty="0"/>
              <a:t>いや、違う。</a:t>
            </a:r>
            <a:endParaRPr kumimoji="1" lang="en-US" altLang="ja-JP" dirty="0"/>
          </a:p>
          <a:p>
            <a:pPr lvl="1"/>
            <a:r>
              <a:rPr lang="ja-JP" altLang="en-US" dirty="0"/>
              <a:t>ひげの男が全部で</a:t>
            </a:r>
            <a:r>
              <a:rPr lang="en-US" altLang="ja-JP" dirty="0"/>
              <a:t>400</a:t>
            </a:r>
            <a:r>
              <a:rPr lang="ja-JP" altLang="en-US" dirty="0"/>
              <a:t>人居て、そのうちの</a:t>
            </a:r>
            <a:r>
              <a:rPr lang="en-US" altLang="ja-JP" dirty="0"/>
              <a:t>4</a:t>
            </a:r>
            <a:r>
              <a:rPr lang="ja-JP" altLang="en-US" dirty="0"/>
              <a:t>人が殺人犯なのだから、ランダムに選んだひげの男が犯人である確率は</a:t>
            </a:r>
            <a:r>
              <a:rPr lang="en-US" altLang="ja-JP" dirty="0"/>
              <a:t>400</a:t>
            </a:r>
            <a:r>
              <a:rPr lang="ja-JP" altLang="en-US" dirty="0"/>
              <a:t>分の</a:t>
            </a:r>
            <a:r>
              <a:rPr lang="en-US" altLang="ja-JP" dirty="0"/>
              <a:t>4</a:t>
            </a:r>
            <a:r>
              <a:rPr lang="ja-JP" altLang="en-US" dirty="0"/>
              <a:t>で、</a:t>
            </a:r>
            <a:r>
              <a:rPr lang="en-US" altLang="ja-JP" dirty="0"/>
              <a:t>1%</a:t>
            </a:r>
            <a:r>
              <a:rPr lang="ja-JP" altLang="en-US" dirty="0"/>
              <a:t>しかない。これは当初の確率</a:t>
            </a:r>
            <a:r>
              <a:rPr lang="en-US" altLang="ja-JP" dirty="0"/>
              <a:t>80%</a:t>
            </a:r>
            <a:r>
              <a:rPr lang="ja-JP" altLang="en-US" dirty="0"/>
              <a:t>よりかなり小さい。</a:t>
            </a:r>
            <a:endParaRPr lang="en-US" altLang="ja-JP" dirty="0"/>
          </a:p>
          <a:p>
            <a:pPr lvl="1"/>
            <a:r>
              <a:rPr lang="ja-JP" altLang="en-US" dirty="0"/>
              <a:t>ひげがあるということで、殺人犯である確率は </a:t>
            </a:r>
            <a:r>
              <a:rPr lang="en-US" altLang="ja-JP" dirty="0"/>
              <a:t>0.05% </a:t>
            </a:r>
            <a:r>
              <a:rPr lang="ja-JP" altLang="en-US" dirty="0"/>
              <a:t>から </a:t>
            </a:r>
            <a:r>
              <a:rPr lang="en-US" altLang="ja-JP" dirty="0"/>
              <a:t>1% </a:t>
            </a:r>
            <a:r>
              <a:rPr lang="ja-JP" altLang="en-US" dirty="0"/>
              <a:t>に上昇するが、それほど高くはならない。</a:t>
            </a:r>
            <a:endParaRPr lang="en-US" altLang="ja-JP" dirty="0"/>
          </a:p>
          <a:p>
            <a:r>
              <a:rPr lang="ja-JP" altLang="en-US" dirty="0"/>
              <a:t>この章では、新しい情報に基づいて、確率を計算をし直す</a:t>
            </a:r>
            <a:r>
              <a:rPr lang="ja-JP" altLang="en-US" dirty="0">
                <a:solidFill>
                  <a:srgbClr val="FF0000"/>
                </a:solidFill>
              </a:rPr>
              <a:t>「条件付き確率」</a:t>
            </a:r>
            <a:r>
              <a:rPr lang="ja-JP" altLang="en-US" dirty="0"/>
              <a:t>について考えてゆく。</a:t>
            </a:r>
            <a:endParaRPr lang="en-US" altLang="ja-JP" dirty="0"/>
          </a:p>
          <a:p>
            <a:endParaRPr lang="en-US" altLang="ja-JP" dirty="0"/>
          </a:p>
          <a:p>
            <a:endParaRPr kumimoji="1" lang="en-US" altLang="ja-JP" dirty="0"/>
          </a:p>
        </p:txBody>
      </p:sp>
    </p:spTree>
    <p:extLst>
      <p:ext uri="{BB962C8B-B14F-4D97-AF65-F5344CB8AC3E}">
        <p14:creationId xmlns:p14="http://schemas.microsoft.com/office/powerpoint/2010/main" val="862268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私は皮膚結核？</a:t>
            </a:r>
            <a:br>
              <a:rPr kumimoji="1" lang="en-US" altLang="ja-JP" dirty="0"/>
            </a:br>
            <a:r>
              <a:rPr kumimoji="1" lang="ja-JP" altLang="en-US" dirty="0">
                <a:solidFill>
                  <a:srgbClr val="FF0000"/>
                </a:solidFill>
              </a:rPr>
              <a:t>問題提起</a:t>
            </a:r>
          </a:p>
        </p:txBody>
      </p:sp>
      <p:sp>
        <p:nvSpPr>
          <p:cNvPr id="3" name="コンテンツ プレースホルダー 2"/>
          <p:cNvSpPr>
            <a:spLocks noGrp="1"/>
          </p:cNvSpPr>
          <p:nvPr>
            <p:ph idx="1"/>
          </p:nvPr>
        </p:nvSpPr>
        <p:spPr/>
        <p:txBody>
          <a:bodyPr>
            <a:normAutofit fontScale="92500"/>
          </a:bodyPr>
          <a:lstStyle/>
          <a:p>
            <a:r>
              <a:rPr kumimoji="1" lang="ja-JP" altLang="en-US" dirty="0"/>
              <a:t>健康診断の結果、「皮膚結核の検査結果。あなたは陽性です。ただし、異常がなくても約 </a:t>
            </a:r>
            <a:r>
              <a:rPr kumimoji="1" lang="en-US" altLang="ja-JP" dirty="0"/>
              <a:t>5% </a:t>
            </a:r>
            <a:r>
              <a:rPr kumimoji="1" lang="ja-JP" altLang="en-US" dirty="0"/>
              <a:t>の人が検査で陽性反応を示します。再検査が必要なので、予約のために当クリニックに、ご連絡ください。」との通知を受け取った。</a:t>
            </a:r>
            <a:endParaRPr kumimoji="1" lang="en-US" altLang="ja-JP" dirty="0"/>
          </a:p>
          <a:p>
            <a:r>
              <a:rPr lang="ja-JP" altLang="en-US" dirty="0"/>
              <a:t>３日後にやっと再検査を受けた。医師は、採取した血液をさらに精密な </a:t>
            </a:r>
            <a:r>
              <a:rPr lang="en-US" altLang="ja-JP" dirty="0"/>
              <a:t>DNA </a:t>
            </a:r>
            <a:r>
              <a:rPr lang="ja-JP" altLang="en-US" dirty="0"/>
              <a:t>分析に回せば、本当に皮膚結核かどうか診断できると言う。</a:t>
            </a:r>
            <a:endParaRPr lang="en-US" altLang="ja-JP" dirty="0"/>
          </a:p>
          <a:p>
            <a:r>
              <a:rPr lang="ja-JP" altLang="en-US" dirty="0"/>
              <a:t>分析が行われるのは２週間後だという。</a:t>
            </a:r>
            <a:endParaRPr kumimoji="1" lang="ja-JP" altLang="en-US" dirty="0"/>
          </a:p>
        </p:txBody>
      </p:sp>
    </p:spTree>
    <p:extLst>
      <p:ext uri="{BB962C8B-B14F-4D97-AF65-F5344CB8AC3E}">
        <p14:creationId xmlns:p14="http://schemas.microsoft.com/office/powerpoint/2010/main" val="393146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私は皮膚結核？</a:t>
            </a:r>
            <a:br>
              <a:rPr kumimoji="1" lang="en-US" altLang="ja-JP" dirty="0"/>
            </a:br>
            <a:r>
              <a:rPr lang="ja-JP" altLang="en-US" dirty="0">
                <a:solidFill>
                  <a:srgbClr val="FF0000"/>
                </a:solidFill>
              </a:rPr>
              <a:t>条件付き確率を考える</a:t>
            </a:r>
            <a:endParaRPr kumimoji="1" lang="ja-JP" altLang="en-US" dirty="0">
              <a:solidFill>
                <a:srgbClr val="FF0000"/>
              </a:solidFill>
            </a:endParaRPr>
          </a:p>
        </p:txBody>
      </p:sp>
      <p:sp>
        <p:nvSpPr>
          <p:cNvPr id="3" name="コンテンツ プレースホルダー 2"/>
          <p:cNvSpPr>
            <a:spLocks noGrp="1"/>
          </p:cNvSpPr>
          <p:nvPr>
            <p:ph idx="1"/>
          </p:nvPr>
        </p:nvSpPr>
        <p:spPr/>
        <p:txBody>
          <a:bodyPr>
            <a:normAutofit lnSpcReduction="10000"/>
          </a:bodyPr>
          <a:lstStyle/>
          <a:p>
            <a:r>
              <a:rPr kumimoji="1" lang="ja-JP" altLang="en-US" dirty="0"/>
              <a:t>陽性である場合、本当に皮膚結核である確率を求めればよい。</a:t>
            </a:r>
            <a:endParaRPr kumimoji="1" lang="en-US" altLang="ja-JP" dirty="0"/>
          </a:p>
          <a:p>
            <a:r>
              <a:rPr kumimoji="1" lang="ja-JP" altLang="en-US" dirty="0"/>
              <a:t>皮膚結核である人は約</a:t>
            </a:r>
            <a:r>
              <a:rPr kumimoji="1" lang="en-US" altLang="ja-JP" dirty="0"/>
              <a:t>1%</a:t>
            </a:r>
            <a:r>
              <a:rPr kumimoji="1" lang="ja-JP" altLang="en-US" dirty="0"/>
              <a:t>で、その場合すべて陽性を示し、皮膚結核にかかっていない人は残りの</a:t>
            </a:r>
            <a:r>
              <a:rPr kumimoji="1" lang="en-US" altLang="ja-JP" dirty="0"/>
              <a:t>99</a:t>
            </a:r>
            <a:r>
              <a:rPr kumimoji="1" lang="ja-JP" altLang="en-US" dirty="0"/>
              <a:t>％であり、その場合陽性になるのは約</a:t>
            </a:r>
            <a:r>
              <a:rPr kumimoji="1" lang="en-US" altLang="ja-JP" dirty="0"/>
              <a:t>5% </a:t>
            </a:r>
            <a:r>
              <a:rPr kumimoji="1" lang="ja-JP" altLang="en-US" dirty="0"/>
              <a:t>で、</a:t>
            </a:r>
            <a:r>
              <a:rPr lang="ja-JP" altLang="en-US" dirty="0"/>
              <a:t>合計約 </a:t>
            </a:r>
            <a:r>
              <a:rPr lang="en-US" altLang="ja-JP" dirty="0"/>
              <a:t>6% </a:t>
            </a:r>
            <a:r>
              <a:rPr lang="ja-JP" altLang="en-US" dirty="0"/>
              <a:t>が陽性である。</a:t>
            </a:r>
            <a:endParaRPr lang="en-US" altLang="ja-JP" dirty="0"/>
          </a:p>
          <a:p>
            <a:r>
              <a:rPr lang="ja-JP" altLang="en-US" dirty="0"/>
              <a:t>それゆえ、</a:t>
            </a:r>
            <a:r>
              <a:rPr lang="en-US" altLang="ja-JP" dirty="0"/>
              <a:t>1% </a:t>
            </a:r>
            <a:r>
              <a:rPr lang="ja-JP" altLang="en-US" dirty="0"/>
              <a:t>を </a:t>
            </a:r>
            <a:r>
              <a:rPr lang="en-US" altLang="ja-JP" dirty="0"/>
              <a:t>6% </a:t>
            </a:r>
            <a:r>
              <a:rPr lang="ja-JP" altLang="en-US" dirty="0"/>
              <a:t>で割った</a:t>
            </a:r>
            <a:r>
              <a:rPr lang="en-US" altLang="ja-JP" dirty="0"/>
              <a:t>16.7%</a:t>
            </a:r>
            <a:r>
              <a:rPr lang="ja-JP" altLang="en-US" dirty="0"/>
              <a:t> が、</a:t>
            </a:r>
            <a:r>
              <a:rPr lang="ja-JP" altLang="en-US" dirty="0">
                <a:solidFill>
                  <a:srgbClr val="FF0000"/>
                </a:solidFill>
              </a:rPr>
              <a:t>「陽性を示したとき真の皮膚結核である」</a:t>
            </a:r>
            <a:r>
              <a:rPr lang="ja-JP" altLang="en-US" dirty="0"/>
              <a:t>という条件付き確率となる。</a:t>
            </a:r>
            <a:endParaRPr kumimoji="1" lang="ja-JP" altLang="en-US" dirty="0"/>
          </a:p>
        </p:txBody>
      </p:sp>
    </p:spTree>
    <p:extLst>
      <p:ext uri="{BB962C8B-B14F-4D97-AF65-F5344CB8AC3E}">
        <p14:creationId xmlns:p14="http://schemas.microsoft.com/office/powerpoint/2010/main" val="2987467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マイラ・ゴールドバーグ</a:t>
            </a:r>
            <a:br>
              <a:rPr kumimoji="1" lang="en-US" altLang="ja-JP" dirty="0"/>
            </a:br>
            <a:r>
              <a:rPr lang="en-US" altLang="ja-JP" dirty="0"/>
              <a:t>『</a:t>
            </a:r>
            <a:r>
              <a:rPr lang="ja-JP" altLang="en-US" dirty="0"/>
              <a:t>綴り字のシーズン</a:t>
            </a:r>
            <a:r>
              <a:rPr lang="en-US" altLang="ja-JP" dirty="0"/>
              <a:t>』</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579296" cy="4853136"/>
              </a:xfrm>
            </p:spPr>
            <p:txBody>
              <a:bodyPr>
                <a:normAutofit fontScale="77500" lnSpcReduction="20000"/>
              </a:bodyPr>
              <a:lstStyle/>
              <a:p>
                <a:r>
                  <a:rPr kumimoji="1" lang="en-US" altLang="ja-JP" dirty="0"/>
                  <a:t>1</a:t>
                </a:r>
                <a:r>
                  <a:rPr kumimoji="1" lang="ja-JP" altLang="en-US" dirty="0"/>
                  <a:t>番から</a:t>
                </a:r>
                <a:r>
                  <a:rPr kumimoji="1" lang="en-US" altLang="ja-JP" dirty="0"/>
                  <a:t>151</a:t>
                </a:r>
                <a:r>
                  <a:rPr kumimoji="1" lang="ja-JP" altLang="en-US" dirty="0"/>
                  <a:t>番までの番号を割り当てられた</a:t>
                </a:r>
                <a:r>
                  <a:rPr kumimoji="1" lang="en-US" altLang="ja-JP" dirty="0"/>
                  <a:t>151</a:t>
                </a:r>
                <a:r>
                  <a:rPr kumimoji="1" lang="ja-JP" altLang="en-US" dirty="0"/>
                  <a:t>名の出場者が（スペルを正しく書く</a:t>
                </a:r>
                <a:r>
                  <a:rPr lang="ja-JP" altLang="en-US" dirty="0"/>
                  <a:t>競争）に挑む</a:t>
                </a:r>
                <a:r>
                  <a:rPr kumimoji="1" lang="ja-JP" altLang="en-US" dirty="0"/>
                  <a:t>。</a:t>
                </a:r>
                <a:endParaRPr kumimoji="1" lang="en-US" altLang="ja-JP" dirty="0"/>
              </a:p>
              <a:p>
                <a:r>
                  <a:rPr lang="ja-JP" altLang="en-US" dirty="0"/>
                  <a:t>ある参加者の母親が、これまでたいてい</a:t>
                </a:r>
                <a:r>
                  <a:rPr lang="en-US" altLang="ja-JP" dirty="0"/>
                  <a:t>2</a:t>
                </a:r>
                <a:r>
                  <a:rPr lang="ja-JP" altLang="en-US" dirty="0"/>
                  <a:t>桁の人が優勝しているので、</a:t>
                </a:r>
                <a:r>
                  <a:rPr lang="en-US" altLang="ja-JP" dirty="0"/>
                  <a:t>2</a:t>
                </a:r>
                <a:r>
                  <a:rPr lang="ja-JP" altLang="en-US" dirty="0"/>
                  <a:t>桁の番号をほしがる。</a:t>
                </a:r>
                <a:endParaRPr lang="en-US" altLang="ja-JP" dirty="0"/>
              </a:p>
              <a:p>
                <a:r>
                  <a:rPr kumimoji="1" lang="en-US" altLang="ja-JP" dirty="0"/>
                  <a:t>151</a:t>
                </a:r>
                <a:r>
                  <a:rPr kumimoji="1" lang="ja-JP" altLang="en-US" dirty="0"/>
                  <a:t>人のうち、</a:t>
                </a:r>
                <a:r>
                  <a:rPr kumimoji="1" lang="en-US" altLang="ja-JP" dirty="0"/>
                  <a:t>9</a:t>
                </a:r>
                <a:r>
                  <a:rPr kumimoji="1" lang="ja-JP" altLang="en-US" dirty="0"/>
                  <a:t>名が </a:t>
                </a:r>
                <a:r>
                  <a:rPr kumimoji="1" lang="en-US" altLang="ja-JP" dirty="0"/>
                  <a:t>1 </a:t>
                </a:r>
                <a:r>
                  <a:rPr kumimoji="1" lang="ja-JP" altLang="en-US" dirty="0"/>
                  <a:t>桁、</a:t>
                </a:r>
                <a:r>
                  <a:rPr kumimoji="1" lang="en-US" altLang="ja-JP" dirty="0"/>
                  <a:t>52</a:t>
                </a:r>
                <a:r>
                  <a:rPr kumimoji="1" lang="ja-JP" altLang="en-US" dirty="0"/>
                  <a:t>名が</a:t>
                </a:r>
                <a:r>
                  <a:rPr lang="en-US" altLang="ja-JP" dirty="0"/>
                  <a:t> 3 </a:t>
                </a:r>
                <a:r>
                  <a:rPr kumimoji="1" lang="ja-JP" altLang="en-US" dirty="0"/>
                  <a:t>桁、残りの</a:t>
                </a:r>
                <a:r>
                  <a:rPr kumimoji="1" lang="en-US" altLang="ja-JP" dirty="0"/>
                  <a:t>90</a:t>
                </a:r>
                <a:r>
                  <a:rPr kumimoji="1" lang="ja-JP" altLang="en-US" dirty="0"/>
                  <a:t>名が </a:t>
                </a:r>
                <a:r>
                  <a:rPr kumimoji="1" lang="en-US" altLang="ja-JP" dirty="0"/>
                  <a:t>2 </a:t>
                </a:r>
                <a:r>
                  <a:rPr kumimoji="1" lang="ja-JP" altLang="en-US" dirty="0"/>
                  <a:t>桁。</a:t>
                </a:r>
                <a:r>
                  <a:rPr kumimoji="1" lang="en-US" altLang="ja-JP" dirty="0"/>
                  <a:t>2 </a:t>
                </a:r>
                <a:r>
                  <a:rPr kumimoji="1" lang="ja-JP" altLang="en-US" dirty="0"/>
                  <a:t>桁の人が優勝する確率は</a:t>
                </a:r>
                <a14:m>
                  <m:oMath xmlns:m="http://schemas.openxmlformats.org/officeDocument/2006/math">
                    <m:r>
                      <a:rPr kumimoji="1" lang="en-US" altLang="ja-JP" b="0" i="1" smtClean="0">
                        <a:latin typeface="Cambria Math"/>
                      </a:rPr>
                      <m:t>90/151</m:t>
                    </m:r>
                  </m:oMath>
                </a14:m>
                <a:r>
                  <a:rPr kumimoji="1" lang="ja-JP" altLang="en-US" dirty="0"/>
                  <a:t> だけれど、その</a:t>
                </a:r>
                <a:r>
                  <a:rPr kumimoji="1" lang="en-US" altLang="ja-JP" dirty="0"/>
                  <a:t>90</a:t>
                </a:r>
                <a:r>
                  <a:rPr kumimoji="1" lang="ja-JP" altLang="en-US" dirty="0"/>
                  <a:t>人がランダムに優勝すると考えれば、</a:t>
                </a:r>
                <a14:m>
                  <m:oMath xmlns:m="http://schemas.openxmlformats.org/officeDocument/2006/math">
                    <m:r>
                      <a:rPr kumimoji="1" lang="en-US" altLang="ja-JP" b="0" i="1" smtClean="0">
                        <a:latin typeface="Cambria Math"/>
                      </a:rPr>
                      <m:t>1/151</m:t>
                    </m:r>
                  </m:oMath>
                </a14:m>
                <a:r>
                  <a:rPr kumimoji="1" lang="ja-JP" altLang="en-US" dirty="0"/>
                  <a:t> となる。</a:t>
                </a:r>
                <a:endParaRPr kumimoji="1" lang="en-US" altLang="ja-JP" dirty="0"/>
              </a:p>
              <a:p>
                <a:r>
                  <a:rPr kumimoji="1" lang="ja-JP" altLang="en-US" dirty="0"/>
                  <a:t>ロト当選番号予想も、</a:t>
                </a:r>
                <a:r>
                  <a:rPr lang="ja-JP" altLang="en-US" dirty="0"/>
                  <a:t>このような誤解</a:t>
                </a:r>
                <a:r>
                  <a:rPr kumimoji="1" lang="ja-JP" altLang="en-US" dirty="0"/>
                  <a:t>を巧みに</a:t>
                </a:r>
                <a:r>
                  <a:rPr lang="ja-JP" altLang="en-US" dirty="0"/>
                  <a:t>利用</a:t>
                </a:r>
                <a:r>
                  <a:rPr kumimoji="1" lang="ja-JP" altLang="en-US" dirty="0"/>
                  <a:t>している。</a:t>
                </a:r>
                <a:endParaRPr kumimoji="1" lang="en-US" altLang="ja-JP" dirty="0"/>
              </a:p>
              <a:p>
                <a:pPr lvl="1"/>
                <a:r>
                  <a:rPr kumimoji="1" lang="ja-JP" altLang="en-US" dirty="0"/>
                  <a:t>いくつかの特徴を持つ番号の組合せを推奨するが、その特徴を持つ組合せの数は膨大</a:t>
                </a:r>
                <a:r>
                  <a:rPr lang="ja-JP" altLang="en-US" dirty="0"/>
                  <a:t>なので、その中に</a:t>
                </a:r>
                <a:r>
                  <a:rPr kumimoji="1" lang="ja-JP" altLang="en-US" dirty="0"/>
                  <a:t>当選番号の組み合わせが存在する確率は大きい。</a:t>
                </a:r>
                <a:endParaRPr kumimoji="1" lang="en-US" altLang="ja-JP" dirty="0"/>
              </a:p>
              <a:p>
                <a:pPr lvl="1"/>
                <a:r>
                  <a:rPr lang="ja-JP" altLang="en-US" dirty="0"/>
                  <a:t>当選確率は（申し込んだ組み合わせの数）</a:t>
                </a:r>
                <a:r>
                  <a:rPr lang="en-US" altLang="ja-JP" dirty="0"/>
                  <a:t>÷</a:t>
                </a:r>
                <a:r>
                  <a:rPr lang="ja-JP" altLang="en-US" dirty="0"/>
                  <a:t>（すべての組み合わせの数）である。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579296" cy="4853136"/>
              </a:xfrm>
              <a:blipFill>
                <a:blip r:embed="rId2"/>
                <a:stretch>
                  <a:fillRect l="-995" t="-3141" r="-853"/>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971029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自動車と飛行機</a:t>
            </a:r>
            <a:br>
              <a:rPr kumimoji="1" lang="en-US" altLang="ja-JP" dirty="0"/>
            </a:br>
            <a:r>
              <a:rPr lang="ja-JP" altLang="en-US" dirty="0"/>
              <a:t>どっちが安全？</a:t>
            </a:r>
            <a:endParaRPr kumimoji="1" lang="ja-JP" altLang="en-US" dirty="0"/>
          </a:p>
        </p:txBody>
      </p:sp>
      <p:sp>
        <p:nvSpPr>
          <p:cNvPr id="3" name="コンテンツ プレースホルダー 2"/>
          <p:cNvSpPr>
            <a:spLocks noGrp="1"/>
          </p:cNvSpPr>
          <p:nvPr>
            <p:ph idx="1"/>
          </p:nvPr>
        </p:nvSpPr>
        <p:spPr>
          <a:xfrm>
            <a:off x="457200" y="1600200"/>
            <a:ext cx="8229600" cy="4997152"/>
          </a:xfrm>
        </p:spPr>
        <p:txBody>
          <a:bodyPr>
            <a:normAutofit fontScale="92500" lnSpcReduction="20000"/>
          </a:bodyPr>
          <a:lstStyle/>
          <a:p>
            <a:r>
              <a:rPr kumimoji="1" lang="ja-JP" altLang="en-US" dirty="0"/>
              <a:t>飛行機と自動車との比較が可能な</a:t>
            </a:r>
            <a:r>
              <a:rPr lang="ja-JP" altLang="en-US" dirty="0"/>
              <a:t>設定をする</a:t>
            </a:r>
            <a:r>
              <a:rPr kumimoji="1" lang="ja-JP" altLang="en-US" dirty="0"/>
              <a:t>。</a:t>
            </a:r>
            <a:endParaRPr kumimoji="1" lang="en-US" altLang="ja-JP" dirty="0"/>
          </a:p>
          <a:p>
            <a:pPr lvl="1"/>
            <a:r>
              <a:rPr lang="ja-JP" altLang="en-US" dirty="0"/>
              <a:t>比較は決して楽ではない。</a:t>
            </a:r>
            <a:endParaRPr lang="en-US" altLang="ja-JP" dirty="0"/>
          </a:p>
          <a:p>
            <a:pPr lvl="1"/>
            <a:r>
              <a:rPr lang="ja-JP" altLang="en-US" dirty="0"/>
              <a:t>飛行機に搭乗した人数と、移動距離を掛けたものを一年間すべて足し合わせる。また、自動車に乗った人数と、移動距離を掛け一年間すべて足し合わせる。</a:t>
            </a:r>
            <a:endParaRPr lang="en-US" altLang="ja-JP" dirty="0"/>
          </a:p>
          <a:p>
            <a:pPr lvl="1"/>
            <a:r>
              <a:rPr lang="ja-JP" altLang="en-US" dirty="0"/>
              <a:t>総死亡者数を総移動距離で割った死亡者率が、どちらが高いのかを比較すればよい。</a:t>
            </a:r>
            <a:endParaRPr lang="en-US" altLang="ja-JP" dirty="0"/>
          </a:p>
          <a:p>
            <a:pPr lvl="1"/>
            <a:r>
              <a:rPr kumimoji="1" lang="ja-JP" altLang="en-US" dirty="0"/>
              <a:t>事故を起こしたときの</a:t>
            </a:r>
            <a:r>
              <a:rPr kumimoji="1" lang="ja-JP" altLang="en-US" dirty="0">
                <a:solidFill>
                  <a:srgbClr val="FF0000"/>
                </a:solidFill>
              </a:rPr>
              <a:t>条件付き致死率</a:t>
            </a:r>
            <a:r>
              <a:rPr kumimoji="1" lang="ja-JP" altLang="en-US" dirty="0"/>
              <a:t>は、飛行機の方が自動車よりもはるかに高い。</a:t>
            </a:r>
            <a:endParaRPr kumimoji="1" lang="en-US" altLang="ja-JP" dirty="0"/>
          </a:p>
          <a:p>
            <a:r>
              <a:rPr lang="ja-JP" altLang="en-US" dirty="0"/>
              <a:t>一方、事故を起こす確率は自動車の方がはるかに高い。</a:t>
            </a:r>
            <a:endParaRPr lang="en-US" altLang="ja-JP" dirty="0"/>
          </a:p>
          <a:p>
            <a:pPr lvl="1"/>
            <a:r>
              <a:rPr lang="ja-JP" altLang="en-US" dirty="0"/>
              <a:t>総合して考えると、飛行機の方が安全と言えるらしい。</a:t>
            </a:r>
            <a:endParaRPr lang="en-US" altLang="ja-JP" dirty="0"/>
          </a:p>
          <a:p>
            <a:endParaRPr kumimoji="1" lang="ja-JP" altLang="en-US" dirty="0"/>
          </a:p>
        </p:txBody>
      </p:sp>
    </p:spTree>
    <p:extLst>
      <p:ext uri="{BB962C8B-B14F-4D97-AF65-F5344CB8AC3E}">
        <p14:creationId xmlns:p14="http://schemas.microsoft.com/office/powerpoint/2010/main" val="3174768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7322</TotalTime>
  <Words>3084</Words>
  <Application>Microsoft Office PowerPoint</Application>
  <PresentationFormat>画面に合わせる (4:3)</PresentationFormat>
  <Paragraphs>192</Paragraphs>
  <Slides>33</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33</vt:i4>
      </vt:variant>
    </vt:vector>
  </HeadingPairs>
  <TitlesOfParts>
    <vt:vector size="37" baseType="lpstr">
      <vt:lpstr>Arial</vt:lpstr>
      <vt:lpstr>Calibri</vt:lpstr>
      <vt:lpstr>Cambria Math</vt:lpstr>
      <vt:lpstr>Office ​​テーマ</vt:lpstr>
      <vt:lpstr>第14章 直感を覆す「モンティ・ホール問題」</vt:lpstr>
      <vt:lpstr>様々な確率計算</vt:lpstr>
      <vt:lpstr>殺人鬼たち(1)</vt:lpstr>
      <vt:lpstr>殺人鬼たち(2)</vt:lpstr>
      <vt:lpstr>殺人鬼たち(3)</vt:lpstr>
      <vt:lpstr>私は皮膚結核？ 問題提起</vt:lpstr>
      <vt:lpstr>私は皮膚結核？ 条件付き確率を考える</vt:lpstr>
      <vt:lpstr>マイラ・ゴールドバーグ 『綴り字のシーズン』</vt:lpstr>
      <vt:lpstr>自動車と飛行機 どっちが安全？</vt:lpstr>
      <vt:lpstr>比例の原理（設定）</vt:lpstr>
      <vt:lpstr>そこに新しい情報が！！</vt:lpstr>
      <vt:lpstr>けれど、どれくらい高いのか？</vt:lpstr>
      <vt:lpstr>比例の原理（まとめ）</vt:lpstr>
      <vt:lpstr>ホイヘンスの図解</vt:lpstr>
      <vt:lpstr>アリスかブレンダか？</vt:lpstr>
      <vt:lpstr>早業チャーリー</vt:lpstr>
      <vt:lpstr>対早業チャーリーその１ 比例の原理</vt:lpstr>
      <vt:lpstr>ホイヘンスの図解</vt:lpstr>
      <vt:lpstr>ホイヘンスの図解より</vt:lpstr>
      <vt:lpstr>対チャーリー：その３</vt:lpstr>
      <vt:lpstr>対チャーリー：その４</vt:lpstr>
      <vt:lpstr>「モンティ・ホール」問題</vt:lpstr>
      <vt:lpstr>「モンティ・ホール」問題論争</vt:lpstr>
      <vt:lpstr>「モンティ・ホール」問題の前提</vt:lpstr>
      <vt:lpstr>「モンティ・ホール」問題解答１</vt:lpstr>
      <vt:lpstr>「モンティ・ホール」問題解答１ ホイヘンスの図解</vt:lpstr>
      <vt:lpstr>問題解答１ーホイヘンスの図解より</vt:lpstr>
      <vt:lpstr>「モンティ・ホール」問題解答２</vt:lpstr>
      <vt:lpstr>「モンティ・ホール」問題解答３</vt:lpstr>
      <vt:lpstr>『比例の原理』の解説</vt:lpstr>
      <vt:lpstr>モンティー・ホール問題</vt:lpstr>
      <vt:lpstr>対立する統計学者達 ベイズ統計をめぐって</vt:lpstr>
      <vt:lpstr>プロバリタスの効果 を例に両派の違いを見てみよう。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第13章 進化，遺伝子，ウィルス</dc:title>
  <dc:creator>Akihiko</dc:creator>
  <cp:lastModifiedBy>AKIHIKO MATSUO</cp:lastModifiedBy>
  <cp:revision>105</cp:revision>
  <dcterms:created xsi:type="dcterms:W3CDTF">2012-12-30T08:22:32Z</dcterms:created>
  <dcterms:modified xsi:type="dcterms:W3CDTF">2025-07-14T03:27:43Z</dcterms:modified>
</cp:coreProperties>
</file>