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61" r:id="rId5"/>
    <p:sldId id="259" r:id="rId6"/>
    <p:sldId id="263" r:id="rId7"/>
    <p:sldId id="264" r:id="rId8"/>
    <p:sldId id="262" r:id="rId9"/>
    <p:sldId id="265" r:id="rId10"/>
    <p:sldId id="260" r:id="rId1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5569C7-5D7B-4D32-987F-69B7CEEC8DDB}" v="39" dt="2025-07-13T00:56:02.2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97" autoAdjust="0"/>
    <p:restoredTop sz="94660"/>
  </p:normalViewPr>
  <p:slideViewPr>
    <p:cSldViewPr>
      <p:cViewPr>
        <p:scale>
          <a:sx n="78" d="100"/>
          <a:sy n="78" d="100"/>
        </p:scale>
        <p:origin x="1143" y="33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83A345B0-FC2A-46C9-807F-714BD03E411A}"/>
    <pc:docChg chg="custSel modSld sldOrd">
      <pc:chgData name="精彦 松尾" userId="079f92e83afe574c" providerId="LiveId" clId="{83A345B0-FC2A-46C9-807F-714BD03E411A}" dt="2023-07-17T07:47:58.401" v="677" actId="20577"/>
      <pc:docMkLst>
        <pc:docMk/>
      </pc:docMkLst>
      <pc:sldChg chg="modSp">
        <pc:chgData name="精彦 松尾" userId="079f92e83afe574c" providerId="LiveId" clId="{83A345B0-FC2A-46C9-807F-714BD03E411A}" dt="2023-07-15T12:05:01.973" v="8" actId="20577"/>
        <pc:sldMkLst>
          <pc:docMk/>
          <pc:sldMk cId="2294441568" sldId="258"/>
        </pc:sldMkLst>
      </pc:sldChg>
      <pc:sldChg chg="modSp mod modAnim">
        <pc:chgData name="精彦 松尾" userId="079f92e83afe574c" providerId="LiveId" clId="{83A345B0-FC2A-46C9-807F-714BD03E411A}" dt="2023-07-15T12:24:33.524" v="427" actId="14100"/>
        <pc:sldMkLst>
          <pc:docMk/>
          <pc:sldMk cId="180015046" sldId="259"/>
        </pc:sldMkLst>
      </pc:sldChg>
      <pc:sldChg chg="modSp mod">
        <pc:chgData name="精彦 松尾" userId="079f92e83afe574c" providerId="LiveId" clId="{83A345B0-FC2A-46C9-807F-714BD03E411A}" dt="2023-07-15T12:06:17.927" v="29" actId="20577"/>
        <pc:sldMkLst>
          <pc:docMk/>
          <pc:sldMk cId="1128532883" sldId="261"/>
        </pc:sldMkLst>
      </pc:sldChg>
      <pc:sldChg chg="modSp">
        <pc:chgData name="精彦 松尾" userId="079f92e83afe574c" providerId="LiveId" clId="{83A345B0-FC2A-46C9-807F-714BD03E411A}" dt="2023-07-15T13:24:37.506" v="673" actId="20577"/>
        <pc:sldMkLst>
          <pc:docMk/>
          <pc:sldMk cId="172328184" sldId="262"/>
        </pc:sldMkLst>
      </pc:sldChg>
      <pc:sldChg chg="modSp mod modAnim">
        <pc:chgData name="精彦 松尾" userId="079f92e83afe574c" providerId="LiveId" clId="{83A345B0-FC2A-46C9-807F-714BD03E411A}" dt="2023-07-15T12:35:36.851" v="554" actId="20577"/>
        <pc:sldMkLst>
          <pc:docMk/>
          <pc:sldMk cId="2121494073" sldId="263"/>
        </pc:sldMkLst>
      </pc:sldChg>
      <pc:sldChg chg="modSp mod">
        <pc:chgData name="精彦 松尾" userId="079f92e83afe574c" providerId="LiveId" clId="{83A345B0-FC2A-46C9-807F-714BD03E411A}" dt="2023-07-17T07:47:58.401" v="677" actId="20577"/>
        <pc:sldMkLst>
          <pc:docMk/>
          <pc:sldMk cId="2879645749" sldId="264"/>
        </pc:sldMkLst>
      </pc:sldChg>
      <pc:sldChg chg="ord">
        <pc:chgData name="精彦 松尾" userId="079f92e83afe574c" providerId="LiveId" clId="{83A345B0-FC2A-46C9-807F-714BD03E411A}" dt="2023-07-05T06:21:17.139" v="1"/>
        <pc:sldMkLst>
          <pc:docMk/>
          <pc:sldMk cId="2263625531" sldId="265"/>
        </pc:sldMkLst>
      </pc:sldChg>
    </pc:docChg>
  </pc:docChgLst>
  <pc:docChgLst>
    <pc:chgData name="精彦 松尾" userId="079f92e83afe574c" providerId="LiveId" clId="{CCC7C1C6-4D87-46FD-9551-18D1B3BD6274}"/>
    <pc:docChg chg="modSld">
      <pc:chgData name="精彦 松尾" userId="079f92e83afe574c" providerId="LiveId" clId="{CCC7C1C6-4D87-46FD-9551-18D1B3BD6274}" dt="2024-07-13T10:03:08.313" v="13" actId="20577"/>
      <pc:docMkLst>
        <pc:docMk/>
      </pc:docMkLst>
      <pc:sldChg chg="modSp">
        <pc:chgData name="精彦 松尾" userId="079f92e83afe574c" providerId="LiveId" clId="{CCC7C1C6-4D87-46FD-9551-18D1B3BD6274}" dt="2024-07-13T10:03:08.313" v="13" actId="20577"/>
        <pc:sldMkLst>
          <pc:docMk/>
          <pc:sldMk cId="2121494073" sldId="263"/>
        </pc:sldMkLst>
      </pc:sldChg>
    </pc:docChg>
  </pc:docChgLst>
  <pc:docChgLst>
    <pc:chgData name="精彦 松尾" userId="079f92e83afe574c" providerId="LiveId" clId="{A05569C7-5D7B-4D32-987F-69B7CEEC8DDB}"/>
    <pc:docChg chg="custSel modSld">
      <pc:chgData name="精彦 松尾" userId="079f92e83afe574c" providerId="LiveId" clId="{A05569C7-5D7B-4D32-987F-69B7CEEC8DDB}" dt="2025-07-13T00:56:02.233" v="40" actId="20577"/>
      <pc:docMkLst>
        <pc:docMk/>
      </pc:docMkLst>
      <pc:sldChg chg="modSp mod">
        <pc:chgData name="精彦 松尾" userId="079f92e83afe574c" providerId="LiveId" clId="{A05569C7-5D7B-4D32-987F-69B7CEEC8DDB}" dt="2025-07-13T00:56:02.233" v="40" actId="20577"/>
        <pc:sldMkLst>
          <pc:docMk/>
          <pc:sldMk cId="2294441568" sldId="258"/>
        </pc:sldMkLst>
        <pc:spChg chg="mod">
          <ac:chgData name="精彦 松尾" userId="079f92e83afe574c" providerId="LiveId" clId="{A05569C7-5D7B-4D32-987F-69B7CEEC8DDB}" dt="2025-07-13T00:56:02.233" v="40" actId="20577"/>
          <ac:spMkLst>
            <pc:docMk/>
            <pc:sldMk cId="2294441568"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6F1C2A-7C8A-4E69-9F03-568328119CEF}" type="datetimeFigureOut">
              <a:rPr kumimoji="1" lang="ja-JP" altLang="en-US" smtClean="0"/>
              <a:t>2025/7/13</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CE8539-3432-42B0-BEE9-934CAA9F77B4}" type="slidenum">
              <a:rPr kumimoji="1" lang="ja-JP" altLang="en-US" smtClean="0"/>
              <a:t>‹#›</a:t>
            </a:fld>
            <a:endParaRPr kumimoji="1" lang="ja-JP" altLang="en-US"/>
          </a:p>
        </p:txBody>
      </p:sp>
    </p:spTree>
    <p:extLst>
      <p:ext uri="{BB962C8B-B14F-4D97-AF65-F5344CB8AC3E}">
        <p14:creationId xmlns:p14="http://schemas.microsoft.com/office/powerpoint/2010/main" val="41766328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6CE8539-3432-42B0-BEE9-934CAA9F77B4}" type="slidenum">
              <a:rPr kumimoji="1" lang="ja-JP" altLang="en-US" smtClean="0"/>
              <a:t>3</a:t>
            </a:fld>
            <a:endParaRPr kumimoji="1" lang="ja-JP" altLang="en-US"/>
          </a:p>
        </p:txBody>
      </p:sp>
    </p:spTree>
    <p:extLst>
      <p:ext uri="{BB962C8B-B14F-4D97-AF65-F5344CB8AC3E}">
        <p14:creationId xmlns:p14="http://schemas.microsoft.com/office/powerpoint/2010/main" val="2902571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1060979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2249680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304775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1337858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427955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2666742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3207777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1364110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3588402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4161728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D4987D4-226C-4DD7-A050-BB4645862F06}" type="datetimeFigureOut">
              <a:rPr kumimoji="1" lang="ja-JP" altLang="en-US" smtClean="0"/>
              <a:t>2025/7/13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2480910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4987D4-226C-4DD7-A050-BB4645862F06}" type="datetimeFigureOut">
              <a:rPr kumimoji="1" lang="ja-JP" altLang="en-US" smtClean="0"/>
              <a:t>2025/7/13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E3157F-4BD9-46FB-A339-8B3A5583078E}" type="slidenum">
              <a:rPr kumimoji="1" lang="ja-JP" altLang="en-US" smtClean="0"/>
              <a:t>‹#›</a:t>
            </a:fld>
            <a:endParaRPr kumimoji="1" lang="ja-JP" altLang="en-US"/>
          </a:p>
        </p:txBody>
      </p:sp>
    </p:spTree>
    <p:extLst>
      <p:ext uri="{BB962C8B-B14F-4D97-AF65-F5344CB8AC3E}">
        <p14:creationId xmlns:p14="http://schemas.microsoft.com/office/powerpoint/2010/main" val="660963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ja-JP" altLang="en-US" dirty="0"/>
              <a:t>第</a:t>
            </a:r>
            <a:r>
              <a:rPr lang="en-US" altLang="ja-JP" dirty="0"/>
              <a:t>15</a:t>
            </a:r>
            <a:r>
              <a:rPr lang="ja-JP" altLang="en-US" dirty="0"/>
              <a:t>章</a:t>
            </a:r>
            <a:br>
              <a:rPr lang="en-US" altLang="ja-JP" dirty="0"/>
            </a:br>
            <a:r>
              <a:rPr lang="ja-JP" altLang="en-US" dirty="0"/>
              <a:t>迷惑メールをブロックする</a:t>
            </a:r>
            <a:endParaRPr kumimoji="1" lang="ja-JP" altLang="en-US" dirty="0"/>
          </a:p>
        </p:txBody>
      </p:sp>
      <p:sp>
        <p:nvSpPr>
          <p:cNvPr id="3" name="サブタイトル 2"/>
          <p:cNvSpPr>
            <a:spLocks noGrp="1"/>
          </p:cNvSpPr>
          <p:nvPr>
            <p:ph type="subTitle" idx="1"/>
          </p:nvPr>
        </p:nvSpPr>
        <p:spPr/>
        <p:txBody>
          <a:bodyPr/>
          <a:lstStyle/>
          <a:p>
            <a:r>
              <a:rPr kumimoji="1" lang="ja-JP" altLang="en-US" dirty="0">
                <a:solidFill>
                  <a:schemeClr val="tx1"/>
                </a:solidFill>
              </a:rPr>
              <a:t>情報化社会を支えるベイズ統計</a:t>
            </a:r>
          </a:p>
        </p:txBody>
      </p:sp>
    </p:spTree>
    <p:extLst>
      <p:ext uri="{BB962C8B-B14F-4D97-AF65-F5344CB8AC3E}">
        <p14:creationId xmlns:p14="http://schemas.microsoft.com/office/powerpoint/2010/main" val="4011927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507288" cy="1066130"/>
          </a:xfrm>
        </p:spPr>
        <p:txBody>
          <a:bodyPr>
            <a:normAutofit fontScale="90000"/>
          </a:bodyPr>
          <a:lstStyle/>
          <a:p>
            <a:r>
              <a:rPr kumimoji="1" lang="ja-JP" altLang="en-US" dirty="0"/>
              <a:t>スパム業者と取り締まりのイタチごっこ</a:t>
            </a:r>
          </a:p>
        </p:txBody>
      </p:sp>
      <p:sp>
        <p:nvSpPr>
          <p:cNvPr id="3" name="コンテンツ プレースホルダー 2"/>
          <p:cNvSpPr>
            <a:spLocks noGrp="1"/>
          </p:cNvSpPr>
          <p:nvPr>
            <p:ph idx="1"/>
          </p:nvPr>
        </p:nvSpPr>
        <p:spPr>
          <a:xfrm>
            <a:off x="457200" y="1628800"/>
            <a:ext cx="8229600" cy="4525963"/>
          </a:xfrm>
        </p:spPr>
        <p:txBody>
          <a:bodyPr>
            <a:normAutofit lnSpcReduction="10000"/>
          </a:bodyPr>
          <a:lstStyle/>
          <a:p>
            <a:r>
              <a:rPr lang="ja-JP" altLang="en-US" dirty="0"/>
              <a:t>（スパム業者）取り締まりは単語に基づいて判断しているので、スパム確率の高くならない表現を使うことにする。時には意味をなさない単語を使うこともある。</a:t>
            </a:r>
            <a:endParaRPr lang="en-US" altLang="ja-JP" dirty="0"/>
          </a:p>
          <a:p>
            <a:r>
              <a:rPr kumimoji="1" lang="ja-JP" altLang="en-US" dirty="0"/>
              <a:t>（取り締まり）言葉の組合せをも考慮に入れるようにしなければならないかもしれない（「スパム・グローブ」のように）。</a:t>
            </a:r>
            <a:endParaRPr lang="en-US" altLang="ja-JP" dirty="0"/>
          </a:p>
          <a:p>
            <a:r>
              <a:rPr kumimoji="1" lang="ja-JP" altLang="en-US" dirty="0"/>
              <a:t>取り締まり側とスパム業者のイタチごっこが今現在も進行中である。</a:t>
            </a:r>
          </a:p>
        </p:txBody>
      </p:sp>
    </p:spTree>
    <p:extLst>
      <p:ext uri="{BB962C8B-B14F-4D97-AF65-F5344CB8AC3E}">
        <p14:creationId xmlns:p14="http://schemas.microsoft.com/office/powerpoint/2010/main" val="1236136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スパムメールをブロックする</a:t>
            </a:r>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スパム・メールとは、迷惑な商用メールのことで、スパム（スパイスを加えたハムの缶詰で、どこにでもある）を語源としている。</a:t>
            </a:r>
            <a:endParaRPr kumimoji="1" lang="en-US" altLang="ja-JP" dirty="0"/>
          </a:p>
          <a:p>
            <a:r>
              <a:rPr kumimoji="1" lang="ja-JP" altLang="en-US" dirty="0"/>
              <a:t>普通の（ハム）メールとスパム・メールを区別して、スパム・メールを自動的に削除する方法が、ベイズ理論にもとづいて開発されている。</a:t>
            </a:r>
            <a:endParaRPr kumimoji="1" lang="en-US" altLang="ja-JP" dirty="0"/>
          </a:p>
          <a:p>
            <a:r>
              <a:rPr lang="ja-JP" altLang="en-US" dirty="0"/>
              <a:t>インターネットの世界では、スパムメールを送る側と取り締まる側のイタチごっこが繰り広げられている。確率統計はこのようなイタチごっこの中で活躍する。</a:t>
            </a:r>
            <a:endParaRPr kumimoji="1" lang="ja-JP" altLang="en-US" dirty="0"/>
          </a:p>
        </p:txBody>
      </p:sp>
    </p:spTree>
    <p:extLst>
      <p:ext uri="{BB962C8B-B14F-4D97-AF65-F5344CB8AC3E}">
        <p14:creationId xmlns:p14="http://schemas.microsoft.com/office/powerpoint/2010/main" val="280255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なぜスパムメールがなくならないか？</a:t>
            </a:r>
          </a:p>
        </p:txBody>
      </p:sp>
      <p:sp>
        <p:nvSpPr>
          <p:cNvPr id="3" name="コンテンツ プレースホルダー 2"/>
          <p:cNvSpPr>
            <a:spLocks noGrp="1"/>
          </p:cNvSpPr>
          <p:nvPr>
            <p:ph idx="1"/>
          </p:nvPr>
        </p:nvSpPr>
        <p:spPr/>
        <p:txBody>
          <a:bodyPr>
            <a:normAutofit fontScale="92500" lnSpcReduction="10000"/>
          </a:bodyPr>
          <a:lstStyle/>
          <a:p>
            <a:r>
              <a:rPr lang="ja-JP" altLang="en-US" dirty="0"/>
              <a:t>スパムメールかどうかの線引きがむつかしい。</a:t>
            </a:r>
            <a:endParaRPr lang="en-US" altLang="ja-JP" dirty="0"/>
          </a:p>
          <a:p>
            <a:r>
              <a:rPr kumimoji="1" lang="ja-JP" altLang="en-US" dirty="0"/>
              <a:t>業者が容易に捕まらない。</a:t>
            </a:r>
            <a:endParaRPr kumimoji="1" lang="en-US" altLang="ja-JP" dirty="0"/>
          </a:p>
          <a:p>
            <a:pPr lvl="1"/>
            <a:r>
              <a:rPr kumimoji="1" lang="ja-JP" altLang="en-US" dirty="0"/>
              <a:t>様々な匿名のアカウントからスパムメールを送る。</a:t>
            </a:r>
            <a:endParaRPr kumimoji="1" lang="en-US" altLang="ja-JP" dirty="0"/>
          </a:p>
          <a:p>
            <a:pPr lvl="1"/>
            <a:r>
              <a:rPr lang="ja-JP" altLang="en-US" dirty="0"/>
              <a:t>偽のプロバイダ情報でメールを送る。</a:t>
            </a:r>
            <a:endParaRPr lang="en-US" altLang="ja-JP" dirty="0"/>
          </a:p>
          <a:p>
            <a:r>
              <a:rPr lang="ja-JP" altLang="en-US" dirty="0"/>
              <a:t>メールを送る料金が異常に低い</a:t>
            </a:r>
            <a:endParaRPr lang="en-US" altLang="ja-JP" dirty="0"/>
          </a:p>
          <a:p>
            <a:pPr lvl="1"/>
            <a:r>
              <a:rPr lang="en-US" altLang="ja-JP" dirty="0"/>
              <a:t>1</a:t>
            </a:r>
            <a:r>
              <a:rPr lang="ja-JP" altLang="en-US" dirty="0"/>
              <a:t>万通送るのに</a:t>
            </a:r>
            <a:r>
              <a:rPr lang="en-US" altLang="ja-JP" dirty="0"/>
              <a:t>1</a:t>
            </a:r>
            <a:r>
              <a:rPr lang="ja-JP" altLang="en-US" dirty="0"/>
              <a:t>ドル程度。</a:t>
            </a:r>
            <a:r>
              <a:rPr lang="en-US" altLang="ja-JP" dirty="0"/>
              <a:t>100</a:t>
            </a:r>
            <a:r>
              <a:rPr lang="ja-JP" altLang="en-US" dirty="0"/>
              <a:t>万通のメールを送り</a:t>
            </a:r>
            <a:r>
              <a:rPr lang="en-US" altLang="ja-JP" dirty="0"/>
              <a:t>15</a:t>
            </a:r>
            <a:r>
              <a:rPr lang="ja-JP" altLang="en-US" dirty="0"/>
              <a:t>通くらいの返事が返ってくれば商売になる。</a:t>
            </a:r>
            <a:endParaRPr lang="en-US" altLang="ja-JP" dirty="0"/>
          </a:p>
          <a:p>
            <a:pPr lvl="1"/>
            <a:r>
              <a:rPr lang="ja-JP" altLang="en-US" dirty="0"/>
              <a:t>バカがいる限りスパムメールはなくならない。</a:t>
            </a:r>
            <a:endParaRPr lang="en-US" altLang="ja-JP" dirty="0"/>
          </a:p>
          <a:p>
            <a:pPr lvl="1"/>
            <a:r>
              <a:rPr lang="ja-JP" altLang="en-US" dirty="0"/>
              <a:t>そしてバカは一定の割合で</a:t>
            </a:r>
            <a:r>
              <a:rPr lang="ja-JP" altLang="en-US"/>
              <a:t>居る。バカでなくても魔が差すこともある。</a:t>
            </a:r>
            <a:endParaRPr lang="en-US" altLang="ja-JP" dirty="0"/>
          </a:p>
          <a:p>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2294441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メールアドレスを秘密にできないか？</a:t>
            </a:r>
            <a:endParaRPr kumimoji="1" lang="ja-JP" altLang="en-US" dirty="0"/>
          </a:p>
        </p:txBody>
      </p:sp>
      <p:sp>
        <p:nvSpPr>
          <p:cNvPr id="3" name="コンテンツ プレースホルダー 2"/>
          <p:cNvSpPr>
            <a:spLocks noGrp="1"/>
          </p:cNvSpPr>
          <p:nvPr>
            <p:ph idx="1"/>
          </p:nvPr>
        </p:nvSpPr>
        <p:spPr>
          <a:xfrm>
            <a:off x="457200" y="1600200"/>
            <a:ext cx="8219256" cy="4781128"/>
          </a:xfrm>
        </p:spPr>
        <p:txBody>
          <a:bodyPr>
            <a:normAutofit fontScale="85000" lnSpcReduction="10000"/>
          </a:bodyPr>
          <a:lstStyle/>
          <a:p>
            <a:r>
              <a:rPr kumimoji="1" lang="ja-JP" altLang="en-US" dirty="0"/>
              <a:t>ありがちなメールアドレスは推測されやすい。</a:t>
            </a:r>
            <a:endParaRPr kumimoji="1" lang="en-US" altLang="ja-JP" dirty="0"/>
          </a:p>
          <a:p>
            <a:r>
              <a:rPr lang="ja-JP" altLang="en-US" dirty="0"/>
              <a:t>どこの</a:t>
            </a:r>
            <a:r>
              <a:rPr lang="en-US" altLang="ja-JP" dirty="0"/>
              <a:t>Web</a:t>
            </a:r>
            <a:r>
              <a:rPr lang="ja-JP" altLang="en-US" dirty="0"/>
              <a:t>ページにもアドレスを載せないのは、現実的でない。</a:t>
            </a:r>
            <a:endParaRPr lang="en-US" altLang="ja-JP" dirty="0"/>
          </a:p>
          <a:p>
            <a:r>
              <a:rPr lang="ja-JP" altLang="en-US" dirty="0"/>
              <a:t>コンピュータウィルスは、感染したコンピュータのメールリストすべてにメールを送るので、ガードのゆるい人にはメールアドレスを教えない。</a:t>
            </a:r>
            <a:endParaRPr lang="en-US" altLang="ja-JP" dirty="0"/>
          </a:p>
          <a:p>
            <a:r>
              <a:rPr lang="ja-JP" altLang="en-US" dirty="0"/>
              <a:t>しかし、メールアドレスを秘密にするにも限界がある。</a:t>
            </a:r>
            <a:endParaRPr lang="en-US" altLang="ja-JP" dirty="0"/>
          </a:p>
          <a:p>
            <a:r>
              <a:rPr lang="ja-JP" altLang="en-US" dirty="0"/>
              <a:t>相手は「スパム・ハーベスタ」（自動的に世界中のウェブサイトやウェブディレクトリを探して、新しいメールアドレスを見つけるコンピュータプログラム）を用いて、アドレスを入手する。</a:t>
            </a:r>
            <a:endParaRPr lang="en-US" altLang="ja-JP" dirty="0"/>
          </a:p>
          <a:p>
            <a:endParaRPr kumimoji="1" lang="ja-JP" altLang="en-US" dirty="0"/>
          </a:p>
        </p:txBody>
      </p:sp>
    </p:spTree>
    <p:extLst>
      <p:ext uri="{BB962C8B-B14F-4D97-AF65-F5344CB8AC3E}">
        <p14:creationId xmlns:p14="http://schemas.microsoft.com/office/powerpoint/2010/main" val="1128532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メールをスパムかハムかをコンピュータ・プログラムを使って分類する</a:t>
            </a:r>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67544" y="1556792"/>
                <a:ext cx="8352928" cy="5026570"/>
              </a:xfrm>
            </p:spPr>
            <p:txBody>
              <a:bodyPr>
                <a:normAutofit fontScale="77500" lnSpcReduction="20000"/>
              </a:bodyPr>
              <a:lstStyle/>
              <a:p>
                <a:r>
                  <a:rPr kumimoji="1" lang="ja-JP" altLang="en-US" dirty="0"/>
                  <a:t>（取り締まり）文書中に </a:t>
                </a:r>
                <a:r>
                  <a:rPr kumimoji="1" lang="en-US" altLang="ja-JP" dirty="0"/>
                  <a:t>Viagra </a:t>
                </a:r>
                <a:r>
                  <a:rPr kumimoji="1" lang="ja-JP" altLang="en-US" dirty="0"/>
                  <a:t>を含むメールを削除する。</a:t>
                </a:r>
                <a:endParaRPr kumimoji="1" lang="en-US" altLang="ja-JP" dirty="0"/>
              </a:p>
              <a:p>
                <a:pPr lvl="1"/>
                <a:r>
                  <a:rPr lang="en-US" altLang="ja-JP" dirty="0"/>
                  <a:t>Viagra </a:t>
                </a:r>
                <a:r>
                  <a:rPr lang="ja-JP" altLang="en-US" dirty="0"/>
                  <a:t>があるだけでスパムメール扱いできない。</a:t>
                </a:r>
                <a:endParaRPr kumimoji="1" lang="en-US" altLang="ja-JP" dirty="0"/>
              </a:p>
              <a:p>
                <a:r>
                  <a:rPr lang="en-US" altLang="ja-JP" dirty="0"/>
                  <a:t>(</a:t>
                </a:r>
                <a:r>
                  <a:rPr lang="ja-JP" altLang="en-US" dirty="0"/>
                  <a:t>スパム業者）　</a:t>
                </a:r>
                <a:r>
                  <a:rPr lang="en-US" altLang="ja-JP" dirty="0"/>
                  <a:t>v1agra, </a:t>
                </a:r>
                <a:r>
                  <a:rPr lang="en-US" altLang="ja-JP" dirty="0" err="1"/>
                  <a:t>viagara</a:t>
                </a:r>
                <a:r>
                  <a:rPr lang="en-US" altLang="ja-JP" dirty="0"/>
                  <a:t>, </a:t>
                </a:r>
                <a:r>
                  <a:rPr lang="en-US" altLang="ja-JP" dirty="0" err="1"/>
                  <a:t>vi@gra</a:t>
                </a:r>
                <a:r>
                  <a:rPr lang="en-US" altLang="ja-JP" dirty="0"/>
                  <a:t> </a:t>
                </a:r>
                <a:r>
                  <a:rPr lang="ja-JP" altLang="en-US" dirty="0"/>
                  <a:t>等と綴りをわざと間違えて、取り締まりをくぐり抜ける。</a:t>
                </a:r>
                <a:endParaRPr lang="en-US" altLang="ja-JP" dirty="0"/>
              </a:p>
              <a:p>
                <a:r>
                  <a:rPr lang="ja-JP" altLang="en-US" dirty="0"/>
                  <a:t>（締）</a:t>
                </a:r>
                <a:r>
                  <a:rPr lang="en-US" altLang="ja-JP" dirty="0" err="1"/>
                  <a:t>viagra</a:t>
                </a:r>
                <a:r>
                  <a:rPr lang="en-US" altLang="ja-JP" dirty="0"/>
                  <a:t> </a:t>
                </a:r>
                <a:r>
                  <a:rPr lang="ja-JP" altLang="en-US" dirty="0"/>
                  <a:t>だけでなく、スパムやハムメールで使われやすい単語を集め辞書を充実させる。</a:t>
                </a:r>
                <a:endParaRPr lang="en-US" altLang="ja-JP" dirty="0"/>
              </a:p>
              <a:p>
                <a:r>
                  <a:rPr lang="ja-JP" altLang="en-US" dirty="0"/>
                  <a:t>（締）メールでよく用いられる用語に、スパムメールで用いられる確率と、ハムメールで用いられる確率を割り当てる。</a:t>
                </a:r>
                <a:endParaRPr lang="en-US" altLang="ja-JP" dirty="0"/>
              </a:p>
              <a:p>
                <a:r>
                  <a:rPr lang="ja-JP" altLang="en-US" dirty="0"/>
                  <a:t>（締）メールが与えられたら、スパム確率で計算したメール確率を</a:t>
                </a:r>
                <a14:m>
                  <m:oMath xmlns:m="http://schemas.openxmlformats.org/officeDocument/2006/math">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𝑃</m:t>
                        </m:r>
                      </m:e>
                      <m:sub>
                        <m:r>
                          <a:rPr lang="en-US" altLang="ja-JP" b="0" i="1" smtClean="0">
                            <a:latin typeface="Cambria Math" panose="02040503050406030204" pitchFamily="18" charset="0"/>
                          </a:rPr>
                          <m:t>1</m:t>
                        </m:r>
                      </m:sub>
                    </m:sSub>
                  </m:oMath>
                </a14:m>
                <a:r>
                  <a:rPr lang="ja-JP" altLang="en-US" dirty="0"/>
                  <a:t>、ハム確率で計算したメール確率を</a:t>
                </a:r>
                <a14:m>
                  <m:oMath xmlns:m="http://schemas.openxmlformats.org/officeDocument/2006/math">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𝑃</m:t>
                        </m:r>
                      </m:e>
                      <m:sub>
                        <m:r>
                          <a:rPr lang="en-US" altLang="ja-JP" b="0" i="1" smtClean="0">
                            <a:latin typeface="Cambria Math" panose="02040503050406030204" pitchFamily="18" charset="0"/>
                          </a:rPr>
                          <m:t>2</m:t>
                        </m:r>
                      </m:sub>
                    </m:sSub>
                    <m:r>
                      <a:rPr lang="ja-JP" altLang="en-US" i="1">
                        <a:latin typeface="Cambria Math" panose="02040503050406030204" pitchFamily="18" charset="0"/>
                      </a:rPr>
                      <m:t>とする</m:t>
                    </m:r>
                  </m:oMath>
                </a14:m>
                <a:r>
                  <a:rPr lang="ja-JP" altLang="en-US" dirty="0"/>
                  <a:t>。</a:t>
                </a:r>
                <a:endParaRPr lang="en-US" altLang="ja-JP" dirty="0"/>
              </a:p>
              <a:p>
                <a:r>
                  <a:rPr lang="ja-JP" altLang="en-US" dirty="0"/>
                  <a:t>（締）</a:t>
                </a:r>
                <a14:m>
                  <m:oMath xmlns:m="http://schemas.openxmlformats.org/officeDocument/2006/math">
                    <m:f>
                      <m:fPr>
                        <m:ctrlPr>
                          <a:rPr lang="en-US" altLang="ja-JP" i="1" smtClean="0">
                            <a:latin typeface="Cambria Math" panose="02040503050406030204" pitchFamily="18" charset="0"/>
                          </a:rPr>
                        </m:ctrlPr>
                      </m:fPr>
                      <m:num>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𝑃</m:t>
                            </m:r>
                          </m:e>
                          <m:sub>
                            <m:r>
                              <a:rPr lang="en-US" altLang="ja-JP" b="0" i="1" smtClean="0">
                                <a:latin typeface="Cambria Math" panose="02040503050406030204" pitchFamily="18" charset="0"/>
                              </a:rPr>
                              <m:t>1</m:t>
                            </m:r>
                          </m:sub>
                        </m:sSub>
                      </m:num>
                      <m:den>
                        <m:sSub>
                          <m:sSubPr>
                            <m:ctrlPr>
                              <a:rPr lang="en-US" altLang="ja-JP" i="1" smtClean="0">
                                <a:latin typeface="Cambria Math" panose="02040503050406030204" pitchFamily="18" charset="0"/>
                              </a:rPr>
                            </m:ctrlPr>
                          </m:sSubPr>
                          <m:e>
                            <m:r>
                              <a:rPr lang="en-US" altLang="ja-JP" b="0" i="1" smtClean="0">
                                <a:latin typeface="Cambria Math" panose="02040503050406030204" pitchFamily="18" charset="0"/>
                              </a:rPr>
                              <m:t>𝑃</m:t>
                            </m:r>
                          </m:e>
                          <m:sub>
                            <m:r>
                              <a:rPr lang="en-US" altLang="ja-JP" b="0" i="1" smtClean="0">
                                <a:latin typeface="Cambria Math" panose="02040503050406030204" pitchFamily="18" charset="0"/>
                              </a:rPr>
                              <m:t>1</m:t>
                            </m:r>
                          </m:sub>
                        </m:sSub>
                        <m:r>
                          <a:rPr lang="en-US" altLang="ja-JP" b="0" i="1" smtClean="0">
                            <a:latin typeface="Cambria Math" panose="02040503050406030204" pitchFamily="18" charset="0"/>
                          </a:rPr>
                          <m:t>+</m:t>
                        </m:r>
                        <m:sSub>
                          <m:sSubPr>
                            <m:ctrlPr>
                              <a:rPr lang="en-US" altLang="ja-JP" b="0" i="1" smtClean="0">
                                <a:latin typeface="Cambria Math" panose="02040503050406030204" pitchFamily="18" charset="0"/>
                              </a:rPr>
                            </m:ctrlPr>
                          </m:sSubPr>
                          <m:e>
                            <m:r>
                              <a:rPr lang="en-US" altLang="ja-JP" b="0" i="1" smtClean="0">
                                <a:latin typeface="Cambria Math" panose="02040503050406030204" pitchFamily="18" charset="0"/>
                              </a:rPr>
                              <m:t>𝑃</m:t>
                            </m:r>
                          </m:e>
                          <m:sub>
                            <m:r>
                              <a:rPr lang="en-US" altLang="ja-JP" b="0" i="1" smtClean="0">
                                <a:latin typeface="Cambria Math" panose="02040503050406030204" pitchFamily="18" charset="0"/>
                              </a:rPr>
                              <m:t>2</m:t>
                            </m:r>
                          </m:sub>
                        </m:sSub>
                      </m:den>
                    </m:f>
                  </m:oMath>
                </a14:m>
                <a:r>
                  <a:rPr lang="ja-JP" altLang="en-US" dirty="0"/>
                  <a:t>が</a:t>
                </a:r>
                <a:r>
                  <a:rPr lang="en-US" altLang="ja-JP" dirty="0"/>
                  <a:t>95</a:t>
                </a:r>
                <a:r>
                  <a:rPr lang="ja-JP" altLang="en-US" dirty="0"/>
                  <a:t>％（あるいは、</a:t>
                </a:r>
                <a:r>
                  <a:rPr lang="en-US" altLang="ja-JP" dirty="0"/>
                  <a:t> 99%</a:t>
                </a:r>
                <a:r>
                  <a:rPr lang="ja-JP" altLang="en-US" dirty="0" err="1"/>
                  <a:t>，</a:t>
                </a:r>
                <a:r>
                  <a:rPr lang="en-US" altLang="ja-JP" dirty="0"/>
                  <a:t>99.9%......</a:t>
                </a:r>
                <a:r>
                  <a:rPr lang="ja-JP" altLang="en-US" dirty="0" err="1"/>
                  <a:t>、</a:t>
                </a:r>
                <a:r>
                  <a:rPr lang="ja-JP" altLang="en-US" dirty="0"/>
                  <a:t>逆に</a:t>
                </a:r>
                <a:r>
                  <a:rPr lang="en-US" altLang="ja-JP" dirty="0"/>
                  <a:t>80%,90%.) </a:t>
                </a:r>
                <a:r>
                  <a:rPr lang="ja-JP" altLang="en-US" dirty="0"/>
                  <a:t>以上になれば、スパムメールに振り分ける。</a:t>
                </a:r>
                <a:endParaRPr kumimoji="1" lang="en-US" altLang="ja-JP" dirty="0"/>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67544" y="1556792"/>
                <a:ext cx="8352928" cy="5026570"/>
              </a:xfrm>
              <a:blipFill>
                <a:blip r:embed="rId2"/>
                <a:stretch>
                  <a:fillRect l="-1095" t="-2909" r="-36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80015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「スパムフィルター」の利用</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まず、メール</a:t>
            </a:r>
            <a:r>
              <a:rPr lang="ja-JP" altLang="en-US" dirty="0"/>
              <a:t>使用者</a:t>
            </a:r>
            <a:r>
              <a:rPr kumimoji="1" lang="ja-JP" altLang="en-US" dirty="0"/>
              <a:t>が大量のメールを、スパムメールとハムメールに分類する。</a:t>
            </a:r>
            <a:endParaRPr kumimoji="1" lang="en-US" altLang="ja-JP" dirty="0"/>
          </a:p>
          <a:p>
            <a:r>
              <a:rPr lang="ja-JP" altLang="en-US" dirty="0"/>
              <a:t>するとスパムフィルターは、それぞれに現れる単語とその割合を計算し辞書を作る。</a:t>
            </a:r>
            <a:endParaRPr lang="en-US" altLang="ja-JP" dirty="0"/>
          </a:p>
          <a:p>
            <a:r>
              <a:rPr kumimoji="1" lang="ja-JP" altLang="en-US" dirty="0"/>
              <a:t>例えば</a:t>
            </a:r>
            <a:r>
              <a:rPr lang="en-US" altLang="ja-JP"/>
              <a:t>Viagra</a:t>
            </a:r>
            <a:r>
              <a:rPr lang="ja-JP" altLang="en-US"/>
              <a:t>と</a:t>
            </a:r>
            <a:r>
              <a:rPr lang="ja-JP" altLang="en-US" dirty="0"/>
              <a:t>いう単語はスパムメールでは</a:t>
            </a:r>
            <a:r>
              <a:rPr lang="en-US" altLang="ja-JP" dirty="0"/>
              <a:t>52</a:t>
            </a:r>
            <a:r>
              <a:rPr lang="ja-JP" altLang="en-US" dirty="0"/>
              <a:t>通、ハムメールでは </a:t>
            </a:r>
            <a:r>
              <a:rPr lang="en-US" altLang="ja-JP" dirty="0"/>
              <a:t>1 </a:t>
            </a:r>
            <a:r>
              <a:rPr lang="ja-JP" altLang="en-US" dirty="0"/>
              <a:t>通とする。すると、</a:t>
            </a:r>
            <a:r>
              <a:rPr lang="en-US" altLang="ja-JP" dirty="0"/>
              <a:t>Viagra</a:t>
            </a:r>
            <a:r>
              <a:rPr lang="ja-JP" altLang="en-US" dirty="0"/>
              <a:t>が現れたメール</a:t>
            </a:r>
            <a:r>
              <a:rPr lang="en-US" altLang="ja-JP" dirty="0"/>
              <a:t>53</a:t>
            </a:r>
            <a:r>
              <a:rPr lang="ja-JP" altLang="en-US" dirty="0"/>
              <a:t>通のうち、スパムメールは</a:t>
            </a:r>
            <a:r>
              <a:rPr lang="en-US" altLang="ja-JP" dirty="0"/>
              <a:t>52</a:t>
            </a:r>
            <a:r>
              <a:rPr lang="ja-JP" altLang="en-US" dirty="0"/>
              <a:t>通だから </a:t>
            </a:r>
            <a:r>
              <a:rPr lang="en-US" altLang="ja-JP" dirty="0" err="1"/>
              <a:t>viagra</a:t>
            </a:r>
            <a:r>
              <a:rPr lang="ja-JP" altLang="en-US" dirty="0"/>
              <a:t>という単語はスパム辞書では、高い確率</a:t>
            </a:r>
            <a:r>
              <a:rPr lang="en-US" altLang="ja-JP" dirty="0"/>
              <a:t>(52/53=0.98)</a:t>
            </a:r>
            <a:r>
              <a:rPr lang="ja-JP" altLang="en-US" dirty="0"/>
              <a:t>が与えられる。</a:t>
            </a:r>
            <a:endParaRPr lang="en-US" altLang="ja-JP" dirty="0"/>
          </a:p>
          <a:p>
            <a:r>
              <a:rPr lang="ja-JP" altLang="en-US" dirty="0"/>
              <a:t>ビール、ロック、パーティといった単語は、スパム辞書では、低い確率が与えられる。</a:t>
            </a:r>
            <a:endParaRPr lang="en-US" altLang="ja-JP" dirty="0"/>
          </a:p>
          <a:p>
            <a:endParaRPr lang="en-US" altLang="ja-JP" dirty="0"/>
          </a:p>
        </p:txBody>
      </p:sp>
    </p:spTree>
    <p:extLst>
      <p:ext uri="{BB962C8B-B14F-4D97-AF65-F5344CB8AC3E}">
        <p14:creationId xmlns:p14="http://schemas.microsoft.com/office/powerpoint/2010/main" val="2121494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コンピュータは何をするのか？</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メールの総合スパム確率（ベイズ統計の手法</a:t>
            </a:r>
            <a:r>
              <a:rPr kumimoji="1" lang="ja-JP" altLang="en-US"/>
              <a:t>を用いた条件付き</a:t>
            </a:r>
            <a:r>
              <a:rPr kumimoji="1" lang="ja-JP" altLang="en-US" dirty="0"/>
              <a:t>確率）を用いて、総合スパム確率を求め、ある決まった確率以上のメールをスパムメールとする。</a:t>
            </a:r>
            <a:endParaRPr kumimoji="1" lang="en-US" altLang="ja-JP" dirty="0"/>
          </a:p>
          <a:p>
            <a:r>
              <a:rPr lang="ja-JP" altLang="en-US" dirty="0"/>
              <a:t>その確率を</a:t>
            </a:r>
            <a:r>
              <a:rPr lang="en-US" altLang="ja-JP" dirty="0"/>
              <a:t>90% </a:t>
            </a:r>
            <a:r>
              <a:rPr lang="ja-JP" altLang="en-US" dirty="0"/>
              <a:t>とすれば、ハムメールをスパムとして扱うかもしれない。</a:t>
            </a:r>
            <a:endParaRPr lang="en-US" altLang="ja-JP" dirty="0"/>
          </a:p>
          <a:p>
            <a:r>
              <a:rPr kumimoji="1" lang="ja-JP" altLang="en-US" dirty="0"/>
              <a:t>そこで、その確率を</a:t>
            </a:r>
            <a:r>
              <a:rPr kumimoji="1" lang="en-US" altLang="ja-JP" dirty="0"/>
              <a:t>80</a:t>
            </a:r>
            <a:r>
              <a:rPr lang="en-US" altLang="ja-JP" dirty="0"/>
              <a:t>%</a:t>
            </a:r>
            <a:r>
              <a:rPr lang="ja-JP" altLang="en-US" dirty="0"/>
              <a:t>として、それをスパムメールに自動的に振り分け、残りの</a:t>
            </a:r>
            <a:r>
              <a:rPr lang="en-US" altLang="ja-JP" dirty="0"/>
              <a:t>20%</a:t>
            </a:r>
            <a:r>
              <a:rPr lang="ja-JP" altLang="en-US" dirty="0"/>
              <a:t>をハムメールかスパムメールかに手動で割り振ると、個人用のスパムフィルターが出来上がる。</a:t>
            </a:r>
            <a:endParaRPr kumimoji="1" lang="en-US" altLang="ja-JP" dirty="0"/>
          </a:p>
        </p:txBody>
      </p:sp>
    </p:spTree>
    <p:extLst>
      <p:ext uri="{BB962C8B-B14F-4D97-AF65-F5344CB8AC3E}">
        <p14:creationId xmlns:p14="http://schemas.microsoft.com/office/powerpoint/2010/main" val="2879645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「スパムフィルター」のおかげで</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これまで知られていなかったスパムメールの特徴を明らかにしてくれる。</a:t>
            </a:r>
            <a:endParaRPr kumimoji="1" lang="en-US" altLang="ja-JP" dirty="0"/>
          </a:p>
          <a:p>
            <a:pPr lvl="1"/>
            <a:r>
              <a:rPr kumimoji="1" lang="ja-JP" altLang="en-US" dirty="0"/>
              <a:t>プログラムは単に単語とその利用頻度を計算しているのに過ぎないのだが。</a:t>
            </a:r>
            <a:endParaRPr kumimoji="1" lang="en-US" altLang="ja-JP" dirty="0"/>
          </a:p>
          <a:p>
            <a:r>
              <a:rPr lang="ja-JP" altLang="en-US" dirty="0"/>
              <a:t>「販売促進」「保証」「セクシー」以外にも、「共和国」、「マダム」、「</a:t>
            </a:r>
            <a:r>
              <a:rPr lang="en-US" altLang="ja-JP" dirty="0"/>
              <a:t>ff0000</a:t>
            </a:r>
            <a:r>
              <a:rPr lang="ja-JP" altLang="en-US" dirty="0"/>
              <a:t>（これは</a:t>
            </a:r>
            <a:r>
              <a:rPr lang="en-US" altLang="ja-JP" dirty="0"/>
              <a:t>html</a:t>
            </a:r>
            <a:r>
              <a:rPr lang="ja-JP" altLang="en-US" dirty="0"/>
              <a:t>コードで朱色を表す」等の単語も、スパムメールによく見られることがわかった。</a:t>
            </a:r>
            <a:endParaRPr lang="en-US" altLang="ja-JP" dirty="0"/>
          </a:p>
          <a:p>
            <a:r>
              <a:rPr kumimoji="1" lang="ja-JP" altLang="en-US" dirty="0"/>
              <a:t>フィルタ</a:t>
            </a:r>
            <a:r>
              <a:rPr kumimoji="1" lang="ja-JP" altLang="en-US"/>
              <a:t>をすり抜けられなかったスパムメール</a:t>
            </a:r>
            <a:r>
              <a:rPr kumimoji="1" lang="ja-JP" altLang="en-US" dirty="0"/>
              <a:t>は、スパムフォルダに入れられ、</a:t>
            </a:r>
            <a:r>
              <a:rPr lang="ja-JP" altLang="en-US" dirty="0"/>
              <a:t>新たな確率を導く。</a:t>
            </a:r>
            <a:endParaRPr kumimoji="1" lang="en-US" altLang="ja-JP" dirty="0"/>
          </a:p>
          <a:p>
            <a:r>
              <a:rPr kumimoji="1" lang="ja-JP" altLang="en-US" dirty="0"/>
              <a:t>スパムフィルターはウィルスメール対策にもなる。</a:t>
            </a:r>
            <a:endParaRPr kumimoji="1" lang="en-US" altLang="ja-JP" dirty="0"/>
          </a:p>
          <a:p>
            <a:endParaRPr kumimoji="1" lang="ja-JP" altLang="en-US" dirty="0"/>
          </a:p>
        </p:txBody>
      </p:sp>
    </p:spTree>
    <p:extLst>
      <p:ext uri="{BB962C8B-B14F-4D97-AF65-F5344CB8AC3E}">
        <p14:creationId xmlns:p14="http://schemas.microsoft.com/office/powerpoint/2010/main" val="17232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スパムフィルタは個人用にするとよい</a:t>
            </a:r>
          </a:p>
        </p:txBody>
      </p:sp>
      <p:sp>
        <p:nvSpPr>
          <p:cNvPr id="3" name="コンテンツ プレースホルダー 2"/>
          <p:cNvSpPr>
            <a:spLocks noGrp="1"/>
          </p:cNvSpPr>
          <p:nvPr>
            <p:ph idx="1"/>
          </p:nvPr>
        </p:nvSpPr>
        <p:spPr>
          <a:xfrm>
            <a:off x="467544" y="1196752"/>
            <a:ext cx="8291264" cy="5501208"/>
          </a:xfrm>
        </p:spPr>
        <p:txBody>
          <a:bodyPr>
            <a:normAutofit fontScale="92500" lnSpcReduction="10000"/>
          </a:bodyPr>
          <a:lstStyle/>
          <a:p>
            <a:r>
              <a:rPr kumimoji="1" lang="ja-JP" altLang="en-US" dirty="0"/>
              <a:t>「ボゴ・フィルター」：</a:t>
            </a:r>
            <a:endParaRPr kumimoji="1" lang="en-US" altLang="ja-JP" dirty="0"/>
          </a:p>
          <a:p>
            <a:pPr lvl="1"/>
            <a:r>
              <a:rPr kumimoji="1" lang="ja-JP" altLang="en-US" dirty="0"/>
              <a:t>ユーザー</a:t>
            </a:r>
            <a:r>
              <a:rPr lang="ja-JP" altLang="en-US" dirty="0"/>
              <a:t>にスパムメールやハムメールのサンプル集を作らせ、客ごとの単語の確率を求めるもの。</a:t>
            </a:r>
            <a:endParaRPr lang="en-US" altLang="ja-JP" dirty="0"/>
          </a:p>
          <a:p>
            <a:r>
              <a:rPr kumimoji="1" lang="ja-JP" altLang="en-US" dirty="0"/>
              <a:t>「スパム・アサシン」：</a:t>
            </a:r>
            <a:endParaRPr kumimoji="1" lang="en-US" altLang="ja-JP" dirty="0"/>
          </a:p>
          <a:p>
            <a:pPr lvl="1"/>
            <a:r>
              <a:rPr kumimoji="1" lang="ja-JP" altLang="en-US" dirty="0"/>
              <a:t>誰が使用者でも同じ確率を使</a:t>
            </a:r>
            <a:r>
              <a:rPr lang="ja-JP" altLang="en-US" dirty="0"/>
              <a:t>う</a:t>
            </a:r>
            <a:r>
              <a:rPr kumimoji="1" lang="ja-JP" altLang="en-US" dirty="0"/>
              <a:t>。</a:t>
            </a:r>
            <a:endParaRPr kumimoji="1" lang="en-US" altLang="ja-JP" dirty="0"/>
          </a:p>
          <a:p>
            <a:r>
              <a:rPr kumimoji="1" lang="ja-JP" altLang="en-US" dirty="0"/>
              <a:t>例えば </a:t>
            </a:r>
            <a:r>
              <a:rPr kumimoji="1" lang="en-US" altLang="ja-JP" dirty="0"/>
              <a:t>Viagra </a:t>
            </a:r>
            <a:r>
              <a:rPr kumimoji="1" lang="ja-JP" altLang="en-US" dirty="0"/>
              <a:t>の研究をしている人にとっては、</a:t>
            </a:r>
            <a:r>
              <a:rPr kumimoji="1" lang="en-US" altLang="ja-JP" dirty="0"/>
              <a:t>Viagra </a:t>
            </a:r>
            <a:r>
              <a:rPr kumimoji="1" lang="ja-JP" altLang="en-US" dirty="0"/>
              <a:t>を用いたメールはスパムではないものが混ざる。</a:t>
            </a:r>
            <a:endParaRPr kumimoji="1" lang="en-US" altLang="ja-JP" dirty="0"/>
          </a:p>
          <a:p>
            <a:pPr lvl="1"/>
            <a:r>
              <a:rPr lang="ja-JP" altLang="en-US" dirty="0"/>
              <a:t>万人</a:t>
            </a:r>
            <a:r>
              <a:rPr kumimoji="1" lang="ja-JP" altLang="en-US" dirty="0"/>
              <a:t>向けのフィルタではなく、個人用にカスタマイズするボゴフィルター方がよいのではないか？</a:t>
            </a:r>
            <a:endParaRPr kumimoji="1" lang="en-US" altLang="ja-JP" dirty="0"/>
          </a:p>
          <a:p>
            <a:r>
              <a:rPr kumimoji="1" lang="ja-JP" altLang="en-US" dirty="0"/>
              <a:t>著者は、</a:t>
            </a:r>
            <a:r>
              <a:rPr kumimoji="1" lang="ja-JP" altLang="en-US" dirty="0">
                <a:solidFill>
                  <a:srgbClr val="FF0000"/>
                </a:solidFill>
              </a:rPr>
              <a:t>自分専用のスパムサンプル集を作る</a:t>
            </a:r>
            <a:r>
              <a:rPr kumimoji="1" lang="ja-JP" altLang="en-US" dirty="0"/>
              <a:t>ほうが、精神衛生上好ましいと言う。</a:t>
            </a:r>
            <a:endParaRPr kumimoji="1" lang="en-US" altLang="ja-JP" dirty="0"/>
          </a:p>
          <a:p>
            <a:endParaRPr kumimoji="1" lang="ja-JP" altLang="en-US" dirty="0"/>
          </a:p>
        </p:txBody>
      </p:sp>
    </p:spTree>
    <p:extLst>
      <p:ext uri="{BB962C8B-B14F-4D97-AF65-F5344CB8AC3E}">
        <p14:creationId xmlns:p14="http://schemas.microsoft.com/office/powerpoint/2010/main" val="2263625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1597</TotalTime>
  <Words>1010</Words>
  <Application>Microsoft Office PowerPoint</Application>
  <PresentationFormat>画面に合わせる (4:3)</PresentationFormat>
  <Paragraphs>57</Paragraphs>
  <Slides>10</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Arial</vt:lpstr>
      <vt:lpstr>Calibri</vt:lpstr>
      <vt:lpstr>Cambria Math</vt:lpstr>
      <vt:lpstr>Office ​​テーマ</vt:lpstr>
      <vt:lpstr>第15章 迷惑メールをブロックする</vt:lpstr>
      <vt:lpstr>スパムメールをブロックする</vt:lpstr>
      <vt:lpstr>なぜスパムメールがなくならないか？</vt:lpstr>
      <vt:lpstr>メールアドレスを秘密にできないか？</vt:lpstr>
      <vt:lpstr>メールをスパムかハムかをコンピュータ・プログラムを使って分類する</vt:lpstr>
      <vt:lpstr>「スパムフィルター」の利用</vt:lpstr>
      <vt:lpstr>コンピュータは何をするのか？</vt:lpstr>
      <vt:lpstr>「スパムフィルター」のおかげで</vt:lpstr>
      <vt:lpstr>スパムフィルタは個人用にするとよい</vt:lpstr>
      <vt:lpstr>スパム業者と取り締まりのイタチごっこ</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Akihiko</dc:creator>
  <cp:lastModifiedBy>AKIHIKO MATSUO</cp:lastModifiedBy>
  <cp:revision>39</cp:revision>
  <dcterms:created xsi:type="dcterms:W3CDTF">2014-01-04T07:05:13Z</dcterms:created>
  <dcterms:modified xsi:type="dcterms:W3CDTF">2025-07-13T00:56:04Z</dcterms:modified>
</cp:coreProperties>
</file>