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24" autoAdjust="0"/>
    <p:restoredTop sz="94659" autoAdjust="0"/>
  </p:normalViewPr>
  <p:slideViewPr>
    <p:cSldViewPr>
      <p:cViewPr varScale="1">
        <p:scale>
          <a:sx n="83" d="100"/>
          <a:sy n="83" d="100"/>
        </p:scale>
        <p:origin x="987" y="27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BA0F95D2-70C3-4A2D-A1D5-CF1807A5CE94}"/>
    <pc:docChg chg="modSld">
      <pc:chgData name="精彦 松尾" userId="079f92e83afe574c" providerId="LiveId" clId="{BA0F95D2-70C3-4A2D-A1D5-CF1807A5CE94}" dt="2025-07-13T01:13:25.595" v="0" actId="20577"/>
      <pc:docMkLst>
        <pc:docMk/>
      </pc:docMkLst>
      <pc:sldChg chg="modSp mod">
        <pc:chgData name="精彦 松尾" userId="079f92e83afe574c" providerId="LiveId" clId="{BA0F95D2-70C3-4A2D-A1D5-CF1807A5CE94}" dt="2025-07-13T01:13:25.595" v="0" actId="20577"/>
        <pc:sldMkLst>
          <pc:docMk/>
          <pc:sldMk cId="4022041779" sldId="273"/>
        </pc:sldMkLst>
        <pc:spChg chg="mod">
          <ac:chgData name="精彦 松尾" userId="079f92e83afe574c" providerId="LiveId" clId="{BA0F95D2-70C3-4A2D-A1D5-CF1807A5CE94}" dt="2025-07-13T01:13:25.595" v="0" actId="20577"/>
          <ac:spMkLst>
            <pc:docMk/>
            <pc:sldMk cId="4022041779" sldId="273"/>
            <ac:spMk id="3" creationId="{87892478-3029-F49D-B447-AABED100A99D}"/>
          </ac:spMkLst>
        </pc:spChg>
      </pc:sldChg>
    </pc:docChg>
  </pc:docChgLst>
  <pc:docChgLst>
    <pc:chgData name="精彦 松尾" userId="079f92e83afe574c" providerId="LiveId" clId="{0170BF97-BE89-49B2-BC6A-9D506CE4A7B9}"/>
    <pc:docChg chg="custSel modSld">
      <pc:chgData name="精彦 松尾" userId="079f92e83afe574c" providerId="LiveId" clId="{0170BF97-BE89-49B2-BC6A-9D506CE4A7B9}" dt="2023-07-17T05:26:15.147" v="161" actId="20577"/>
      <pc:docMkLst>
        <pc:docMk/>
      </pc:docMkLst>
      <pc:sldChg chg="modSp mod">
        <pc:chgData name="精彦 松尾" userId="079f92e83afe574c" providerId="LiveId" clId="{0170BF97-BE89-49B2-BC6A-9D506CE4A7B9}" dt="2023-07-17T04:53:42.565" v="92" actId="20577"/>
        <pc:sldMkLst>
          <pc:docMk/>
          <pc:sldMk cId="3477488852" sldId="259"/>
        </pc:sldMkLst>
      </pc:sldChg>
      <pc:sldChg chg="modSp">
        <pc:chgData name="精彦 松尾" userId="079f92e83afe574c" providerId="LiveId" clId="{0170BF97-BE89-49B2-BC6A-9D506CE4A7B9}" dt="2023-07-17T04:58:07.728" v="126" actId="20577"/>
        <pc:sldMkLst>
          <pc:docMk/>
          <pc:sldMk cId="328005025" sldId="261"/>
        </pc:sldMkLst>
      </pc:sldChg>
      <pc:sldChg chg="modSp">
        <pc:chgData name="精彦 松尾" userId="079f92e83afe574c" providerId="LiveId" clId="{0170BF97-BE89-49B2-BC6A-9D506CE4A7B9}" dt="2023-07-15T13:28:15.067" v="27" actId="20577"/>
        <pc:sldMkLst>
          <pc:docMk/>
          <pc:sldMk cId="3929232513" sldId="265"/>
        </pc:sldMkLst>
      </pc:sldChg>
      <pc:sldChg chg="modSp mod">
        <pc:chgData name="精彦 松尾" userId="079f92e83afe574c" providerId="LiveId" clId="{0170BF97-BE89-49B2-BC6A-9D506CE4A7B9}" dt="2023-07-17T05:26:15.147" v="161" actId="20577"/>
        <pc:sldMkLst>
          <pc:docMk/>
          <pc:sldMk cId="4022041779" sldId="273"/>
        </pc:sldMkLst>
      </pc:sldChg>
    </pc:docChg>
  </pc:docChgLst>
  <pc:docChgLst>
    <pc:chgData name="精彦 松尾" userId="079f92e83afe574c" providerId="LiveId" clId="{63512F21-6047-497A-A4EC-BE8F4EE2502B}"/>
    <pc:docChg chg="modSld">
      <pc:chgData name="精彦 松尾" userId="079f92e83afe574c" providerId="LiveId" clId="{63512F21-6047-497A-A4EC-BE8F4EE2502B}" dt="2024-07-14T10:31:07.825" v="34" actId="20577"/>
      <pc:docMkLst>
        <pc:docMk/>
      </pc:docMkLst>
      <pc:sldChg chg="modSp">
        <pc:chgData name="精彦 松尾" userId="079f92e83afe574c" providerId="LiveId" clId="{63512F21-6047-497A-A4EC-BE8F4EE2502B}" dt="2024-07-13T10:10:32.852" v="21" actId="20577"/>
        <pc:sldMkLst>
          <pc:docMk/>
          <pc:sldMk cId="328005025" sldId="261"/>
        </pc:sldMkLst>
      </pc:sldChg>
      <pc:sldChg chg="modNotesTx">
        <pc:chgData name="精彦 松尾" userId="079f92e83afe574c" providerId="LiveId" clId="{63512F21-6047-497A-A4EC-BE8F4EE2502B}" dt="2024-07-14T10:31:07.825" v="34" actId="20577"/>
        <pc:sldMkLst>
          <pc:docMk/>
          <pc:sldMk cId="1426220449" sldId="264"/>
        </pc:sldMkLst>
      </pc:sldChg>
      <pc:sldChg chg="modSp">
        <pc:chgData name="精彦 松尾" userId="079f92e83afe574c" providerId="LiveId" clId="{63512F21-6047-497A-A4EC-BE8F4EE2502B}" dt="2024-07-13T10:12:59.332" v="23" actId="20577"/>
        <pc:sldMkLst>
          <pc:docMk/>
          <pc:sldMk cId="104180903"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61B1E9-B681-4073-BD0E-C430F7647FDD}" type="datetimeFigureOut">
              <a:rPr kumimoji="1" lang="ja-JP" altLang="en-US" smtClean="0"/>
              <a:t>2025/7/13</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590C53-7309-46B0-9579-8BF286388F6B}" type="slidenum">
              <a:rPr kumimoji="1" lang="ja-JP" altLang="en-US" smtClean="0"/>
              <a:t>‹#›</a:t>
            </a:fld>
            <a:endParaRPr kumimoji="1" lang="ja-JP" altLang="en-US"/>
          </a:p>
        </p:txBody>
      </p:sp>
    </p:spTree>
    <p:extLst>
      <p:ext uri="{BB962C8B-B14F-4D97-AF65-F5344CB8AC3E}">
        <p14:creationId xmlns:p14="http://schemas.microsoft.com/office/powerpoint/2010/main" val="42374649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日本では、二人が抱き合って階段から落ち、二人の体が入れ替わる。</a:t>
            </a:r>
          </a:p>
        </p:txBody>
      </p:sp>
      <p:sp>
        <p:nvSpPr>
          <p:cNvPr id="4" name="スライド番号プレースホルダー 3"/>
          <p:cNvSpPr>
            <a:spLocks noGrp="1"/>
          </p:cNvSpPr>
          <p:nvPr>
            <p:ph type="sldNum" sz="quarter" idx="5"/>
          </p:nvPr>
        </p:nvSpPr>
        <p:spPr/>
        <p:txBody>
          <a:bodyPr/>
          <a:lstStyle/>
          <a:p>
            <a:fld id="{29590C53-7309-46B0-9579-8BF286388F6B}" type="slidenum">
              <a:rPr kumimoji="1" lang="ja-JP" altLang="en-US" smtClean="0"/>
              <a:t>7</a:t>
            </a:fld>
            <a:endParaRPr kumimoji="1" lang="ja-JP" altLang="en-US"/>
          </a:p>
        </p:txBody>
      </p:sp>
    </p:spTree>
    <p:extLst>
      <p:ext uri="{BB962C8B-B14F-4D97-AF65-F5344CB8AC3E}">
        <p14:creationId xmlns:p14="http://schemas.microsoft.com/office/powerpoint/2010/main" val="3109678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ミヤネ屋</a:t>
            </a:r>
          </a:p>
        </p:txBody>
      </p:sp>
      <p:sp>
        <p:nvSpPr>
          <p:cNvPr id="4" name="スライド番号プレースホルダー 3"/>
          <p:cNvSpPr>
            <a:spLocks noGrp="1"/>
          </p:cNvSpPr>
          <p:nvPr>
            <p:ph type="sldNum" sz="quarter" idx="5"/>
          </p:nvPr>
        </p:nvSpPr>
        <p:spPr/>
        <p:txBody>
          <a:bodyPr/>
          <a:lstStyle/>
          <a:p>
            <a:fld id="{29590C53-7309-46B0-9579-8BF286388F6B}" type="slidenum">
              <a:rPr kumimoji="1" lang="ja-JP" altLang="en-US" smtClean="0"/>
              <a:t>8</a:t>
            </a:fld>
            <a:endParaRPr kumimoji="1" lang="ja-JP" altLang="en-US"/>
          </a:p>
        </p:txBody>
      </p:sp>
    </p:spTree>
    <p:extLst>
      <p:ext uri="{BB962C8B-B14F-4D97-AF65-F5344CB8AC3E}">
        <p14:creationId xmlns:p14="http://schemas.microsoft.com/office/powerpoint/2010/main" val="4044480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2A7901A-00FA-4CC3-808D-D42DB02B5023}" type="datetimeFigureOut">
              <a:rPr kumimoji="1" lang="ja-JP" altLang="en-US" smtClean="0"/>
              <a:t>2025/7/13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BF38009-0414-427A-8A51-73BDF78709A6}" type="slidenum">
              <a:rPr kumimoji="1" lang="ja-JP" altLang="en-US" smtClean="0"/>
              <a:t>‹#›</a:t>
            </a:fld>
            <a:endParaRPr kumimoji="1" lang="ja-JP" altLang="en-US"/>
          </a:p>
        </p:txBody>
      </p:sp>
    </p:spTree>
    <p:extLst>
      <p:ext uri="{BB962C8B-B14F-4D97-AF65-F5344CB8AC3E}">
        <p14:creationId xmlns:p14="http://schemas.microsoft.com/office/powerpoint/2010/main" val="1616792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2A7901A-00FA-4CC3-808D-D42DB02B5023}" type="datetimeFigureOut">
              <a:rPr kumimoji="1" lang="ja-JP" altLang="en-US" smtClean="0"/>
              <a:t>2025/7/13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BF38009-0414-427A-8A51-73BDF78709A6}" type="slidenum">
              <a:rPr kumimoji="1" lang="ja-JP" altLang="en-US" smtClean="0"/>
              <a:t>‹#›</a:t>
            </a:fld>
            <a:endParaRPr kumimoji="1" lang="ja-JP" altLang="en-US"/>
          </a:p>
        </p:txBody>
      </p:sp>
    </p:spTree>
    <p:extLst>
      <p:ext uri="{BB962C8B-B14F-4D97-AF65-F5344CB8AC3E}">
        <p14:creationId xmlns:p14="http://schemas.microsoft.com/office/powerpoint/2010/main" val="3271126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2A7901A-00FA-4CC3-808D-D42DB02B5023}" type="datetimeFigureOut">
              <a:rPr kumimoji="1" lang="ja-JP" altLang="en-US" smtClean="0"/>
              <a:t>2025/7/13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BF38009-0414-427A-8A51-73BDF78709A6}" type="slidenum">
              <a:rPr kumimoji="1" lang="ja-JP" altLang="en-US" smtClean="0"/>
              <a:t>‹#›</a:t>
            </a:fld>
            <a:endParaRPr kumimoji="1" lang="ja-JP" altLang="en-US"/>
          </a:p>
        </p:txBody>
      </p:sp>
    </p:spTree>
    <p:extLst>
      <p:ext uri="{BB962C8B-B14F-4D97-AF65-F5344CB8AC3E}">
        <p14:creationId xmlns:p14="http://schemas.microsoft.com/office/powerpoint/2010/main" val="285287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2A7901A-00FA-4CC3-808D-D42DB02B5023}" type="datetimeFigureOut">
              <a:rPr kumimoji="1" lang="ja-JP" altLang="en-US" smtClean="0"/>
              <a:t>2025/7/13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BF38009-0414-427A-8A51-73BDF78709A6}" type="slidenum">
              <a:rPr kumimoji="1" lang="ja-JP" altLang="en-US" smtClean="0"/>
              <a:t>‹#›</a:t>
            </a:fld>
            <a:endParaRPr kumimoji="1" lang="ja-JP" altLang="en-US"/>
          </a:p>
        </p:txBody>
      </p:sp>
    </p:spTree>
    <p:extLst>
      <p:ext uri="{BB962C8B-B14F-4D97-AF65-F5344CB8AC3E}">
        <p14:creationId xmlns:p14="http://schemas.microsoft.com/office/powerpoint/2010/main" val="2857772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2A7901A-00FA-4CC3-808D-D42DB02B5023}" type="datetimeFigureOut">
              <a:rPr kumimoji="1" lang="ja-JP" altLang="en-US" smtClean="0"/>
              <a:t>2025/7/13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BF38009-0414-427A-8A51-73BDF78709A6}" type="slidenum">
              <a:rPr kumimoji="1" lang="ja-JP" altLang="en-US" smtClean="0"/>
              <a:t>‹#›</a:t>
            </a:fld>
            <a:endParaRPr kumimoji="1" lang="ja-JP" altLang="en-US"/>
          </a:p>
        </p:txBody>
      </p:sp>
    </p:spTree>
    <p:extLst>
      <p:ext uri="{BB962C8B-B14F-4D97-AF65-F5344CB8AC3E}">
        <p14:creationId xmlns:p14="http://schemas.microsoft.com/office/powerpoint/2010/main" val="3886202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2A7901A-00FA-4CC3-808D-D42DB02B5023}" type="datetimeFigureOut">
              <a:rPr kumimoji="1" lang="ja-JP" altLang="en-US" smtClean="0"/>
              <a:t>2025/7/13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BF38009-0414-427A-8A51-73BDF78709A6}" type="slidenum">
              <a:rPr kumimoji="1" lang="ja-JP" altLang="en-US" smtClean="0"/>
              <a:t>‹#›</a:t>
            </a:fld>
            <a:endParaRPr kumimoji="1" lang="ja-JP" altLang="en-US"/>
          </a:p>
        </p:txBody>
      </p:sp>
    </p:spTree>
    <p:extLst>
      <p:ext uri="{BB962C8B-B14F-4D97-AF65-F5344CB8AC3E}">
        <p14:creationId xmlns:p14="http://schemas.microsoft.com/office/powerpoint/2010/main" val="1339952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2A7901A-00FA-4CC3-808D-D42DB02B5023}" type="datetimeFigureOut">
              <a:rPr kumimoji="1" lang="ja-JP" altLang="en-US" smtClean="0"/>
              <a:t>2025/7/13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BF38009-0414-427A-8A51-73BDF78709A6}" type="slidenum">
              <a:rPr kumimoji="1" lang="ja-JP" altLang="en-US" smtClean="0"/>
              <a:t>‹#›</a:t>
            </a:fld>
            <a:endParaRPr kumimoji="1" lang="ja-JP" altLang="en-US"/>
          </a:p>
        </p:txBody>
      </p:sp>
    </p:spTree>
    <p:extLst>
      <p:ext uri="{BB962C8B-B14F-4D97-AF65-F5344CB8AC3E}">
        <p14:creationId xmlns:p14="http://schemas.microsoft.com/office/powerpoint/2010/main" val="2039534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2A7901A-00FA-4CC3-808D-D42DB02B5023}" type="datetimeFigureOut">
              <a:rPr kumimoji="1" lang="ja-JP" altLang="en-US" smtClean="0"/>
              <a:t>2025/7/13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BF38009-0414-427A-8A51-73BDF78709A6}" type="slidenum">
              <a:rPr kumimoji="1" lang="ja-JP" altLang="en-US" smtClean="0"/>
              <a:t>‹#›</a:t>
            </a:fld>
            <a:endParaRPr kumimoji="1" lang="ja-JP" altLang="en-US"/>
          </a:p>
        </p:txBody>
      </p:sp>
    </p:spTree>
    <p:extLst>
      <p:ext uri="{BB962C8B-B14F-4D97-AF65-F5344CB8AC3E}">
        <p14:creationId xmlns:p14="http://schemas.microsoft.com/office/powerpoint/2010/main" val="1566458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2A7901A-00FA-4CC3-808D-D42DB02B5023}" type="datetimeFigureOut">
              <a:rPr kumimoji="1" lang="ja-JP" altLang="en-US" smtClean="0"/>
              <a:t>2025/7/13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BF38009-0414-427A-8A51-73BDF78709A6}" type="slidenum">
              <a:rPr kumimoji="1" lang="ja-JP" altLang="en-US" smtClean="0"/>
              <a:t>‹#›</a:t>
            </a:fld>
            <a:endParaRPr kumimoji="1" lang="ja-JP" altLang="en-US"/>
          </a:p>
        </p:txBody>
      </p:sp>
    </p:spTree>
    <p:extLst>
      <p:ext uri="{BB962C8B-B14F-4D97-AF65-F5344CB8AC3E}">
        <p14:creationId xmlns:p14="http://schemas.microsoft.com/office/powerpoint/2010/main" val="2959820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2A7901A-00FA-4CC3-808D-D42DB02B5023}" type="datetimeFigureOut">
              <a:rPr kumimoji="1" lang="ja-JP" altLang="en-US" smtClean="0"/>
              <a:t>2025/7/13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BF38009-0414-427A-8A51-73BDF78709A6}" type="slidenum">
              <a:rPr kumimoji="1" lang="ja-JP" altLang="en-US" smtClean="0"/>
              <a:t>‹#›</a:t>
            </a:fld>
            <a:endParaRPr kumimoji="1" lang="ja-JP" altLang="en-US"/>
          </a:p>
        </p:txBody>
      </p:sp>
    </p:spTree>
    <p:extLst>
      <p:ext uri="{BB962C8B-B14F-4D97-AF65-F5344CB8AC3E}">
        <p14:creationId xmlns:p14="http://schemas.microsoft.com/office/powerpoint/2010/main" val="1500022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2A7901A-00FA-4CC3-808D-D42DB02B5023}" type="datetimeFigureOut">
              <a:rPr kumimoji="1" lang="ja-JP" altLang="en-US" smtClean="0"/>
              <a:t>2025/7/13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BF38009-0414-427A-8A51-73BDF78709A6}" type="slidenum">
              <a:rPr kumimoji="1" lang="ja-JP" altLang="en-US" smtClean="0"/>
              <a:t>‹#›</a:t>
            </a:fld>
            <a:endParaRPr kumimoji="1" lang="ja-JP" altLang="en-US"/>
          </a:p>
        </p:txBody>
      </p:sp>
    </p:spTree>
    <p:extLst>
      <p:ext uri="{BB962C8B-B14F-4D97-AF65-F5344CB8AC3E}">
        <p14:creationId xmlns:p14="http://schemas.microsoft.com/office/powerpoint/2010/main" val="2340810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A7901A-00FA-4CC3-808D-D42DB02B5023}" type="datetimeFigureOut">
              <a:rPr kumimoji="1" lang="ja-JP" altLang="en-US" smtClean="0"/>
              <a:t>2025/7/13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F38009-0414-427A-8A51-73BDF78709A6}" type="slidenum">
              <a:rPr kumimoji="1" lang="ja-JP" altLang="en-US" smtClean="0"/>
              <a:t>‹#›</a:t>
            </a:fld>
            <a:endParaRPr kumimoji="1" lang="ja-JP" altLang="en-US"/>
          </a:p>
        </p:txBody>
      </p:sp>
    </p:spTree>
    <p:extLst>
      <p:ext uri="{BB962C8B-B14F-4D97-AF65-F5344CB8AC3E}">
        <p14:creationId xmlns:p14="http://schemas.microsoft.com/office/powerpoint/2010/main" val="1396849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1628799"/>
            <a:ext cx="8964488" cy="694125"/>
          </a:xfrm>
        </p:spPr>
        <p:txBody>
          <a:bodyPr>
            <a:noAutofit/>
          </a:bodyPr>
          <a:lstStyle/>
          <a:p>
            <a:pPr algn="l"/>
            <a:r>
              <a:rPr lang="ja-JP" altLang="en-US" sz="3600" dirty="0"/>
              <a:t>ランダム性を抜きに話をすることはできない。</a:t>
            </a:r>
            <a:endParaRPr kumimoji="1" lang="ja-JP" altLang="en-US" sz="3600" dirty="0"/>
          </a:p>
        </p:txBody>
      </p:sp>
      <p:sp>
        <p:nvSpPr>
          <p:cNvPr id="3" name="コンテンツ プレースホルダー 2"/>
          <p:cNvSpPr>
            <a:spLocks noGrp="1"/>
          </p:cNvSpPr>
          <p:nvPr>
            <p:ph idx="1"/>
          </p:nvPr>
        </p:nvSpPr>
        <p:spPr>
          <a:xfrm>
            <a:off x="467990" y="2348880"/>
            <a:ext cx="8229600" cy="4320480"/>
          </a:xfrm>
        </p:spPr>
        <p:txBody>
          <a:bodyPr>
            <a:normAutofit lnSpcReduction="10000"/>
          </a:bodyPr>
          <a:lstStyle/>
          <a:p>
            <a:r>
              <a:rPr lang="ja-JP" altLang="en-US" dirty="0"/>
              <a:t>癌にかかるか、かからないか？</a:t>
            </a:r>
            <a:endParaRPr lang="en-US" altLang="ja-JP" dirty="0"/>
          </a:p>
          <a:p>
            <a:r>
              <a:rPr lang="ja-JP" altLang="en-US" dirty="0"/>
              <a:t>株式投資の際、どの銘柄を買えばよいか？</a:t>
            </a:r>
            <a:endParaRPr lang="en-US" altLang="ja-JP" dirty="0"/>
          </a:p>
          <a:p>
            <a:r>
              <a:rPr lang="ja-JP" altLang="en-US" dirty="0"/>
              <a:t>テロが起こるか、おこらないか？</a:t>
            </a:r>
            <a:endParaRPr lang="en-US" altLang="ja-JP" dirty="0"/>
          </a:p>
          <a:p>
            <a:r>
              <a:rPr lang="ja-JP" altLang="en-US" dirty="0"/>
              <a:t>台風がどの程度の被害を及ぼすか？</a:t>
            </a:r>
            <a:endParaRPr lang="en-US" altLang="ja-JP" dirty="0"/>
          </a:p>
          <a:p>
            <a:r>
              <a:rPr lang="ja-JP" altLang="en-US" dirty="0"/>
              <a:t>南海トラフ地震はいつ起こるのか？</a:t>
            </a:r>
            <a:endParaRPr lang="en-US" altLang="ja-JP" dirty="0"/>
          </a:p>
          <a:p>
            <a:r>
              <a:rPr lang="ja-JP" altLang="en-US" dirty="0"/>
              <a:t>サイコロを投げたらどの面が出るのか？</a:t>
            </a:r>
            <a:endParaRPr lang="en-US" altLang="ja-JP" dirty="0"/>
          </a:p>
          <a:p>
            <a:r>
              <a:rPr lang="ja-JP" altLang="en-US"/>
              <a:t>希望企業に入社できるのか</a:t>
            </a:r>
            <a:r>
              <a:rPr lang="ja-JP" altLang="en-US" dirty="0"/>
              <a:t>？</a:t>
            </a:r>
            <a:endParaRPr lang="en-US" altLang="ja-JP" dirty="0"/>
          </a:p>
          <a:p>
            <a:r>
              <a:rPr lang="ja-JP" altLang="en-US" dirty="0"/>
              <a:t>コインを投げて表がでるか裏がでるか？</a:t>
            </a:r>
            <a:endParaRPr lang="en-US" altLang="ja-JP" dirty="0"/>
          </a:p>
        </p:txBody>
      </p:sp>
      <p:sp>
        <p:nvSpPr>
          <p:cNvPr id="4" name="タイトル 1"/>
          <p:cNvSpPr txBox="1">
            <a:spLocks/>
          </p:cNvSpPr>
          <p:nvPr/>
        </p:nvSpPr>
        <p:spPr>
          <a:xfrm>
            <a:off x="483066" y="130865"/>
            <a:ext cx="8214523" cy="1353919"/>
          </a:xfrm>
          <a:prstGeom prst="rect">
            <a:avLst/>
          </a:prstGeom>
          <a:ln w="12700">
            <a:solidFill>
              <a:schemeClr val="accent1"/>
            </a:solid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dirty="0"/>
              <a:t>第</a:t>
            </a:r>
            <a:r>
              <a:rPr lang="en-US" altLang="ja-JP" dirty="0"/>
              <a:t>16</a:t>
            </a:r>
            <a:r>
              <a:rPr lang="ja-JP" altLang="en-US" dirty="0"/>
              <a:t>章　無知、カオス、量子力学</a:t>
            </a:r>
            <a:endParaRPr lang="en-US" altLang="ja-JP" dirty="0"/>
          </a:p>
          <a:p>
            <a:r>
              <a:rPr lang="ja-JP" altLang="en-US" sz="3200" dirty="0"/>
              <a:t>ランダムを生み出すもの</a:t>
            </a:r>
          </a:p>
        </p:txBody>
      </p:sp>
    </p:spTree>
    <p:extLst>
      <p:ext uri="{BB962C8B-B14F-4D97-AF65-F5344CB8AC3E}">
        <p14:creationId xmlns:p14="http://schemas.microsoft.com/office/powerpoint/2010/main" val="1154754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気象もカオス系なのだ（２）</a:t>
            </a:r>
          </a:p>
        </p:txBody>
      </p:sp>
      <p:sp>
        <p:nvSpPr>
          <p:cNvPr id="3" name="コンテンツ プレースホルダー 2"/>
          <p:cNvSpPr>
            <a:spLocks noGrp="1"/>
          </p:cNvSpPr>
          <p:nvPr>
            <p:ph idx="1"/>
          </p:nvPr>
        </p:nvSpPr>
        <p:spPr/>
        <p:txBody>
          <a:bodyPr>
            <a:normAutofit lnSpcReduction="10000"/>
          </a:bodyPr>
          <a:lstStyle/>
          <a:p>
            <a:r>
              <a:rPr kumimoji="1" lang="ja-JP" altLang="en-US" dirty="0"/>
              <a:t>分子や粒子の衝突は単純なパターンで起きるわけではなく、とても予想できないような形で衝突が次から次へと新しい衝突を生む。</a:t>
            </a:r>
            <a:endParaRPr kumimoji="1" lang="en-US" altLang="ja-JP" dirty="0"/>
          </a:p>
          <a:p>
            <a:r>
              <a:rPr kumimoji="1" lang="ja-JP" altLang="en-US" dirty="0"/>
              <a:t>だから、現在の気象条件にわずかでも差異が生じれば、その後数日の気象を大幅に変化させかねない。</a:t>
            </a:r>
            <a:endParaRPr kumimoji="1" lang="en-US" altLang="ja-JP" dirty="0"/>
          </a:p>
          <a:p>
            <a:r>
              <a:rPr lang="ja-JP" altLang="en-US" dirty="0"/>
              <a:t>そのため、どんな超高性能の感知装置を使っても、ごく小さな誤差や判断ミスがあれば、とんでもなく不正確な天気予報につながる。</a:t>
            </a:r>
            <a:endParaRPr kumimoji="1" lang="ja-JP" altLang="en-US" dirty="0"/>
          </a:p>
        </p:txBody>
      </p:sp>
    </p:spTree>
    <p:extLst>
      <p:ext uri="{BB962C8B-B14F-4D97-AF65-F5344CB8AC3E}">
        <p14:creationId xmlns:p14="http://schemas.microsoft.com/office/powerpoint/2010/main" val="1811122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気象予報士の評価</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fontScale="92500" lnSpcReduction="10000"/>
              </a:bodyPr>
              <a:lstStyle/>
              <a:p>
                <a:r>
                  <a:rPr lang="en-US" altLang="ja-JP" dirty="0"/>
                  <a:t>《</a:t>
                </a:r>
                <a:r>
                  <a:rPr lang="ja-JP" altLang="en-US" dirty="0"/>
                  <a:t>ブライア・スコア</a:t>
                </a:r>
                <a:r>
                  <a:rPr lang="en-US" altLang="ja-JP" dirty="0"/>
                  <a:t>》</a:t>
                </a:r>
                <a:r>
                  <a:rPr kumimoji="1" lang="ja-JP" altLang="en-US" dirty="0"/>
                  <a:t>ある気象予報士が、降雨確率</a:t>
                </a:r>
                <a:r>
                  <a:rPr kumimoji="1" lang="en-US" altLang="ja-JP" dirty="0"/>
                  <a:t>30%</a:t>
                </a:r>
                <a:r>
                  <a:rPr lang="ja-JP" altLang="en-US" dirty="0"/>
                  <a:t>と予測したとき、</a:t>
                </a:r>
                <a:endParaRPr lang="en-US" altLang="ja-JP" dirty="0"/>
              </a:p>
              <a:p>
                <a:pPr lvl="1"/>
                <a:r>
                  <a:rPr lang="ja-JP" altLang="en-US" dirty="0"/>
                  <a:t>雨が降らなければ、</a:t>
                </a:r>
                <a:r>
                  <a:rPr lang="en-US" altLang="ja-JP" dirty="0"/>
                  <a:t>30%</a:t>
                </a:r>
                <a14:m>
                  <m:oMath xmlns:m="http://schemas.openxmlformats.org/officeDocument/2006/math">
                    <m:r>
                      <a:rPr lang="en-US" altLang="ja-JP" i="1" smtClean="0">
                        <a:latin typeface="Cambria Math"/>
                        <a:ea typeface="Cambria Math"/>
                      </a:rPr>
                      <m:t>×</m:t>
                    </m:r>
                    <m:r>
                      <a:rPr lang="en-US" altLang="ja-JP" b="0" i="1" smtClean="0">
                        <a:latin typeface="Cambria Math"/>
                        <a:ea typeface="Cambria Math"/>
                      </a:rPr>
                      <m:t>30%</m:t>
                    </m:r>
                  </m:oMath>
                </a14:m>
                <a:r>
                  <a:rPr lang="ja-JP" altLang="en-US" dirty="0"/>
                  <a:t>の</a:t>
                </a:r>
                <a:r>
                  <a:rPr lang="en-US" altLang="ja-JP" dirty="0"/>
                  <a:t>0.09</a:t>
                </a:r>
                <a:r>
                  <a:rPr lang="ja-JP" altLang="en-US" dirty="0"/>
                  <a:t>をペナルティとして与え、</a:t>
                </a:r>
                <a:endParaRPr lang="en-US" altLang="ja-JP" dirty="0"/>
              </a:p>
              <a:p>
                <a:pPr lvl="1"/>
                <a:r>
                  <a:rPr lang="ja-JP" altLang="en-US" dirty="0"/>
                  <a:t>雨が降れば </a:t>
                </a:r>
                <a:r>
                  <a:rPr lang="en-US" altLang="ja-JP" dirty="0"/>
                  <a:t>70%</a:t>
                </a:r>
                <a14:m>
                  <m:oMath xmlns:m="http://schemas.openxmlformats.org/officeDocument/2006/math">
                    <m:r>
                      <a:rPr lang="en-US" altLang="ja-JP" i="1" smtClean="0">
                        <a:latin typeface="Cambria Math"/>
                        <a:ea typeface="Cambria Math"/>
                      </a:rPr>
                      <m:t>×</m:t>
                    </m:r>
                  </m:oMath>
                </a14:m>
                <a:r>
                  <a:rPr lang="en-US" altLang="ja-JP" dirty="0"/>
                  <a:t>70% =0.49 </a:t>
                </a:r>
                <a:r>
                  <a:rPr lang="ja-JP" altLang="en-US" dirty="0"/>
                  <a:t>をペナルティとして与える。</a:t>
                </a:r>
                <a:endParaRPr lang="en-US" altLang="ja-JP" dirty="0"/>
              </a:p>
              <a:p>
                <a:r>
                  <a:rPr lang="ja-JP" altLang="en-US" dirty="0"/>
                  <a:t>ブライア・スコアによって与えられるスコアは平均して、</a:t>
                </a:r>
                <a:r>
                  <a:rPr lang="en-US" altLang="ja-JP" dirty="0"/>
                  <a:t>15</a:t>
                </a:r>
                <a:r>
                  <a:rPr lang="ja-JP" altLang="en-US" dirty="0"/>
                  <a:t>～</a:t>
                </a:r>
                <a:r>
                  <a:rPr lang="en-US" altLang="ja-JP" dirty="0"/>
                  <a:t>20%</a:t>
                </a:r>
                <a:r>
                  <a:rPr lang="ja-JP" altLang="en-US" dirty="0"/>
                  <a:t> 程度である。</a:t>
                </a:r>
                <a:endParaRPr lang="en-US" altLang="ja-JP" dirty="0"/>
              </a:p>
              <a:p>
                <a:r>
                  <a:rPr lang="ja-JP" altLang="en-US" dirty="0"/>
                  <a:t>これは毎日</a:t>
                </a:r>
                <a:r>
                  <a:rPr lang="en-US" altLang="ja-JP" dirty="0"/>
                  <a:t>50%</a:t>
                </a:r>
                <a:r>
                  <a:rPr lang="ja-JP" altLang="en-US" dirty="0"/>
                  <a:t>と予測するときの</a:t>
                </a:r>
                <a:r>
                  <a:rPr lang="en-US" altLang="ja-JP" dirty="0"/>
                  <a:t>25% </a:t>
                </a:r>
                <a:r>
                  <a:rPr lang="ja-JP" altLang="en-US" dirty="0"/>
                  <a:t>とあまり変わらない。</a:t>
                </a:r>
                <a:endParaRPr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2"/>
                <a:stretch>
                  <a:fillRect l="-1481" t="-2695" r="-1704"/>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506329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「神はサイコロを振らない」か？</a:t>
            </a:r>
            <a:br>
              <a:rPr kumimoji="1" lang="en-US" altLang="ja-JP" dirty="0"/>
            </a:br>
            <a:r>
              <a:rPr lang="ja-JP" altLang="en-US" dirty="0"/>
              <a:t>量子力学論争</a:t>
            </a:r>
            <a:endParaRPr kumimoji="1" lang="ja-JP" altLang="en-US" dirty="0"/>
          </a:p>
        </p:txBody>
      </p:sp>
      <p:sp>
        <p:nvSpPr>
          <p:cNvPr id="3" name="コンテンツ プレースホルダー 2"/>
          <p:cNvSpPr>
            <a:spLocks noGrp="1"/>
          </p:cNvSpPr>
          <p:nvPr>
            <p:ph idx="1"/>
          </p:nvPr>
        </p:nvSpPr>
        <p:spPr>
          <a:xfrm>
            <a:off x="457200" y="1600200"/>
            <a:ext cx="8435280" cy="4997152"/>
          </a:xfrm>
        </p:spPr>
        <p:txBody>
          <a:bodyPr>
            <a:normAutofit fontScale="85000" lnSpcReduction="20000"/>
          </a:bodyPr>
          <a:lstStyle/>
          <a:p>
            <a:r>
              <a:rPr kumimoji="1" lang="ja-JP" altLang="en-US" dirty="0"/>
              <a:t>量子力学とは、分子</a:t>
            </a:r>
            <a:r>
              <a:rPr lang="ja-JP" altLang="en-US" dirty="0"/>
              <a:t>・</a:t>
            </a:r>
            <a:r>
              <a:rPr kumimoji="1" lang="ja-JP" altLang="en-US" dirty="0"/>
              <a:t>原子</a:t>
            </a:r>
            <a:r>
              <a:rPr lang="ja-JP" altLang="en-US" dirty="0"/>
              <a:t>・</a:t>
            </a:r>
            <a:r>
              <a:rPr kumimoji="1" lang="ja-JP" altLang="en-US" dirty="0"/>
              <a:t>原子核</a:t>
            </a:r>
            <a:r>
              <a:rPr lang="ja-JP" altLang="en-US" dirty="0"/>
              <a:t>・</a:t>
            </a:r>
            <a:r>
              <a:rPr kumimoji="1" lang="ja-JP" altLang="en-US" dirty="0"/>
              <a:t>素粒子などの微視的な物体の引き起こす現象を扱う理論</a:t>
            </a:r>
            <a:endParaRPr kumimoji="1" lang="en-US" altLang="ja-JP" dirty="0"/>
          </a:p>
          <a:p>
            <a:r>
              <a:rPr kumimoji="1" lang="ja-JP" altLang="en-US" dirty="0"/>
              <a:t>ランダム性とは「純粋に無知によってもたらされる」というのが、従来の自然科学の根幹をなす信条の一つだった。</a:t>
            </a:r>
            <a:endParaRPr kumimoji="1" lang="en-US" altLang="ja-JP" dirty="0"/>
          </a:p>
          <a:p>
            <a:pPr lvl="1"/>
            <a:r>
              <a:rPr lang="ja-JP" altLang="en-US" dirty="0"/>
              <a:t>「全てを知っていたら、私たちは原理上は未来を正確に予測できる。」</a:t>
            </a:r>
            <a:endParaRPr lang="en-US" altLang="ja-JP" dirty="0"/>
          </a:p>
          <a:p>
            <a:pPr lvl="1"/>
            <a:r>
              <a:rPr kumimoji="1" lang="ja-JP" altLang="en-US" dirty="0"/>
              <a:t>ボールの落下点や天体の動き</a:t>
            </a:r>
            <a:endParaRPr kumimoji="1" lang="en-US" altLang="ja-JP" dirty="0"/>
          </a:p>
          <a:p>
            <a:pPr lvl="1"/>
            <a:r>
              <a:rPr kumimoji="1" lang="ja-JP" altLang="en-US" dirty="0"/>
              <a:t>気象予報さえ原理上予測可能である</a:t>
            </a:r>
            <a:endParaRPr kumimoji="1" lang="en-US" altLang="ja-JP" dirty="0"/>
          </a:p>
          <a:p>
            <a:r>
              <a:rPr lang="ja-JP" altLang="en-US" dirty="0"/>
              <a:t>ところが、量子力学がすべてを変えた。</a:t>
            </a:r>
            <a:endParaRPr lang="en-US" altLang="ja-JP" dirty="0"/>
          </a:p>
          <a:p>
            <a:r>
              <a:rPr lang="ja-JP" altLang="en-US" dirty="0"/>
              <a:t>量子力学によれば、宇宙は、もっとも根本的なレベル</a:t>
            </a:r>
            <a:r>
              <a:rPr lang="ja-JP" altLang="en-US"/>
              <a:t>では、不変</a:t>
            </a:r>
            <a:r>
              <a:rPr lang="ja-JP" altLang="en-US" dirty="0"/>
              <a:t>の科学的必然ではなく、ランダム性と不確実性によって成り立っているという。</a:t>
            </a:r>
            <a:endParaRPr kumimoji="1" lang="ja-JP" altLang="en-US" dirty="0"/>
          </a:p>
        </p:txBody>
      </p:sp>
    </p:spTree>
    <p:extLst>
      <p:ext uri="{BB962C8B-B14F-4D97-AF65-F5344CB8AC3E}">
        <p14:creationId xmlns:p14="http://schemas.microsoft.com/office/powerpoint/2010/main" val="104180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量子力学によれば、</a:t>
            </a:r>
          </a:p>
        </p:txBody>
      </p:sp>
      <p:sp>
        <p:nvSpPr>
          <p:cNvPr id="3" name="コンテンツ プレースホルダー 2"/>
          <p:cNvSpPr>
            <a:spLocks noGrp="1"/>
          </p:cNvSpPr>
          <p:nvPr>
            <p:ph idx="1"/>
          </p:nvPr>
        </p:nvSpPr>
        <p:spPr/>
        <p:txBody>
          <a:bodyPr>
            <a:normAutofit fontScale="85000" lnSpcReduction="10000"/>
          </a:bodyPr>
          <a:lstStyle/>
          <a:p>
            <a:r>
              <a:rPr kumimoji="1" lang="ja-JP" altLang="en-US" dirty="0"/>
              <a:t>もはや物理学は、これから起こることを確実に予測できない。確定できることと言えば、せいぜい、さまざまな結果が生起する確率だけだ。</a:t>
            </a:r>
            <a:endParaRPr kumimoji="1" lang="en-US" altLang="ja-JP" dirty="0"/>
          </a:p>
          <a:p>
            <a:r>
              <a:rPr lang="ja-JP" altLang="en-US" dirty="0"/>
              <a:t>「ハイゼンベルクの不確定性原理」という数学的原理によって、“私たちが観測したり予想を立てたりするものにはすべて、予め定まったレベル以上の不確実性やランダム性が付いて回る”ことが示された。</a:t>
            </a:r>
            <a:endParaRPr lang="en-US" altLang="ja-JP" dirty="0"/>
          </a:p>
          <a:p>
            <a:r>
              <a:rPr lang="ja-JP" altLang="en-US" dirty="0"/>
              <a:t>この理論によると、ある系についていくら精密に測定しても、またいくら技術が進歩しても、それに基づく予想の精度には限度があり、ランダム性を取り払うことができないということが分かる。</a:t>
            </a:r>
            <a:endParaRPr lang="en-US" altLang="ja-JP" dirty="0"/>
          </a:p>
        </p:txBody>
      </p:sp>
    </p:spTree>
    <p:extLst>
      <p:ext uri="{BB962C8B-B14F-4D97-AF65-F5344CB8AC3E}">
        <p14:creationId xmlns:p14="http://schemas.microsoft.com/office/powerpoint/2010/main" val="1574976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自然界は根本的なレベルで本来ランダムであるという考え方</a:t>
            </a:r>
          </a:p>
        </p:txBody>
      </p:sp>
      <p:sp>
        <p:nvSpPr>
          <p:cNvPr id="3" name="コンテンツ プレースホルダー 2"/>
          <p:cNvSpPr>
            <a:spLocks noGrp="1"/>
          </p:cNvSpPr>
          <p:nvPr>
            <p:ph idx="1"/>
          </p:nvPr>
        </p:nvSpPr>
        <p:spPr>
          <a:xfrm>
            <a:off x="457200" y="1600200"/>
            <a:ext cx="8435280" cy="5069160"/>
          </a:xfrm>
        </p:spPr>
        <p:txBody>
          <a:bodyPr>
            <a:normAutofit/>
          </a:bodyPr>
          <a:lstStyle/>
          <a:p>
            <a:r>
              <a:rPr kumimoji="1" lang="ja-JP" altLang="en-US" dirty="0"/>
              <a:t>明快なパターンに従う大きくて単純な物体に慣れている。</a:t>
            </a:r>
            <a:r>
              <a:rPr kumimoji="1" lang="ja-JP" altLang="en-US" dirty="0">
                <a:solidFill>
                  <a:srgbClr val="FF0000"/>
                </a:solidFill>
              </a:rPr>
              <a:t>これはランダムには見えない。しかし、これは「大数の法則」が働いて、ランダム性が見えないでいるだけである。</a:t>
            </a:r>
            <a:endParaRPr kumimoji="1" lang="en-US" altLang="ja-JP" dirty="0">
              <a:solidFill>
                <a:srgbClr val="FF0000"/>
              </a:solidFill>
            </a:endParaRPr>
          </a:p>
          <a:p>
            <a:r>
              <a:rPr lang="ja-JP" altLang="en-US" dirty="0"/>
              <a:t>自然界に備わるランダム性は、私たちが目にしたり体験したりできるスケールでは目立たないものの、</a:t>
            </a:r>
            <a:r>
              <a:rPr lang="ja-JP" altLang="en-US" dirty="0">
                <a:solidFill>
                  <a:srgbClr val="FF0000"/>
                </a:solidFill>
              </a:rPr>
              <a:t>原子や分子という想像もつかないほど小さなスケールでは重要なのだ</a:t>
            </a:r>
            <a:r>
              <a:rPr lang="ja-JP" altLang="en-US" dirty="0"/>
              <a:t>。</a:t>
            </a:r>
            <a:endParaRPr kumimoji="1" lang="ja-JP" altLang="en-US" dirty="0"/>
          </a:p>
        </p:txBody>
      </p:sp>
    </p:spTree>
    <p:extLst>
      <p:ext uri="{BB962C8B-B14F-4D97-AF65-F5344CB8AC3E}">
        <p14:creationId xmlns:p14="http://schemas.microsoft.com/office/powerpoint/2010/main" val="2599920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では、その小さいスケールでのランダム性はどのように生成されるのか？</a:t>
            </a:r>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アインシュタインは「神はサイコロを振らない」として、自然界本来のランダム性をうけいれなかった。</a:t>
            </a:r>
            <a:endParaRPr kumimoji="1" lang="en-US" altLang="ja-JP" dirty="0"/>
          </a:p>
          <a:p>
            <a:r>
              <a:rPr lang="ja-JP" altLang="en-US" dirty="0"/>
              <a:t>アイルランドの物理学者ジョン・ベルは、実験で観察した素粒子の特性が、局所的な隠れた変数の存在</a:t>
            </a:r>
            <a:r>
              <a:rPr lang="ja-JP" altLang="en-US" dirty="0">
                <a:solidFill>
                  <a:srgbClr val="FF0000"/>
                </a:solidFill>
              </a:rPr>
              <a:t>（つまり、自然界に何を選択すべきかを教える微小な指令）</a:t>
            </a:r>
            <a:r>
              <a:rPr lang="ja-JP" altLang="en-US" dirty="0"/>
              <a:t>と矛盾することを示す数学の定理を発表した。</a:t>
            </a:r>
            <a:endParaRPr lang="en-US" altLang="ja-JP" dirty="0"/>
          </a:p>
          <a:p>
            <a:r>
              <a:rPr kumimoji="1" lang="ja-JP" altLang="en-US" dirty="0"/>
              <a:t>これにより、大半の物理学者は量子力学の謳うランダム性が間違いなく実在し、隠れた変数は存在しないということで納得している。</a:t>
            </a:r>
          </a:p>
        </p:txBody>
      </p:sp>
    </p:spTree>
    <p:extLst>
      <p:ext uri="{BB962C8B-B14F-4D97-AF65-F5344CB8AC3E}">
        <p14:creationId xmlns:p14="http://schemas.microsoft.com/office/powerpoint/2010/main" val="1258989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本当にランダムな世界に生きる</a:t>
            </a:r>
          </a:p>
        </p:txBody>
      </p:sp>
      <p:sp>
        <p:nvSpPr>
          <p:cNvPr id="3" name="コンテンツ プレースホルダー 2"/>
          <p:cNvSpPr>
            <a:spLocks noGrp="1"/>
          </p:cNvSpPr>
          <p:nvPr>
            <p:ph idx="1"/>
          </p:nvPr>
        </p:nvSpPr>
        <p:spPr/>
        <p:txBody>
          <a:bodyPr>
            <a:normAutofit lnSpcReduction="10000"/>
          </a:bodyPr>
          <a:lstStyle/>
          <a:p>
            <a:r>
              <a:rPr lang="ja-JP" altLang="en-US" dirty="0"/>
              <a:t>量子力学の何よりの魅力は、「確率論</a:t>
            </a:r>
            <a:r>
              <a:rPr kumimoji="1" lang="ja-JP" altLang="en-US" dirty="0"/>
              <a:t>は私たちの無知のレベルを測る物差しであるばかりでなく、自然界の根源的な法則でもある」としているところ</a:t>
            </a:r>
            <a:r>
              <a:rPr lang="ja-JP" altLang="en-US" dirty="0"/>
              <a:t>である。</a:t>
            </a:r>
            <a:endParaRPr kumimoji="1" lang="en-US" altLang="ja-JP" dirty="0"/>
          </a:p>
          <a:p>
            <a:r>
              <a:rPr lang="ja-JP" altLang="en-US" dirty="0"/>
              <a:t>おかげで、確率と不確実性を理解することがますます重要になってくる。</a:t>
            </a:r>
            <a:endParaRPr lang="en-US" altLang="ja-JP" dirty="0"/>
          </a:p>
          <a:p>
            <a:r>
              <a:rPr kumimoji="1" lang="ja-JP" altLang="en-US" dirty="0"/>
              <a:t>量子力学のランダム性は正真正銘（自然界の内なる営みの基本である）のランダム性への架け橋になってくれる。</a:t>
            </a:r>
          </a:p>
        </p:txBody>
      </p:sp>
    </p:spTree>
    <p:extLst>
      <p:ext uri="{BB962C8B-B14F-4D97-AF65-F5344CB8AC3E}">
        <p14:creationId xmlns:p14="http://schemas.microsoft.com/office/powerpoint/2010/main" val="1503965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56C88C-EC64-0501-1307-73FA73EFACA5}"/>
              </a:ext>
            </a:extLst>
          </p:cNvPr>
          <p:cNvSpPr>
            <a:spLocks noGrp="1"/>
          </p:cNvSpPr>
          <p:nvPr>
            <p:ph type="title"/>
          </p:nvPr>
        </p:nvSpPr>
        <p:spPr/>
        <p:txBody>
          <a:bodyPr/>
          <a:lstStyle/>
          <a:p>
            <a:r>
              <a:rPr kumimoji="1" lang="ja-JP" altLang="en-US" dirty="0"/>
              <a:t>本を読み終えた感想（松尾）</a:t>
            </a:r>
          </a:p>
        </p:txBody>
      </p:sp>
      <p:sp>
        <p:nvSpPr>
          <p:cNvPr id="3" name="コンテンツ プレースホルダー 2">
            <a:extLst>
              <a:ext uri="{FF2B5EF4-FFF2-40B4-BE49-F238E27FC236}">
                <a16:creationId xmlns:a16="http://schemas.microsoft.com/office/drawing/2014/main" id="{87892478-3029-F49D-B447-AABED100A99D}"/>
              </a:ext>
            </a:extLst>
          </p:cNvPr>
          <p:cNvSpPr>
            <a:spLocks noGrp="1"/>
          </p:cNvSpPr>
          <p:nvPr>
            <p:ph idx="1"/>
          </p:nvPr>
        </p:nvSpPr>
        <p:spPr>
          <a:xfrm>
            <a:off x="457200" y="1412776"/>
            <a:ext cx="8229600" cy="4713387"/>
          </a:xfrm>
        </p:spPr>
        <p:txBody>
          <a:bodyPr>
            <a:normAutofit fontScale="85000" lnSpcReduction="10000"/>
          </a:bodyPr>
          <a:lstStyle/>
          <a:p>
            <a:r>
              <a:rPr kumimoji="1" lang="ja-JP" altLang="en-US" dirty="0"/>
              <a:t>どうも、この世の中には神様はいないようだ。</a:t>
            </a:r>
            <a:endParaRPr kumimoji="1" lang="en-US" altLang="ja-JP" dirty="0"/>
          </a:p>
          <a:p>
            <a:r>
              <a:rPr kumimoji="1" lang="ja-JP" altLang="en-US" dirty="0"/>
              <a:t>あるとすれば、自分自身という人間、ありとあらゆる人間関係、環境、経済、戦争、会社、期間、制度が、高度に複雑に絡み合っていて、それが自分の回りのランダムな環境を引き起こしているということだ。</a:t>
            </a:r>
            <a:endParaRPr kumimoji="1" lang="en-US" altLang="ja-JP" dirty="0"/>
          </a:p>
          <a:p>
            <a:r>
              <a:rPr kumimoji="1" lang="ja-JP" altLang="en-US" dirty="0"/>
              <a:t>この、どのようにしても制御しようもない、ランダムが支配する世界の中で、どのように生きてゆけばよいのか？</a:t>
            </a:r>
            <a:endParaRPr kumimoji="1" lang="en-US" altLang="ja-JP" dirty="0"/>
          </a:p>
          <a:p>
            <a:r>
              <a:rPr lang="ja-JP" altLang="en-US" dirty="0"/>
              <a:t>占いや宗教では解決にならない。</a:t>
            </a:r>
            <a:endParaRPr lang="en-US" altLang="ja-JP" dirty="0"/>
          </a:p>
          <a:p>
            <a:r>
              <a:rPr kumimoji="1" lang="ja-JP" altLang="en-US" dirty="0"/>
              <a:t>よりよく生きてゆくしか、解決策はない。</a:t>
            </a:r>
            <a:endParaRPr kumimoji="1" lang="en-US" altLang="ja-JP"/>
          </a:p>
          <a:p>
            <a:r>
              <a:rPr kumimoji="1" lang="ja-JP" altLang="en-US"/>
              <a:t>絶対</a:t>
            </a:r>
            <a:r>
              <a:rPr kumimoji="1" lang="ja-JP" altLang="en-US" dirty="0"/>
              <a:t>はない。</a:t>
            </a:r>
          </a:p>
        </p:txBody>
      </p:sp>
    </p:spTree>
    <p:extLst>
      <p:ext uri="{BB962C8B-B14F-4D97-AF65-F5344CB8AC3E}">
        <p14:creationId xmlns:p14="http://schemas.microsoft.com/office/powerpoint/2010/main" val="4022041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無知から生まれるランダム</a:t>
            </a:r>
          </a:p>
        </p:txBody>
      </p:sp>
      <p:sp>
        <p:nvSpPr>
          <p:cNvPr id="3" name="コンテンツ プレースホルダー 2"/>
          <p:cNvSpPr>
            <a:spLocks noGrp="1"/>
          </p:cNvSpPr>
          <p:nvPr>
            <p:ph idx="1"/>
          </p:nvPr>
        </p:nvSpPr>
        <p:spPr>
          <a:xfrm>
            <a:off x="457200" y="1600200"/>
            <a:ext cx="8291264" cy="4997152"/>
          </a:xfrm>
        </p:spPr>
        <p:txBody>
          <a:bodyPr>
            <a:normAutofit fontScale="92500" lnSpcReduction="10000"/>
          </a:bodyPr>
          <a:lstStyle/>
          <a:p>
            <a:r>
              <a:rPr kumimoji="1" lang="ja-JP" altLang="en-US" dirty="0"/>
              <a:t>十分な情報と眼力がありさえすれば、必然性しか残らないと言えるだろうか？</a:t>
            </a:r>
            <a:endParaRPr kumimoji="1" lang="en-US" altLang="ja-JP" dirty="0"/>
          </a:p>
          <a:p>
            <a:pPr lvl="1"/>
            <a:r>
              <a:rPr lang="ja-JP" altLang="en-US" dirty="0"/>
              <a:t>サイコロがどのように振られたか、それが正確に分かればランダム性は消えるのか？</a:t>
            </a:r>
            <a:endParaRPr lang="en-US" altLang="ja-JP" dirty="0"/>
          </a:p>
          <a:p>
            <a:pPr lvl="1"/>
            <a:r>
              <a:rPr kumimoji="1" lang="ja-JP" altLang="en-US" dirty="0"/>
              <a:t>テロリストの心が読めれば、次の標的を割り出せるか？</a:t>
            </a:r>
            <a:endParaRPr kumimoji="1" lang="en-US" altLang="ja-JP" dirty="0"/>
          </a:p>
          <a:p>
            <a:pPr lvl="1"/>
            <a:r>
              <a:rPr lang="ja-JP" altLang="en-US" dirty="0"/>
              <a:t>全ての投資家の投資計画書を見ることが出来れば、明日どの銘柄の株価が上がるかを言い当てられるか？</a:t>
            </a:r>
            <a:endParaRPr lang="en-US" altLang="ja-JP" dirty="0"/>
          </a:p>
          <a:p>
            <a:r>
              <a:rPr lang="ja-JP" altLang="en-US" dirty="0"/>
              <a:t>我々が様々な情報を得れば得るほど、ランダム性がなくなってゆくように思える。つまり無知がランダム性を引き起こしているように見える。</a:t>
            </a:r>
            <a:endParaRPr kumimoji="1" lang="ja-JP" altLang="en-US" dirty="0"/>
          </a:p>
        </p:txBody>
      </p:sp>
    </p:spTree>
    <p:extLst>
      <p:ext uri="{BB962C8B-B14F-4D97-AF65-F5344CB8AC3E}">
        <p14:creationId xmlns:p14="http://schemas.microsoft.com/office/powerpoint/2010/main" val="3444124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無知はどこから生まれるのか</a:t>
            </a:r>
          </a:p>
        </p:txBody>
      </p:sp>
      <p:sp>
        <p:nvSpPr>
          <p:cNvPr id="3" name="コンテンツ プレースホルダー 2"/>
          <p:cNvSpPr>
            <a:spLocks noGrp="1"/>
          </p:cNvSpPr>
          <p:nvPr>
            <p:ph idx="1"/>
          </p:nvPr>
        </p:nvSpPr>
        <p:spPr/>
        <p:txBody>
          <a:bodyPr>
            <a:normAutofit fontScale="85000" lnSpcReduction="10000"/>
          </a:bodyPr>
          <a:lstStyle/>
          <a:p>
            <a:pPr marL="0" indent="0">
              <a:buNone/>
            </a:pPr>
            <a:r>
              <a:rPr lang="ja-JP" altLang="en-US" dirty="0"/>
              <a:t>不確定で未知な要素が多すぎるので、無知が生じるのである。つまり、調べようがないことが多すぎるのだ。だから、確率を見積もってあとはランダム性に任せるしかない。</a:t>
            </a:r>
            <a:endParaRPr lang="en-US" altLang="ja-JP" dirty="0"/>
          </a:p>
          <a:p>
            <a:r>
              <a:rPr lang="ja-JP" altLang="en-US" dirty="0"/>
              <a:t>町中の人々が、それぞれ、どの店で食事をとるつもりなのか？</a:t>
            </a:r>
            <a:endParaRPr lang="en-US" altLang="ja-JP" dirty="0"/>
          </a:p>
          <a:p>
            <a:r>
              <a:rPr lang="ja-JP" altLang="en-US" dirty="0"/>
              <a:t>世界中のテロリストが、何をたくらんでいるのか？</a:t>
            </a:r>
            <a:endParaRPr lang="en-US" altLang="ja-JP" dirty="0"/>
          </a:p>
          <a:p>
            <a:r>
              <a:rPr lang="ja-JP" altLang="en-US" dirty="0"/>
              <a:t>あなたの子供が大きくなったら、何になるつもりなのか？</a:t>
            </a:r>
            <a:endParaRPr lang="en-US" altLang="ja-JP" dirty="0"/>
          </a:p>
          <a:p>
            <a:r>
              <a:rPr lang="ja-JP" altLang="en-US" dirty="0"/>
              <a:t>つまり、「人事を尽くしてランダムな結果を待つ」しかない。</a:t>
            </a:r>
            <a:endParaRPr lang="en-US" altLang="ja-JP" dirty="0"/>
          </a:p>
          <a:p>
            <a:pPr marL="0" indent="0">
              <a:buNone/>
            </a:pPr>
            <a:endParaRPr lang="en-US" altLang="ja-JP" dirty="0"/>
          </a:p>
          <a:p>
            <a:pPr lvl="1"/>
            <a:endParaRPr kumimoji="1" lang="ja-JP" altLang="en-US" dirty="0"/>
          </a:p>
        </p:txBody>
      </p:sp>
    </p:spTree>
    <p:extLst>
      <p:ext uri="{BB962C8B-B14F-4D97-AF65-F5344CB8AC3E}">
        <p14:creationId xmlns:p14="http://schemas.microsoft.com/office/powerpoint/2010/main" val="3477488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カオスから生まれるランダム</a:t>
            </a:r>
          </a:p>
        </p:txBody>
      </p:sp>
      <p:sp>
        <p:nvSpPr>
          <p:cNvPr id="3" name="コンテンツ プレースホルダー 2"/>
          <p:cNvSpPr>
            <a:spLocks noGrp="1"/>
          </p:cNvSpPr>
          <p:nvPr>
            <p:ph idx="1"/>
          </p:nvPr>
        </p:nvSpPr>
        <p:spPr>
          <a:xfrm>
            <a:off x="457200" y="1600200"/>
            <a:ext cx="8363272" cy="4997152"/>
          </a:xfrm>
        </p:spPr>
        <p:txBody>
          <a:bodyPr>
            <a:normAutofit lnSpcReduction="10000"/>
          </a:bodyPr>
          <a:lstStyle/>
          <a:p>
            <a:r>
              <a:rPr kumimoji="1" lang="ja-JP" altLang="en-US" dirty="0"/>
              <a:t>コインを投げる場面を考えよう。</a:t>
            </a:r>
            <a:endParaRPr kumimoji="1" lang="en-US" altLang="ja-JP" dirty="0"/>
          </a:p>
          <a:p>
            <a:pPr lvl="1"/>
            <a:r>
              <a:rPr lang="ja-JP" altLang="en-US" dirty="0"/>
              <a:t>よく回転を付けて、勢いよく放り上げられたコインが、表を向くか、裏を向くかは、</a:t>
            </a:r>
            <a:r>
              <a:rPr lang="en-US" altLang="ja-JP" dirty="0"/>
              <a:t>50%</a:t>
            </a:r>
            <a:r>
              <a:rPr lang="ja-JP" altLang="en-US" dirty="0"/>
              <a:t>：</a:t>
            </a:r>
            <a:r>
              <a:rPr lang="en-US" altLang="ja-JP" dirty="0"/>
              <a:t>50% </a:t>
            </a:r>
            <a:r>
              <a:rPr lang="ja-JP" altLang="en-US" dirty="0"/>
              <a:t>であること以外のことは分からない。</a:t>
            </a:r>
            <a:endParaRPr lang="en-US" altLang="ja-JP" dirty="0"/>
          </a:p>
          <a:p>
            <a:r>
              <a:rPr kumimoji="1" lang="ja-JP" altLang="en-US" dirty="0"/>
              <a:t>コインを投げるとき、初期条件がわずかでも変われば、表を向くか、裏を向くか、が</a:t>
            </a:r>
            <a:r>
              <a:rPr lang="ja-JP" altLang="en-US" dirty="0"/>
              <a:t>簡単に</a:t>
            </a:r>
            <a:r>
              <a:rPr kumimoji="1" lang="ja-JP" altLang="en-US" dirty="0"/>
              <a:t>逆転し</a:t>
            </a:r>
            <a:r>
              <a:rPr lang="ja-JP" altLang="en-US" dirty="0"/>
              <a:t>てしまう</a:t>
            </a:r>
            <a:r>
              <a:rPr kumimoji="1" lang="ja-JP" altLang="en-US" dirty="0"/>
              <a:t>。</a:t>
            </a:r>
            <a:endParaRPr kumimoji="1" lang="en-US" altLang="ja-JP" dirty="0"/>
          </a:p>
          <a:p>
            <a:pPr lvl="1"/>
            <a:r>
              <a:rPr kumimoji="1" lang="ja-JP" altLang="en-US" dirty="0"/>
              <a:t>こういった系をカオス系と呼ぶことにしよう。</a:t>
            </a:r>
            <a:endParaRPr kumimoji="1" lang="en-US" altLang="ja-JP" dirty="0"/>
          </a:p>
          <a:p>
            <a:r>
              <a:rPr lang="ja-JP" altLang="en-US" dirty="0"/>
              <a:t>ボールを壁に向けて転がす場合は、結果が大きく変わることはない。</a:t>
            </a:r>
            <a:endParaRPr kumimoji="1" lang="en-US" altLang="ja-JP" dirty="0"/>
          </a:p>
          <a:p>
            <a:endParaRPr kumimoji="1" lang="ja-JP" altLang="en-US" dirty="0"/>
          </a:p>
        </p:txBody>
      </p:sp>
    </p:spTree>
    <p:extLst>
      <p:ext uri="{BB962C8B-B14F-4D97-AF65-F5344CB8AC3E}">
        <p14:creationId xmlns:p14="http://schemas.microsoft.com/office/powerpoint/2010/main" val="4177358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物理系は大まかに二つにわけられる</a:t>
            </a:r>
          </a:p>
        </p:txBody>
      </p:sp>
      <p:sp>
        <p:nvSpPr>
          <p:cNvPr id="3" name="コンテンツ プレースホルダー 2"/>
          <p:cNvSpPr>
            <a:spLocks noGrp="1"/>
          </p:cNvSpPr>
          <p:nvPr>
            <p:ph idx="1"/>
          </p:nvPr>
        </p:nvSpPr>
        <p:spPr>
          <a:xfrm>
            <a:off x="457200" y="1600200"/>
            <a:ext cx="8147248" cy="4853136"/>
          </a:xfrm>
        </p:spPr>
        <p:txBody>
          <a:bodyPr>
            <a:normAutofit fontScale="92500" lnSpcReduction="10000"/>
          </a:bodyPr>
          <a:lstStyle/>
          <a:p>
            <a:r>
              <a:rPr kumimoji="1" lang="ja-JP" altLang="en-US" dirty="0"/>
              <a:t>１つ目は、規則的で意外性のない</a:t>
            </a:r>
            <a:r>
              <a:rPr lang="ja-JP" altLang="en-US" dirty="0"/>
              <a:t>類</a:t>
            </a:r>
            <a:r>
              <a:rPr kumimoji="1" lang="ja-JP" altLang="en-US" dirty="0"/>
              <a:t>の系で、初期値の変動にさほど敏感でもなければ、カオス的でもなく、ランダム性はほとんど見られない。</a:t>
            </a:r>
            <a:endParaRPr kumimoji="1" lang="en-US" altLang="ja-JP" dirty="0"/>
          </a:p>
          <a:p>
            <a:pPr lvl="1"/>
            <a:r>
              <a:rPr kumimoji="1" lang="ja-JP" altLang="en-US" dirty="0"/>
              <a:t>平らな床を転がるボール、崖の上から落ちる石、太陽を回る惑星の動きなど。誤差が相対的に小さい。</a:t>
            </a:r>
            <a:endParaRPr kumimoji="1" lang="en-US" altLang="ja-JP" dirty="0"/>
          </a:p>
          <a:p>
            <a:r>
              <a:rPr lang="ja-JP" altLang="en-US" dirty="0"/>
              <a:t>２つ目は、初期値の変動にとても敏感なために、カオス的な振る舞いを示す系で、結果として予測が不可能になり、ランダム性が生まれる。</a:t>
            </a:r>
            <a:endParaRPr lang="en-US" altLang="ja-JP" dirty="0"/>
          </a:p>
          <a:p>
            <a:pPr lvl="1"/>
            <a:r>
              <a:rPr lang="ja-JP" altLang="en-US" dirty="0"/>
              <a:t>宝くじの抽選機、</a:t>
            </a:r>
            <a:r>
              <a:rPr kumimoji="1" lang="ja-JP" altLang="en-US" dirty="0"/>
              <a:t>コインを投げる、サイコロを振る、カードをシャッフルするなどの行為が考えられる。</a:t>
            </a:r>
            <a:r>
              <a:rPr lang="ja-JP" altLang="en-US" dirty="0"/>
              <a:t>パチンコ店での玉の落ち方もカオスである。</a:t>
            </a:r>
            <a:endParaRPr kumimoji="1" lang="ja-JP" altLang="en-US" dirty="0"/>
          </a:p>
        </p:txBody>
      </p:sp>
    </p:spTree>
    <p:extLst>
      <p:ext uri="{BB962C8B-B14F-4D97-AF65-F5344CB8AC3E}">
        <p14:creationId xmlns:p14="http://schemas.microsoft.com/office/powerpoint/2010/main" val="328005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カオス理論について</a:t>
            </a:r>
          </a:p>
        </p:txBody>
      </p:sp>
      <p:sp>
        <p:nvSpPr>
          <p:cNvPr id="3" name="コンテンツ プレースホルダー 2"/>
          <p:cNvSpPr>
            <a:spLocks noGrp="1"/>
          </p:cNvSpPr>
          <p:nvPr>
            <p:ph idx="1"/>
          </p:nvPr>
        </p:nvSpPr>
        <p:spPr>
          <a:xfrm>
            <a:off x="457200" y="1268760"/>
            <a:ext cx="8363272" cy="5328592"/>
          </a:xfrm>
        </p:spPr>
        <p:txBody>
          <a:bodyPr>
            <a:normAutofit fontScale="85000" lnSpcReduction="10000"/>
          </a:bodyPr>
          <a:lstStyle/>
          <a:p>
            <a:r>
              <a:rPr kumimoji="1" lang="ja-JP" altLang="en-US" dirty="0"/>
              <a:t>カオス理論は、コンピュータでランダム性をシミュレートするときに使う。つまり、疑似乱数列を作る際に欠かせない。</a:t>
            </a:r>
            <a:endParaRPr kumimoji="1" lang="en-US" altLang="ja-JP" dirty="0"/>
          </a:p>
          <a:p>
            <a:pPr lvl="1"/>
            <a:r>
              <a:rPr lang="ja-JP" altLang="en-US" dirty="0"/>
              <a:t>この疑似乱数列は、全然ランダムではなく、厳然たる式変形により求められる。</a:t>
            </a:r>
            <a:endParaRPr lang="en-US" altLang="ja-JP" dirty="0"/>
          </a:p>
          <a:p>
            <a:pPr lvl="1"/>
            <a:r>
              <a:rPr lang="ja-JP" altLang="en-US" dirty="0"/>
              <a:t>ただ、こうした式変形は恐ろしくカオス的（わずかな変化にも敏感）なので、疑似乱数は恐ろしくランダムに見える。</a:t>
            </a:r>
            <a:endParaRPr lang="en-US" altLang="ja-JP" dirty="0"/>
          </a:p>
          <a:p>
            <a:r>
              <a:rPr lang="ja-JP" altLang="en-US" dirty="0"/>
              <a:t>カオス理論が無ければ、モンテカルロ法によるコンピュータ・シミュレーションも実行できなかっただろう。</a:t>
            </a:r>
            <a:endParaRPr lang="en-US" altLang="ja-JP" dirty="0"/>
          </a:p>
          <a:p>
            <a:pPr lvl="1"/>
            <a:r>
              <a:rPr lang="ja-JP" altLang="en-US" dirty="0"/>
              <a:t>コンピュータ・シミュレーションとは、同程度の確率で起こり得るシナリオを、ランダムに大量に繰り返し発生させることにより、事象の起こる確率を求める手法である。</a:t>
            </a:r>
            <a:endParaRPr lang="en-US" altLang="ja-JP" dirty="0"/>
          </a:p>
          <a:p>
            <a:endParaRPr kumimoji="1" lang="ja-JP" altLang="en-US" dirty="0"/>
          </a:p>
        </p:txBody>
      </p:sp>
    </p:spTree>
    <p:extLst>
      <p:ext uri="{BB962C8B-B14F-4D97-AF65-F5344CB8AC3E}">
        <p14:creationId xmlns:p14="http://schemas.microsoft.com/office/powerpoint/2010/main" val="3323696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私たちの人生はカオスに左右されているのか？</a:t>
            </a:r>
          </a:p>
        </p:txBody>
      </p:sp>
      <p:sp>
        <p:nvSpPr>
          <p:cNvPr id="3" name="コンテンツ プレースホルダー 2"/>
          <p:cNvSpPr>
            <a:spLocks noGrp="1"/>
          </p:cNvSpPr>
          <p:nvPr>
            <p:ph idx="1"/>
          </p:nvPr>
        </p:nvSpPr>
        <p:spPr>
          <a:xfrm>
            <a:off x="457200" y="1600200"/>
            <a:ext cx="8291264" cy="5141168"/>
          </a:xfrm>
        </p:spPr>
        <p:txBody>
          <a:bodyPr>
            <a:normAutofit fontScale="92500" lnSpcReduction="10000"/>
          </a:bodyPr>
          <a:lstStyle/>
          <a:p>
            <a:r>
              <a:rPr lang="ja-JP" altLang="en-US" dirty="0"/>
              <a:t>現時点のわずかな変化が未来に大きな影響を及ぼすことがある。</a:t>
            </a:r>
            <a:endParaRPr lang="en-US" altLang="ja-JP" dirty="0"/>
          </a:p>
          <a:p>
            <a:pPr lvl="1"/>
            <a:r>
              <a:rPr kumimoji="1" lang="ja-JP" altLang="en-US" dirty="0"/>
              <a:t>電車に間に合うかどうかで、</a:t>
            </a:r>
            <a:r>
              <a:rPr lang="ja-JP" altLang="en-US" dirty="0"/>
              <a:t>非常に異なる</a:t>
            </a:r>
            <a:r>
              <a:rPr kumimoji="1" lang="ja-JP" altLang="en-US" dirty="0"/>
              <a:t>２つのシナリオが生まれてしまう（映画の導入として用いられる）。</a:t>
            </a:r>
            <a:endParaRPr lang="en-US" altLang="ja-JP" dirty="0"/>
          </a:p>
          <a:p>
            <a:pPr lvl="1"/>
            <a:r>
              <a:rPr lang="ja-JP" altLang="en-US" dirty="0"/>
              <a:t>タイムマシンに乗り、過去に少しの変化を与えることができるとしたら、現実に大きな影響を与えてしまうかもしれない（可能性は低いが）。</a:t>
            </a:r>
            <a:endParaRPr lang="en-US" altLang="ja-JP" dirty="0"/>
          </a:p>
          <a:p>
            <a:r>
              <a:rPr lang="ja-JP" altLang="en-US" dirty="0"/>
              <a:t>小さな変化が、別の大きな変化を生み出す場合は、カオスと考えて良いのではないか。</a:t>
            </a:r>
            <a:endParaRPr lang="en-US" altLang="ja-JP" dirty="0"/>
          </a:p>
          <a:p>
            <a:r>
              <a:rPr lang="ja-JP" altLang="en-US" dirty="0"/>
              <a:t>カオスの働きは目に見えない。が、時折大きなカオス的な変動を生む。</a:t>
            </a:r>
            <a:endParaRPr lang="en-US" altLang="ja-JP" dirty="0"/>
          </a:p>
          <a:p>
            <a:pPr lvl="1"/>
            <a:endParaRPr lang="en-US" altLang="ja-JP" dirty="0"/>
          </a:p>
        </p:txBody>
      </p:sp>
    </p:spTree>
    <p:extLst>
      <p:ext uri="{BB962C8B-B14F-4D97-AF65-F5344CB8AC3E}">
        <p14:creationId xmlns:p14="http://schemas.microsoft.com/office/powerpoint/2010/main" val="3762854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確率論者と天気予報</a:t>
            </a:r>
          </a:p>
        </p:txBody>
      </p:sp>
      <p:sp>
        <p:nvSpPr>
          <p:cNvPr id="3" name="コンテンツ プレースホルダー 2"/>
          <p:cNvSpPr>
            <a:spLocks noGrp="1"/>
          </p:cNvSpPr>
          <p:nvPr>
            <p:ph idx="1"/>
          </p:nvPr>
        </p:nvSpPr>
        <p:spPr/>
        <p:txBody>
          <a:bodyPr>
            <a:normAutofit fontScale="92500"/>
          </a:bodyPr>
          <a:lstStyle/>
          <a:p>
            <a:r>
              <a:rPr kumimoji="1" lang="ja-JP" altLang="en-US" dirty="0"/>
              <a:t>カオスのいちばん劇的な例が気象である。</a:t>
            </a:r>
            <a:endParaRPr kumimoji="1" lang="en-US" altLang="ja-JP" dirty="0"/>
          </a:p>
          <a:p>
            <a:pPr lvl="1"/>
            <a:r>
              <a:rPr lang="ja-JP" altLang="en-US" dirty="0"/>
              <a:t>そこには観測バイアス（外れた時だけ印象に残る）もあるが。</a:t>
            </a:r>
            <a:endParaRPr lang="en-US" altLang="ja-JP" dirty="0"/>
          </a:p>
          <a:p>
            <a:r>
              <a:rPr kumimoji="1" lang="ja-JP" altLang="en-US" dirty="0"/>
              <a:t>いくら現代のコンピュータ・モデルが発達し、人工衛星が追跡調査をし、世界中に情報網が張り巡らされようと、人間には、明日の天気を完璧に予想する能力がない、という事実には変わりない。</a:t>
            </a:r>
            <a:endParaRPr kumimoji="1" lang="en-US" altLang="ja-JP" dirty="0"/>
          </a:p>
          <a:p>
            <a:r>
              <a:rPr kumimoji="1" lang="ja-JP" altLang="en-US" dirty="0"/>
              <a:t>ましてや１週間以上先の天気となったらお手上げだ。</a:t>
            </a:r>
          </a:p>
        </p:txBody>
      </p:sp>
    </p:spTree>
    <p:extLst>
      <p:ext uri="{BB962C8B-B14F-4D97-AF65-F5344CB8AC3E}">
        <p14:creationId xmlns:p14="http://schemas.microsoft.com/office/powerpoint/2010/main" val="1426220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気象もカオス系なのだ（１）</a:t>
            </a:r>
          </a:p>
        </p:txBody>
      </p:sp>
      <p:sp>
        <p:nvSpPr>
          <p:cNvPr id="3" name="コンテンツ プレースホルダー 2"/>
          <p:cNvSpPr>
            <a:spLocks noGrp="1"/>
          </p:cNvSpPr>
          <p:nvPr>
            <p:ph idx="1"/>
          </p:nvPr>
        </p:nvSpPr>
        <p:spPr/>
        <p:txBody>
          <a:bodyPr>
            <a:normAutofit fontScale="85000" lnSpcReduction="10000"/>
          </a:bodyPr>
          <a:lstStyle/>
          <a:p>
            <a:r>
              <a:rPr kumimoji="1" lang="ja-JP" altLang="en-US" dirty="0"/>
              <a:t>ほんの小さな変化が重大な影響をもたらすことがある。</a:t>
            </a:r>
            <a:endParaRPr kumimoji="1" lang="en-US" altLang="ja-JP" dirty="0"/>
          </a:p>
          <a:p>
            <a:pPr lvl="1"/>
            <a:r>
              <a:rPr lang="ja-JP" altLang="en-US" dirty="0"/>
              <a:t>「ブラジルで一匹の蝶が羽ばたくと、数日後にテキサスで竜巻が引き起こされかねない」という譬え話があり、バタフライ・イフェクトと呼ばれる。</a:t>
            </a:r>
            <a:endParaRPr lang="en-US" altLang="ja-JP" dirty="0"/>
          </a:p>
          <a:p>
            <a:r>
              <a:rPr kumimoji="1" lang="ja-JP" altLang="en-US" dirty="0"/>
              <a:t>なぜなら、気象</a:t>
            </a:r>
            <a:r>
              <a:rPr lang="ja-JP" altLang="en-US" dirty="0"/>
              <a:t>とは、想像を絶するほどたくさんの空気の分子や、水の粒子などが、無数の反応や衝突を繰り返した結果だからだ。</a:t>
            </a:r>
            <a:endParaRPr lang="en-US" altLang="ja-JP" dirty="0"/>
          </a:p>
          <a:p>
            <a:r>
              <a:rPr lang="ja-JP" altLang="en-US" dirty="0"/>
              <a:t>これらの動きをすべてたどるのは、現代のコンピュータを使っても不可能だ。</a:t>
            </a:r>
            <a:endParaRPr lang="en-US" altLang="ja-JP" dirty="0"/>
          </a:p>
          <a:p>
            <a:pPr lvl="1"/>
            <a:r>
              <a:rPr lang="ja-JP" altLang="en-US" dirty="0"/>
              <a:t>そもそも、現在の気象状況を正確に把握することさえできない。</a:t>
            </a:r>
            <a:endParaRPr lang="en-US" altLang="ja-JP" dirty="0"/>
          </a:p>
          <a:p>
            <a:endParaRPr kumimoji="1" lang="ja-JP" altLang="en-US" dirty="0"/>
          </a:p>
        </p:txBody>
      </p:sp>
    </p:spTree>
    <p:extLst>
      <p:ext uri="{BB962C8B-B14F-4D97-AF65-F5344CB8AC3E}">
        <p14:creationId xmlns:p14="http://schemas.microsoft.com/office/powerpoint/2010/main" val="3929232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1903</TotalTime>
  <Words>1934</Words>
  <Application>Microsoft Office PowerPoint</Application>
  <PresentationFormat>画面に合わせる (4:3)</PresentationFormat>
  <Paragraphs>101</Paragraphs>
  <Slides>17</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17</vt:i4>
      </vt:variant>
    </vt:vector>
  </HeadingPairs>
  <TitlesOfParts>
    <vt:vector size="22" baseType="lpstr">
      <vt:lpstr>游ゴシック</vt:lpstr>
      <vt:lpstr>Arial</vt:lpstr>
      <vt:lpstr>Calibri</vt:lpstr>
      <vt:lpstr>Cambria Math</vt:lpstr>
      <vt:lpstr>Office ​​テーマ</vt:lpstr>
      <vt:lpstr>ランダム性を抜きに話をすることはできない。</vt:lpstr>
      <vt:lpstr>無知から生まれるランダム</vt:lpstr>
      <vt:lpstr>無知はどこから生まれるのか</vt:lpstr>
      <vt:lpstr>カオスから生まれるランダム</vt:lpstr>
      <vt:lpstr>物理系は大まかに二つにわけられる</vt:lpstr>
      <vt:lpstr>カオス理論について</vt:lpstr>
      <vt:lpstr>私たちの人生はカオスに左右されているのか？</vt:lpstr>
      <vt:lpstr>確率論者と天気予報</vt:lpstr>
      <vt:lpstr>気象もカオス系なのだ（１）</vt:lpstr>
      <vt:lpstr>気象もカオス系なのだ（２）</vt:lpstr>
      <vt:lpstr>気象予報士の評価</vt:lpstr>
      <vt:lpstr>「神はサイコロを振らない」か？ 量子力学論争</vt:lpstr>
      <vt:lpstr>量子力学によれば、</vt:lpstr>
      <vt:lpstr>自然界は根本的なレベルで本来ランダムであるという考え方</vt:lpstr>
      <vt:lpstr>では、その小さいスケールでのランダム性はどのように生成されるのか？</vt:lpstr>
      <vt:lpstr>本当にランダムな世界に生きる</vt:lpstr>
      <vt:lpstr>本を読み終えた感想（松尾）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第16章 無知，カオス，量子力学</dc:title>
  <dc:creator>Akihiko</dc:creator>
  <cp:lastModifiedBy>精彦 松尾</cp:lastModifiedBy>
  <cp:revision>69</cp:revision>
  <dcterms:created xsi:type="dcterms:W3CDTF">2014-01-05T06:43:59Z</dcterms:created>
  <dcterms:modified xsi:type="dcterms:W3CDTF">2025-07-13T01:13:34Z</dcterms:modified>
</cp:coreProperties>
</file>