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 id="2147483773" r:id="rId2"/>
    <p:sldMasterId id="2147483785" r:id="rId3"/>
    <p:sldMasterId id="2147483814" r:id="rId4"/>
  </p:sldMasterIdLst>
  <p:notesMasterIdLst>
    <p:notesMasterId r:id="rId25"/>
  </p:notesMasterIdLst>
  <p:sldIdLst>
    <p:sldId id="285" r:id="rId5"/>
    <p:sldId id="286" r:id="rId6"/>
    <p:sldId id="287" r:id="rId7"/>
    <p:sldId id="288" r:id="rId8"/>
    <p:sldId id="289" r:id="rId9"/>
    <p:sldId id="290" r:id="rId10"/>
    <p:sldId id="291" r:id="rId11"/>
    <p:sldId id="296" r:id="rId12"/>
    <p:sldId id="297" r:id="rId13"/>
    <p:sldId id="295" r:id="rId14"/>
    <p:sldId id="298" r:id="rId15"/>
    <p:sldId id="299" r:id="rId16"/>
    <p:sldId id="300" r:id="rId17"/>
    <p:sldId id="302" r:id="rId18"/>
    <p:sldId id="303" r:id="rId19"/>
    <p:sldId id="304" r:id="rId20"/>
    <p:sldId id="305" r:id="rId21"/>
    <p:sldId id="306" r:id="rId22"/>
    <p:sldId id="307" r:id="rId23"/>
    <p:sldId id="30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5E5F194-AD5C-4312-8723-5C742FC41CE8}" v="51" dt="2025-09-24T20:39:35.187"/>
    <p1510:client id="{8AB7243B-8218-4A7C-A09B-A5C07CADC19D}" v="2" dt="2025-09-25T04:50:05.5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22000" autoAdjust="0"/>
    <p:restoredTop sz="94660"/>
  </p:normalViewPr>
  <p:slideViewPr>
    <p:cSldViewPr>
      <p:cViewPr varScale="1">
        <p:scale>
          <a:sx n="82" d="100"/>
          <a:sy n="82" d="100"/>
        </p:scale>
        <p:origin x="576" y="280"/>
      </p:cViewPr>
      <p:guideLst>
        <p:guide orient="horz" pos="2160"/>
        <p:guide pos="2880"/>
      </p:guideLst>
    </p:cSldViewPr>
  </p:slideViewPr>
  <p:outlineViewPr>
    <p:cViewPr>
      <p:scale>
        <a:sx n="33" d="100"/>
        <a:sy n="33" d="100"/>
      </p:scale>
      <p:origin x="0" y="-2820"/>
    </p:cViewPr>
  </p:outlineViewPr>
  <p:notesTextViewPr>
    <p:cViewPr>
      <p:scale>
        <a:sx n="3" d="2"/>
        <a:sy n="3" d="2"/>
      </p:scale>
      <p:origin x="0" y="0"/>
    </p:cViewPr>
  </p:notesTextViewPr>
  <p:sorterViewPr>
    <p:cViewPr>
      <p:scale>
        <a:sx n="100" d="100"/>
        <a:sy n="100" d="100"/>
      </p:scale>
      <p:origin x="0" y="0"/>
    </p:cViewPr>
  </p:sorterViewPr>
  <p:notesViewPr>
    <p:cSldViewPr>
      <p:cViewPr>
        <p:scale>
          <a:sx n="178" d="100"/>
          <a:sy n="178" d="100"/>
        </p:scale>
        <p:origin x="84" y="-259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5/10/relationships/revisionInfo" Target="revisionInfo.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精彦 松尾" userId="079f92e83afe574c" providerId="LiveId" clId="{A49152F7-C977-4B91-BD27-F670B51FCF8F}"/>
    <pc:docChg chg="modSld sldOrd">
      <pc:chgData name="精彦 松尾" userId="079f92e83afe574c" providerId="LiveId" clId="{A49152F7-C977-4B91-BD27-F670B51FCF8F}" dt="2025-09-24T20:40:54.546" v="91"/>
      <pc:docMkLst>
        <pc:docMk/>
      </pc:docMkLst>
      <pc:sldChg chg="modSp mod">
        <pc:chgData name="精彦 松尾" userId="079f92e83afe574c" providerId="LiveId" clId="{A49152F7-C977-4B91-BD27-F670B51FCF8F}" dt="2025-09-24T20:38:24.337" v="53" actId="20577"/>
        <pc:sldMkLst>
          <pc:docMk/>
          <pc:sldMk cId="3882715563" sldId="291"/>
        </pc:sldMkLst>
        <pc:spChg chg="mod">
          <ac:chgData name="精彦 松尾" userId="079f92e83afe574c" providerId="LiveId" clId="{A49152F7-C977-4B91-BD27-F670B51FCF8F}" dt="2025-09-24T20:38:24.337" v="53" actId="20577"/>
          <ac:spMkLst>
            <pc:docMk/>
            <pc:sldMk cId="3882715563" sldId="291"/>
            <ac:spMk id="2" creationId="{38818939-CCA9-43E5-7CA8-DFE87C919113}"/>
          </ac:spMkLst>
        </pc:spChg>
        <pc:spChg chg="mod">
          <ac:chgData name="精彦 松尾" userId="079f92e83afe574c" providerId="LiveId" clId="{A49152F7-C977-4B91-BD27-F670B51FCF8F}" dt="2025-09-24T20:37:46.369" v="20" actId="20577"/>
          <ac:spMkLst>
            <pc:docMk/>
            <pc:sldMk cId="3882715563" sldId="291"/>
            <ac:spMk id="3" creationId="{A4279AB4-D0C4-8B79-628E-027797DED467}"/>
          </ac:spMkLst>
        </pc:spChg>
      </pc:sldChg>
      <pc:sldChg chg="ord">
        <pc:chgData name="精彦 松尾" userId="079f92e83afe574c" providerId="LiveId" clId="{A49152F7-C977-4B91-BD27-F670B51FCF8F}" dt="2025-09-24T20:40:37.107" v="89"/>
        <pc:sldMkLst>
          <pc:docMk/>
          <pc:sldMk cId="0" sldId="295"/>
        </pc:sldMkLst>
      </pc:sldChg>
      <pc:sldChg chg="modSp ord">
        <pc:chgData name="精彦 松尾" userId="079f92e83afe574c" providerId="LiveId" clId="{A49152F7-C977-4B91-BD27-F670B51FCF8F}" dt="2025-09-24T20:40:54.546" v="91"/>
        <pc:sldMkLst>
          <pc:docMk/>
          <pc:sldMk cId="0" sldId="296"/>
        </pc:sldMkLst>
        <pc:spChg chg="mod">
          <ac:chgData name="精彦 松尾" userId="079f92e83afe574c" providerId="LiveId" clId="{A49152F7-C977-4B91-BD27-F670B51FCF8F}" dt="2025-09-24T20:39:35.187" v="83" actId="20577"/>
          <ac:spMkLst>
            <pc:docMk/>
            <pc:sldMk cId="0" sldId="296"/>
            <ac:spMk id="3" creationId="{00000000-0000-0000-0000-000000000000}"/>
          </ac:spMkLst>
        </pc:spChg>
      </pc:sldChg>
      <pc:sldChg chg="ord">
        <pc:chgData name="精彦 松尾" userId="079f92e83afe574c" providerId="LiveId" clId="{A49152F7-C977-4B91-BD27-F670B51FCF8F}" dt="2025-09-24T20:40:28.265" v="87"/>
        <pc:sldMkLst>
          <pc:docMk/>
          <pc:sldMk cId="0" sldId="297"/>
        </pc:sldMkLst>
      </pc:sldChg>
    </pc:docChg>
  </pc:docChgLst>
  <pc:docChgLst>
    <pc:chgData name="精彦 松尾" userId="079f92e83afe574c" providerId="LiveId" clId="{8CF1C475-566C-4204-8B56-9AE97AB4D324}"/>
    <pc:docChg chg="modSld">
      <pc:chgData name="精彦 松尾" userId="079f92e83afe574c" providerId="LiveId" clId="{8CF1C475-566C-4204-8B56-9AE97AB4D324}" dt="2025-09-25T05:36:40.967" v="336" actId="20577"/>
      <pc:docMkLst>
        <pc:docMk/>
      </pc:docMkLst>
      <pc:sldChg chg="modNotes">
        <pc:chgData name="精彦 松尾" userId="079f92e83afe574c" providerId="LiveId" clId="{8CF1C475-566C-4204-8B56-9AE97AB4D324}" dt="2025-09-25T05:36:40.967" v="336" actId="20577"/>
        <pc:sldMkLst>
          <pc:docMk/>
          <pc:sldMk cId="2788416744" sldId="289"/>
        </pc:sldMkLst>
      </pc:sldChg>
    </pc:docChg>
  </pc:docChgLst>
  <pc:docChgLst>
    <pc:chgData name="精彦 松尾" userId="079f92e83afe574c" providerId="LiveId" clId="{870D44F7-2F82-4061-A0D3-419A3F7DF926}"/>
    <pc:docChg chg="custSel delSld modSld">
      <pc:chgData name="精彦 松尾" userId="079f92e83afe574c" providerId="LiveId" clId="{870D44F7-2F82-4061-A0D3-419A3F7DF926}" dt="2025-09-25T04:35:53.919" v="4869" actId="14100"/>
      <pc:docMkLst>
        <pc:docMk/>
      </pc:docMkLst>
      <pc:sldChg chg="modSp mod modAnim">
        <pc:chgData name="精彦 松尾" userId="079f92e83afe574c" providerId="LiveId" clId="{870D44F7-2F82-4061-A0D3-419A3F7DF926}" dt="2025-09-25T04:20:36.101" v="4772" actId="20577"/>
        <pc:sldMkLst>
          <pc:docMk/>
          <pc:sldMk cId="2630828536" sldId="286"/>
        </pc:sldMkLst>
        <pc:spChg chg="mod">
          <ac:chgData name="精彦 松尾" userId="079f92e83afe574c" providerId="LiveId" clId="{870D44F7-2F82-4061-A0D3-419A3F7DF926}" dt="2025-09-25T04:20:36.101" v="4772" actId="20577"/>
          <ac:spMkLst>
            <pc:docMk/>
            <pc:sldMk cId="2630828536" sldId="286"/>
            <ac:spMk id="3" creationId="{23CAAF0D-8B99-45C6-BE12-DF10253FEB1D}"/>
          </ac:spMkLst>
        </pc:spChg>
      </pc:sldChg>
      <pc:sldChg chg="modSp mod modAnim">
        <pc:chgData name="精彦 松尾" userId="079f92e83afe574c" providerId="LiveId" clId="{870D44F7-2F82-4061-A0D3-419A3F7DF926}" dt="2025-09-24T07:59:34.378" v="994" actId="20577"/>
        <pc:sldMkLst>
          <pc:docMk/>
          <pc:sldMk cId="3992270117" sldId="287"/>
        </pc:sldMkLst>
        <pc:spChg chg="mod">
          <ac:chgData name="精彦 松尾" userId="079f92e83afe574c" providerId="LiveId" clId="{870D44F7-2F82-4061-A0D3-419A3F7DF926}" dt="2025-09-24T07:59:34.378" v="994" actId="20577"/>
          <ac:spMkLst>
            <pc:docMk/>
            <pc:sldMk cId="3992270117" sldId="287"/>
            <ac:spMk id="3" creationId="{00000000-0000-0000-0000-000000000000}"/>
          </ac:spMkLst>
        </pc:spChg>
      </pc:sldChg>
      <pc:sldChg chg="modSp mod modAnim">
        <pc:chgData name="精彦 松尾" userId="079f92e83afe574c" providerId="LiveId" clId="{870D44F7-2F82-4061-A0D3-419A3F7DF926}" dt="2025-09-25T04:23:55.969" v="4778"/>
        <pc:sldMkLst>
          <pc:docMk/>
          <pc:sldMk cId="2788416744" sldId="289"/>
        </pc:sldMkLst>
        <pc:spChg chg="mod">
          <ac:chgData name="精彦 松尾" userId="079f92e83afe574c" providerId="LiveId" clId="{870D44F7-2F82-4061-A0D3-419A3F7DF926}" dt="2025-09-24T08:11:13.723" v="2029" actId="20577"/>
          <ac:spMkLst>
            <pc:docMk/>
            <pc:sldMk cId="2788416744" sldId="289"/>
            <ac:spMk id="3" creationId="{59824747-2F14-116F-22F4-7AA24097292A}"/>
          </ac:spMkLst>
        </pc:spChg>
      </pc:sldChg>
      <pc:sldChg chg="modSp mod modAnim">
        <pc:chgData name="精彦 松尾" userId="079f92e83afe574c" providerId="LiveId" clId="{870D44F7-2F82-4061-A0D3-419A3F7DF926}" dt="2025-09-25T04:12:10.378" v="4692" actId="20577"/>
        <pc:sldMkLst>
          <pc:docMk/>
          <pc:sldMk cId="1792734263" sldId="290"/>
        </pc:sldMkLst>
        <pc:spChg chg="mod">
          <ac:chgData name="精彦 松尾" userId="079f92e83afe574c" providerId="LiveId" clId="{870D44F7-2F82-4061-A0D3-419A3F7DF926}" dt="2025-09-24T08:19:23.555" v="2627" actId="20577"/>
          <ac:spMkLst>
            <pc:docMk/>
            <pc:sldMk cId="1792734263" sldId="290"/>
            <ac:spMk id="2" creationId="{2CD9A945-837E-32FE-C82D-4669230756A4}"/>
          </ac:spMkLst>
        </pc:spChg>
        <pc:spChg chg="mod">
          <ac:chgData name="精彦 松尾" userId="079f92e83afe574c" providerId="LiveId" clId="{870D44F7-2F82-4061-A0D3-419A3F7DF926}" dt="2025-09-25T04:12:10.378" v="4692" actId="20577"/>
          <ac:spMkLst>
            <pc:docMk/>
            <pc:sldMk cId="1792734263" sldId="290"/>
            <ac:spMk id="3" creationId="{F68CC681-CAAE-0DAB-AF0F-EFCA7C4AF64D}"/>
          </ac:spMkLst>
        </pc:spChg>
        <pc:spChg chg="mod">
          <ac:chgData name="精彦 松尾" userId="079f92e83afe574c" providerId="LiveId" clId="{870D44F7-2F82-4061-A0D3-419A3F7DF926}" dt="2025-09-24T08:29:10.410" v="2965" actId="1076"/>
          <ac:spMkLst>
            <pc:docMk/>
            <pc:sldMk cId="1792734263" sldId="290"/>
            <ac:spMk id="5" creationId="{2A0C25C6-B8A5-9509-FFEF-E00E3ECC41AA}"/>
          </ac:spMkLst>
        </pc:spChg>
      </pc:sldChg>
      <pc:sldChg chg="modSp mod">
        <pc:chgData name="精彦 松尾" userId="079f92e83afe574c" providerId="LiveId" clId="{870D44F7-2F82-4061-A0D3-419A3F7DF926}" dt="2025-09-25T02:09:01.753" v="3039" actId="20577"/>
        <pc:sldMkLst>
          <pc:docMk/>
          <pc:sldMk cId="3882715563" sldId="291"/>
        </pc:sldMkLst>
        <pc:spChg chg="mod">
          <ac:chgData name="精彦 松尾" userId="079f92e83afe574c" providerId="LiveId" clId="{870D44F7-2F82-4061-A0D3-419A3F7DF926}" dt="2025-09-24T08:23:32.191" v="2835" actId="242"/>
          <ac:spMkLst>
            <pc:docMk/>
            <pc:sldMk cId="3882715563" sldId="291"/>
            <ac:spMk id="2" creationId="{38818939-CCA9-43E5-7CA8-DFE87C919113}"/>
          </ac:spMkLst>
        </pc:spChg>
        <pc:spChg chg="mod">
          <ac:chgData name="精彦 松尾" userId="079f92e83afe574c" providerId="LiveId" clId="{870D44F7-2F82-4061-A0D3-419A3F7DF926}" dt="2025-09-25T02:09:01.753" v="3039" actId="20577"/>
          <ac:spMkLst>
            <pc:docMk/>
            <pc:sldMk cId="3882715563" sldId="291"/>
            <ac:spMk id="3" creationId="{A4279AB4-D0C4-8B79-628E-027797DED467}"/>
          </ac:spMkLst>
        </pc:spChg>
      </pc:sldChg>
      <pc:sldChg chg="del">
        <pc:chgData name="精彦 松尾" userId="079f92e83afe574c" providerId="LiveId" clId="{870D44F7-2F82-4061-A0D3-419A3F7DF926}" dt="2025-09-24T08:29:58.352" v="2992" actId="2696"/>
        <pc:sldMkLst>
          <pc:docMk/>
          <pc:sldMk cId="55104037" sldId="292"/>
        </pc:sldMkLst>
      </pc:sldChg>
      <pc:sldChg chg="del">
        <pc:chgData name="精彦 松尾" userId="079f92e83afe574c" providerId="LiveId" clId="{870D44F7-2F82-4061-A0D3-419A3F7DF926}" dt="2025-09-24T08:30:02.028" v="2993" actId="2696"/>
        <pc:sldMkLst>
          <pc:docMk/>
          <pc:sldMk cId="1007625156" sldId="293"/>
        </pc:sldMkLst>
      </pc:sldChg>
      <pc:sldChg chg="del">
        <pc:chgData name="精彦 松尾" userId="079f92e83afe574c" providerId="LiveId" clId="{870D44F7-2F82-4061-A0D3-419A3F7DF926}" dt="2025-09-24T08:30:07.645" v="2994" actId="2696"/>
        <pc:sldMkLst>
          <pc:docMk/>
          <pc:sldMk cId="0" sldId="294"/>
        </pc:sldMkLst>
      </pc:sldChg>
      <pc:sldChg chg="modSp modAnim modNotes">
        <pc:chgData name="精彦 松尾" userId="079f92e83afe574c" providerId="LiveId" clId="{870D44F7-2F82-4061-A0D3-419A3F7DF926}" dt="2025-09-25T04:30:41.001" v="4842" actId="20577"/>
        <pc:sldMkLst>
          <pc:docMk/>
          <pc:sldMk cId="0" sldId="295"/>
        </pc:sldMkLst>
        <pc:spChg chg="mod">
          <ac:chgData name="精彦 松尾" userId="079f92e83afe574c" providerId="LiveId" clId="{870D44F7-2F82-4061-A0D3-419A3F7DF926}" dt="2025-09-25T03:40:35.610" v="4669" actId="20577"/>
          <ac:spMkLst>
            <pc:docMk/>
            <pc:sldMk cId="0" sldId="295"/>
            <ac:spMk id="3" creationId="{00000000-0000-0000-0000-000000000000}"/>
          </ac:spMkLst>
        </pc:spChg>
      </pc:sldChg>
      <pc:sldChg chg="modSp modAnim">
        <pc:chgData name="精彦 松尾" userId="079f92e83afe574c" providerId="LiveId" clId="{870D44F7-2F82-4061-A0D3-419A3F7DF926}" dt="2025-09-25T04:08:10.862" v="4672" actId="20577"/>
        <pc:sldMkLst>
          <pc:docMk/>
          <pc:sldMk cId="3909626918" sldId="298"/>
        </pc:sldMkLst>
        <pc:spChg chg="mod">
          <ac:chgData name="精彦 松尾" userId="079f92e83afe574c" providerId="LiveId" clId="{870D44F7-2F82-4061-A0D3-419A3F7DF926}" dt="2025-09-25T03:51:20.969" v="4671" actId="5793"/>
          <ac:spMkLst>
            <pc:docMk/>
            <pc:sldMk cId="3909626918" sldId="298"/>
            <ac:spMk id="3" creationId="{00000000-0000-0000-0000-000000000000}"/>
          </ac:spMkLst>
        </pc:spChg>
      </pc:sldChg>
      <pc:sldChg chg="del">
        <pc:chgData name="精彦 松尾" userId="079f92e83afe574c" providerId="LiveId" clId="{870D44F7-2F82-4061-A0D3-419A3F7DF926}" dt="2025-09-25T02:10:42.210" v="3040" actId="2696"/>
        <pc:sldMkLst>
          <pc:docMk/>
          <pc:sldMk cId="0" sldId="301"/>
        </pc:sldMkLst>
      </pc:sldChg>
      <pc:sldChg chg="modAnim">
        <pc:chgData name="精彦 松尾" userId="079f92e83afe574c" providerId="LiveId" clId="{870D44F7-2F82-4061-A0D3-419A3F7DF926}" dt="2025-09-25T04:32:27.092" v="4845"/>
        <pc:sldMkLst>
          <pc:docMk/>
          <pc:sldMk cId="0" sldId="302"/>
        </pc:sldMkLst>
      </pc:sldChg>
      <pc:sldChg chg="modSp mod modAnim">
        <pc:chgData name="精彦 松尾" userId="079f92e83afe574c" providerId="LiveId" clId="{870D44F7-2F82-4061-A0D3-419A3F7DF926}" dt="2025-09-25T04:33:07.761" v="4857" actId="20577"/>
        <pc:sldMkLst>
          <pc:docMk/>
          <pc:sldMk cId="1628239188" sldId="305"/>
        </pc:sldMkLst>
        <pc:spChg chg="mod">
          <ac:chgData name="精彦 松尾" userId="079f92e83afe574c" providerId="LiveId" clId="{870D44F7-2F82-4061-A0D3-419A3F7DF926}" dt="2025-09-25T04:33:07.761" v="4857" actId="20577"/>
          <ac:spMkLst>
            <pc:docMk/>
            <pc:sldMk cId="1628239188" sldId="305"/>
            <ac:spMk id="2" creationId="{00000000-0000-0000-0000-000000000000}"/>
          </ac:spMkLst>
        </pc:spChg>
        <pc:spChg chg="mod">
          <ac:chgData name="精彦 松尾" userId="079f92e83afe574c" providerId="LiveId" clId="{870D44F7-2F82-4061-A0D3-419A3F7DF926}" dt="2025-09-25T03:26:42.410" v="4232" actId="20577"/>
          <ac:spMkLst>
            <pc:docMk/>
            <pc:sldMk cId="1628239188" sldId="305"/>
            <ac:spMk id="3" creationId="{00000000-0000-0000-0000-000000000000}"/>
          </ac:spMkLst>
        </pc:spChg>
      </pc:sldChg>
      <pc:sldChg chg="modSp mod modAnim">
        <pc:chgData name="精彦 松尾" userId="079f92e83afe574c" providerId="LiveId" clId="{870D44F7-2F82-4061-A0D3-419A3F7DF926}" dt="2025-09-25T04:35:53.919" v="4869" actId="14100"/>
        <pc:sldMkLst>
          <pc:docMk/>
          <pc:sldMk cId="2322313288" sldId="306"/>
        </pc:sldMkLst>
        <pc:spChg chg="mod">
          <ac:chgData name="精彦 松尾" userId="079f92e83afe574c" providerId="LiveId" clId="{870D44F7-2F82-4061-A0D3-419A3F7DF926}" dt="2025-09-25T04:35:06.450" v="4866" actId="1076"/>
          <ac:spMkLst>
            <pc:docMk/>
            <pc:sldMk cId="2322313288" sldId="306"/>
            <ac:spMk id="2" creationId="{00000000-0000-0000-0000-000000000000}"/>
          </ac:spMkLst>
        </pc:spChg>
        <pc:spChg chg="mod">
          <ac:chgData name="精彦 松尾" userId="079f92e83afe574c" providerId="LiveId" clId="{870D44F7-2F82-4061-A0D3-419A3F7DF926}" dt="2025-09-25T04:35:53.919" v="4869" actId="14100"/>
          <ac:spMkLst>
            <pc:docMk/>
            <pc:sldMk cId="2322313288" sldId="306"/>
            <ac:spMk id="3" creationId="{00000000-0000-0000-0000-000000000000}"/>
          </ac:spMkLst>
        </pc:spChg>
      </pc:sldChg>
      <pc:sldChg chg="modSp mod">
        <pc:chgData name="精彦 松尾" userId="079f92e83afe574c" providerId="LiveId" clId="{870D44F7-2F82-4061-A0D3-419A3F7DF926}" dt="2025-09-25T04:34:04.352" v="4861" actId="255"/>
        <pc:sldMkLst>
          <pc:docMk/>
          <pc:sldMk cId="236472112" sldId="308"/>
        </pc:sldMkLst>
        <pc:spChg chg="mod">
          <ac:chgData name="精彦 松尾" userId="079f92e83afe574c" providerId="LiveId" clId="{870D44F7-2F82-4061-A0D3-419A3F7DF926}" dt="2025-09-25T04:34:04.352" v="4861" actId="255"/>
          <ac:spMkLst>
            <pc:docMk/>
            <pc:sldMk cId="236472112" sldId="308"/>
            <ac:spMk id="3" creationId="{48F4E5B4-9F9A-4FB0-16A3-C43C0D8B752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B9CABAA-6915-4DB9-8DF4-908218535134}" type="datetimeFigureOut">
              <a:rPr kumimoji="1" lang="ja-JP" altLang="en-US" smtClean="0"/>
              <a:t>2025/9/25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BD52C42-3819-47F9-B497-A46A71516EF9}" type="slidenum">
              <a:rPr kumimoji="1" lang="ja-JP" altLang="en-US" smtClean="0"/>
              <a:t>‹#›</a:t>
            </a:fld>
            <a:endParaRPr kumimoji="1" lang="ja-JP" altLang="en-US"/>
          </a:p>
        </p:txBody>
      </p:sp>
    </p:spTree>
    <p:extLst>
      <p:ext uri="{BB962C8B-B14F-4D97-AF65-F5344CB8AC3E}">
        <p14:creationId xmlns:p14="http://schemas.microsoft.com/office/powerpoint/2010/main" val="22621468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川勝平太の後継者が当選して、またリニア新幹線工事の邪魔をするのではないか？</a:t>
            </a:r>
            <a:endParaRPr kumimoji="1" lang="en-US" altLang="ja-JP" dirty="0"/>
          </a:p>
          <a:p>
            <a:r>
              <a:rPr kumimoji="1" lang="ja-JP" altLang="en-US" dirty="0"/>
              <a:t>小池百合子が初めての女性首相になるのか。</a:t>
            </a:r>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52C42-3819-47F9-B497-A46A71516EF9}"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609801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一枚は勝ち馬券を取りたいだろうけど、</a:t>
            </a:r>
          </a:p>
        </p:txBody>
      </p:sp>
      <p:sp>
        <p:nvSpPr>
          <p:cNvPr id="4" name="スライド番号プレースホルダー 3"/>
          <p:cNvSpPr>
            <a:spLocks noGrp="1"/>
          </p:cNvSpPr>
          <p:nvPr>
            <p:ph type="sldNum" sz="quarter" idx="5"/>
          </p:nvPr>
        </p:nvSpPr>
        <p:spPr/>
        <p:txBody>
          <a:bodyPr/>
          <a:lstStyle/>
          <a:p>
            <a:fld id="{1BD52C42-3819-47F9-B497-A46A71516EF9}" type="slidenum">
              <a:rPr kumimoji="1" lang="ja-JP" altLang="en-US" smtClean="0"/>
              <a:t>17</a:t>
            </a:fld>
            <a:endParaRPr kumimoji="1" lang="ja-JP" altLang="en-US"/>
          </a:p>
        </p:txBody>
      </p:sp>
    </p:spTree>
    <p:extLst>
      <p:ext uri="{BB962C8B-B14F-4D97-AF65-F5344CB8AC3E}">
        <p14:creationId xmlns:p14="http://schemas.microsoft.com/office/powerpoint/2010/main" val="2720653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サッカーファンは稀にみるゴールシーンに、喜びと悲しみを爆発させる。</a:t>
            </a:r>
          </a:p>
        </p:txBody>
      </p:sp>
      <p:sp>
        <p:nvSpPr>
          <p:cNvPr id="4" name="スライド番号プレースホルダー 3"/>
          <p:cNvSpPr>
            <a:spLocks noGrp="1"/>
          </p:cNvSpPr>
          <p:nvPr>
            <p:ph type="sldNum" sz="quarter" idx="5"/>
          </p:nvPr>
        </p:nvSpPr>
        <p:spPr/>
        <p:txBody>
          <a:bodyPr/>
          <a:lstStyle/>
          <a:p>
            <a:fld id="{1BD52C42-3819-47F9-B497-A46A71516EF9}" type="slidenum">
              <a:rPr kumimoji="1" lang="ja-JP" altLang="en-US" smtClean="0"/>
              <a:t>3</a:t>
            </a:fld>
            <a:endParaRPr kumimoji="1" lang="ja-JP" altLang="en-US"/>
          </a:p>
        </p:txBody>
      </p:sp>
    </p:spTree>
    <p:extLst>
      <p:ext uri="{BB962C8B-B14F-4D97-AF65-F5344CB8AC3E}">
        <p14:creationId xmlns:p14="http://schemas.microsoft.com/office/powerpoint/2010/main" val="33550047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大リーグの試合を観ていてると、ドーム球場で行われる試合を観たことがない。</a:t>
            </a:r>
            <a:endParaRPr kumimoji="1" lang="en-US" altLang="ja-JP" dirty="0"/>
          </a:p>
          <a:p>
            <a:r>
              <a:rPr kumimoji="1" lang="ja-JP" altLang="en-US"/>
              <a:t>日本のドーム球場が本拠地の野手は、ゴロやフライの守備がうまくならないそうだ。大リーグ挑戦は無理だろうか？</a:t>
            </a:r>
            <a:endParaRPr kumimoji="1" lang="ja-JP" altLang="en-US" dirty="0"/>
          </a:p>
        </p:txBody>
      </p:sp>
      <p:sp>
        <p:nvSpPr>
          <p:cNvPr id="4" name="スライド番号プレースホルダー 3"/>
          <p:cNvSpPr>
            <a:spLocks noGrp="1"/>
          </p:cNvSpPr>
          <p:nvPr>
            <p:ph type="sldNum" sz="quarter" idx="5"/>
          </p:nvPr>
        </p:nvSpPr>
        <p:spPr/>
        <p:txBody>
          <a:bodyPr/>
          <a:lstStyle/>
          <a:p>
            <a:fld id="{1BD52C42-3819-47F9-B497-A46A71516EF9}" type="slidenum">
              <a:rPr kumimoji="1" lang="ja-JP" altLang="en-US" smtClean="0"/>
              <a:t>5</a:t>
            </a:fld>
            <a:endParaRPr kumimoji="1" lang="ja-JP" altLang="en-US"/>
          </a:p>
        </p:txBody>
      </p:sp>
    </p:spTree>
    <p:extLst>
      <p:ext uri="{BB962C8B-B14F-4D97-AF65-F5344CB8AC3E}">
        <p14:creationId xmlns:p14="http://schemas.microsoft.com/office/powerpoint/2010/main" val="2815634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52C42-3819-47F9-B497-A46A71516EF9}"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0869441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女性を上司に持つ男性は、この説に飛びついた。</a:t>
            </a:r>
            <a:endParaRPr kumimoji="1" lang="en-US" altLang="ja-JP"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52C42-3819-47F9-B497-A46A71516EF9}"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711845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D52C42-3819-47F9-B497-A46A71516EF9}" type="slidenum">
              <a:rPr kumimoji="1" lang="ja-JP" altLang="en-US" smtClean="0"/>
              <a:t>11</a:t>
            </a:fld>
            <a:endParaRPr kumimoji="1" lang="ja-JP" altLang="en-US"/>
          </a:p>
        </p:txBody>
      </p:sp>
    </p:spTree>
    <p:extLst>
      <p:ext uri="{BB962C8B-B14F-4D97-AF65-F5344CB8AC3E}">
        <p14:creationId xmlns:p14="http://schemas.microsoft.com/office/powerpoint/2010/main" val="1472536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極めて小さい確率で起こることを、より小さい確率にする。</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BD52C42-3819-47F9-B497-A46A71516EF9}"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1540983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1BD52C42-3819-47F9-B497-A46A71516EF9}" type="slidenum">
              <a:rPr kumimoji="1" lang="ja-JP" altLang="en-US" smtClean="0"/>
              <a:t>13</a:t>
            </a:fld>
            <a:endParaRPr kumimoji="1" lang="ja-JP" altLang="en-US"/>
          </a:p>
        </p:txBody>
      </p:sp>
    </p:spTree>
    <p:extLst>
      <p:ext uri="{BB962C8B-B14F-4D97-AF65-F5344CB8AC3E}">
        <p14:creationId xmlns:p14="http://schemas.microsoft.com/office/powerpoint/2010/main" val="42642678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す</a:t>
            </a:r>
          </a:p>
        </p:txBody>
      </p:sp>
      <p:sp>
        <p:nvSpPr>
          <p:cNvPr id="4" name="スライド番号プレースホルダー 3"/>
          <p:cNvSpPr>
            <a:spLocks noGrp="1"/>
          </p:cNvSpPr>
          <p:nvPr>
            <p:ph type="sldNum" sz="quarter" idx="5"/>
          </p:nvPr>
        </p:nvSpPr>
        <p:spPr/>
        <p:txBody>
          <a:bodyPr/>
          <a:lstStyle/>
          <a:p>
            <a:fld id="{1BD52C42-3819-47F9-B497-A46A71516EF9}" type="slidenum">
              <a:rPr kumimoji="1" lang="ja-JP" altLang="en-US" smtClean="0"/>
              <a:t>14</a:t>
            </a:fld>
            <a:endParaRPr kumimoji="1" lang="ja-JP" altLang="en-US"/>
          </a:p>
        </p:txBody>
      </p:sp>
    </p:spTree>
    <p:extLst>
      <p:ext uri="{BB962C8B-B14F-4D97-AF65-F5344CB8AC3E}">
        <p14:creationId xmlns:p14="http://schemas.microsoft.com/office/powerpoint/2010/main" val="16847694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59222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854599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6284448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3234414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2906198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6177242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4195203801"/>
      </p:ext>
    </p:extLst>
  </p:cSld>
  <p:clrMapOvr>
    <a:masterClrMapping/>
  </p:clrMapOvr>
  <p:extLst>
    <p:ext uri="{DCECCB84-F9BA-43D5-87BE-67443E8EF086}">
      <p15:sldGuideLst xmlns:p15="http://schemas.microsoft.com/office/powerpoint/2012/main"/>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62605043"/>
      </p:ext>
    </p:extLst>
  </p:cSld>
  <p:clrMapOvr>
    <a:masterClrMapping/>
  </p:clrMapOvr>
  <p:extLst>
    <p:ext uri="{DCECCB84-F9BA-43D5-87BE-67443E8EF086}">
      <p15:sldGuideLst xmlns:p15="http://schemas.microsoft.com/office/powerpoint/2012/main"/>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352248092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3664103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352554046"/>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21252991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13567130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1286368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92254662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4645735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86181890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4755672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189941369"/>
      </p:ext>
    </p:extLst>
  </p:cSld>
  <p:clrMapOvr>
    <a:masterClrMapping/>
  </p:clrMapOvr>
  <p:extLst>
    <p:ext uri="{DCECCB84-F9BA-43D5-87BE-67443E8EF086}">
      <p15:sldGuideLst xmlns:p15="http://schemas.microsoft.com/office/powerpoint/2012/main"/>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180034175"/>
      </p:ext>
    </p:extLst>
  </p:cSld>
  <p:clrMapOvr>
    <a:masterClrMapping/>
  </p:clrMapOvr>
  <p:extLst>
    <p:ext uri="{DCECCB84-F9BA-43D5-87BE-67443E8EF086}">
      <p15:sldGuideLst xmlns:p15="http://schemas.microsoft.com/office/powerpoint/2012/main"/>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367237879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772093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6411020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388388181"/>
      </p:ext>
    </p:extLst>
  </p:cSld>
  <p:clrMapOvr>
    <a:masterClrMapping/>
  </p:clrMapOvr>
  <p:extLst>
    <p:ext uri="{DCECCB84-F9BA-43D5-87BE-67443E8EF086}">
      <p15:sldGuideLst xmlns:p15="http://schemas.microsoft.com/office/powerpoint/2012/main"/>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92493928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23233285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81599863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ja-JP" altLang="en-US"/>
              <a:t>マスター タイトルの書式設定</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E4B349AD-3222-45B8-A1F2-89812F37CDFC}" type="datetime1">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txBody>
          <a:bodyPr/>
          <a:lstStyle/>
          <a:p>
            <a:endParaRPr lang="ja-JP" altLang="en-US"/>
          </a:p>
        </p:txBody>
      </p:sp>
      <p:sp>
        <p:nvSpPr>
          <p:cNvPr id="6" name="Slide Number Placeholder 5"/>
          <p:cNvSpPr>
            <a:spLocks noGrp="1"/>
          </p:cNvSpPr>
          <p:nvPr>
            <p:ph type="sldNum" sz="quarter" idx="12"/>
          </p:nvPr>
        </p:nvSpPr>
        <p:spPr>
          <a:xfrm>
            <a:off x="423334" y="4529541"/>
            <a:ext cx="584978" cy="365125"/>
          </a:xfrm>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26819978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91D1A78-8169-4B61-A9AD-A3665FE1B7C2}" type="datetime1">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78095979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90E8F05-7B62-4383-B999-41D7BFA34E2D}" type="datetime1">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44866462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D82152E-2E5C-4D83-88E7-1EBC04870D40}" type="datetime1">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621476240"/>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8E8269A-8581-461E-ADB3-F857D52D1E3E}" type="datetime1">
              <a:rPr kumimoji="1" lang="ja-JP" altLang="en-US" smtClean="0"/>
              <a:t>2025/9/25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923544306"/>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92ADA16-72AF-4057-BA0C-BA9245399206}" type="datetime1">
              <a:rPr kumimoji="1" lang="ja-JP" altLang="en-US" smtClean="0"/>
              <a:t>2025/9/25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317444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423652042"/>
      </p:ext>
    </p:extLst>
  </p:cSld>
  <p:clrMapOvr>
    <a:masterClrMapping/>
  </p:clrMapOvr>
  <p:extLst>
    <p:ext uri="{DCECCB84-F9BA-43D5-87BE-67443E8EF086}">
      <p15:sldGuideLst xmlns:p15="http://schemas.microsoft.com/office/powerpoint/2012/main"/>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710E82-1956-4731-9587-2E2FC7FDE53A}" type="datetime1">
              <a:rPr kumimoji="1" lang="ja-JP" altLang="en-US" smtClean="0"/>
              <a:t>2025/9/25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70084191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ja-JP" altLang="en-US"/>
              <a:t>マスター タイトルの書式設定</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EC063C9C-45BB-472D-8A64-91439EEC464A}" type="datetime1">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841417043"/>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図を追加</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3EDB3FE-AC4E-40DE-9E47-11A9B97BB337}" type="datetime1">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70921047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BDDB4A0-FE7F-4213-A0C3-EF324586F9C4}" type="datetime1">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56828092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5FE31DE-4548-4C4E-8FBD-1A43E318C213}" type="datetime1">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887DBF1C-196A-4A0D-B9AF-778B71C4F252}" type="slidenum">
              <a:rPr kumimoji="1" lang="ja-JP" altLang="en-US" smtClean="0"/>
              <a:pPr/>
              <a:t>‹#›</a:t>
            </a:fld>
            <a:endParaRPr kumimoji="1" lang="ja-JP" altLang="en-US"/>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0131706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ja-JP" altLang="en-US"/>
              <a:t>マスター タイトルの書式設定</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225DB995-87CF-4A3F-92E3-C1269455BCA6}" type="datetime1">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53171022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引用付きの名札">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27937242-1939-495C-B20A-87997D4EF858}" type="datetime1">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87DBF1C-196A-4A0D-B9AF-778B71C4F252}" type="slidenum">
              <a:rPr kumimoji="1" lang="ja-JP" altLang="en-US" smtClean="0"/>
              <a:pPr/>
              <a:t>‹#›</a:t>
            </a:fld>
            <a:endParaRPr kumimoji="1" lang="ja-JP" altLang="en-US"/>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4582104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p:cSld name="真または偽">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ja-JP" altLang="en-US"/>
              <a:t>マスター タイトルの書式設定</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ja-JP" altLang="en-US"/>
              <a:t>マスター テキストの書式設定</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ja-JP" altLang="en-US"/>
              <a:t>マスター テキストの書式設定</a:t>
            </a:r>
          </a:p>
        </p:txBody>
      </p:sp>
      <p:sp>
        <p:nvSpPr>
          <p:cNvPr id="5" name="Date Placeholder 4"/>
          <p:cNvSpPr>
            <a:spLocks noGrp="1"/>
          </p:cNvSpPr>
          <p:nvPr>
            <p:ph type="dt" sz="half" idx="10"/>
          </p:nvPr>
        </p:nvSpPr>
        <p:spPr/>
        <p:txBody>
          <a:bodyPr/>
          <a:lstStyle/>
          <a:p>
            <a:fld id="{38B53333-37EA-4811-B514-CECF6837BB3B}" type="datetime1">
              <a:rPr kumimoji="1" lang="ja-JP" altLang="en-US" smtClean="0"/>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25856438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2690CE5-60F8-4F03-9923-24FBC5286910}" type="datetime1">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089876700"/>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53305DC-C292-4BEE-BA21-242F3AFFD4DE}" type="datetime1">
              <a:rPr kumimoji="1" lang="ja-JP" altLang="en-US" smtClean="0"/>
              <a:t>2025/9/25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313007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973985049"/>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84432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014895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173837301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4DFD826-782D-43EF-B5E2-E5AEC87A194F}" type="datetimeFigureOut">
              <a:rPr kumimoji="1" lang="ja-JP" altLang="en-US" smtClean="0"/>
              <a:pPr/>
              <a:t>2025/9/25</a:t>
            </a:fld>
            <a:endParaRPr kumimoji="1" lang="ja-JP" altLang="en-US"/>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22119614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slideLayout" Target="../slideLayouts/slideLayout46.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slideLayout" Target="../slideLayouts/slideLayout45.xml"/><Relationship Id="rId17" Type="http://schemas.openxmlformats.org/officeDocument/2006/relationships/theme" Target="../theme/theme4.xml"/><Relationship Id="rId2" Type="http://schemas.openxmlformats.org/officeDocument/2006/relationships/slideLayout" Target="../slideLayouts/slideLayout35.xml"/><Relationship Id="rId16" Type="http://schemas.openxmlformats.org/officeDocument/2006/relationships/slideLayout" Target="../slideLayouts/slideLayout49.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5" Type="http://schemas.openxmlformats.org/officeDocument/2006/relationships/slideLayout" Target="../slideLayouts/slideLayout4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 Id="rId14" Type="http://schemas.openxmlformats.org/officeDocument/2006/relationships/slideLayout" Target="../slideLayouts/slideLayout4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44909322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835404409"/>
      </p:ext>
    </p:extLst>
  </p:cSld>
  <p:clrMap bg1="lt1" tx1="dk1" bg2="lt2" tx2="dk2" accent1="accent1" accent2="accent2" accent3="accent3" accent4="accent4" accent5="accent5" accent6="accent6" hlink="hlink" folHlink="folHlink"/>
  <p:sldLayoutIdLst>
    <p:sldLayoutId id="2147483774" r:id="rId1"/>
    <p:sldLayoutId id="2147483775" r:id="rId2"/>
    <p:sldLayoutId id="2147483776" r:id="rId3"/>
    <p:sldLayoutId id="2147483777" r:id="rId4"/>
    <p:sldLayoutId id="2147483778" r:id="rId5"/>
    <p:sldLayoutId id="2147483779" r:id="rId6"/>
    <p:sldLayoutId id="2147483780" r:id="rId7"/>
    <p:sldLayoutId id="2147483781" r:id="rId8"/>
    <p:sldLayoutId id="2147483782" r:id="rId9"/>
    <p:sldLayoutId id="2147483783" r:id="rId10"/>
    <p:sldLayoutId id="2147483784"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04DFD826-782D-43EF-B5E2-E5AEC87A194F}" type="datetimeFigureOut">
              <a:rPr kumimoji="1" lang="ja-JP" altLang="en-US" smtClean="0"/>
              <a:pPr/>
              <a:t>2025/9/25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488158543"/>
      </p:ext>
    </p:extLst>
  </p:cSld>
  <p:clrMap bg1="lt1" tx1="dk1" bg2="lt2" tx2="dk2" accent1="accent1" accent2="accent2" accent3="accent3" accent4="accent4" accent5="accent5" accent6="accent6" hlink="hlink" folHlink="folHlink"/>
  <p:sldLayoutIdLst>
    <p:sldLayoutId id="2147483786" r:id="rId1"/>
    <p:sldLayoutId id="2147483787" r:id="rId2"/>
    <p:sldLayoutId id="2147483788" r:id="rId3"/>
    <p:sldLayoutId id="2147483789" r:id="rId4"/>
    <p:sldLayoutId id="2147483790" r:id="rId5"/>
    <p:sldLayoutId id="2147483791" r:id="rId6"/>
    <p:sldLayoutId id="2147483792" r:id="rId7"/>
    <p:sldLayoutId id="2147483793" r:id="rId8"/>
    <p:sldLayoutId id="2147483794" r:id="rId9"/>
    <p:sldLayoutId id="2147483795" r:id="rId10"/>
    <p:sldLayoutId id="2147483796"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ja-JP" altLang="en-US"/>
            </a:p>
          </p:txBody>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ja-JP" altLang="en-US"/>
            </a:p>
          </p:txBody>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ja-JP" altLang="en-US"/>
            </a:p>
          </p:txBody>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ja-JP" altLang="en-US"/>
            </a:p>
          </p:txBody>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ja-JP" altLang="en-US"/>
            </a:p>
          </p:txBody>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ja-JP" altLang="en-US"/>
            </a:p>
          </p:txBody>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ja-JP" altLang="en-US"/>
            </a:p>
          </p:txBody>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ja-JP" altLang="en-US"/>
            </a:p>
          </p:txBody>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ja-JP" altLang="en-US"/>
            </a:p>
          </p:txBody>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ja-JP" altLang="en-US"/>
            </a:p>
          </p:txBody>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ja-JP" altLang="en-US"/>
            </a:p>
          </p:txBody>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ja-JP" altLang="en-US"/>
            </a:p>
          </p:txBody>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ja-JP" altLang="en-US"/>
            </a:p>
          </p:txBody>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ja-JP" altLang="en-US"/>
            </a:p>
          </p:txBody>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ja-JP" altLang="en-US"/>
            </a:p>
          </p:txBody>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ja-JP" altLang="en-US"/>
            </a:p>
          </p:txBody>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ja-JP" altLang="en-US"/>
            </a:p>
          </p:txBody>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ja-JP" altLang="en-US"/>
            </a:p>
          </p:txBody>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ja-JP" altLang="en-US"/>
            </a:p>
          </p:txBody>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ja-JP" altLang="en-US"/>
            </a:p>
          </p:txBody>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ja-JP" altLang="en-US"/>
            </a:p>
          </p:txBody>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ja-JP" altLang="en-US"/>
            </a:p>
          </p:txBody>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ja-JP" altLang="en-US"/>
            </a:p>
          </p:txBody>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ja-JP" altLang="en-US"/>
            </a:p>
          </p:txBody>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ja-JP" altLang="en-US"/>
          </a:p>
        </p:txBody>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EA6D69F2-B148-4FC0-A890-EB7B45A51735}" type="datetime1">
              <a:rPr kumimoji="1" lang="ja-JP" altLang="en-US" smtClean="0"/>
              <a:t>2025/9/25</a:t>
            </a:fld>
            <a:endParaRPr kumimoji="1" lang="ja-JP" altLang="en-US"/>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887DBF1C-196A-4A0D-B9AF-778B71C4F252}" type="slidenum">
              <a:rPr kumimoji="1" lang="ja-JP" altLang="en-US" smtClean="0"/>
              <a:pPr/>
              <a:t>‹#›</a:t>
            </a:fld>
            <a:endParaRPr kumimoji="1" lang="ja-JP" altLang="en-US"/>
          </a:p>
        </p:txBody>
      </p:sp>
    </p:spTree>
    <p:extLst>
      <p:ext uri="{BB962C8B-B14F-4D97-AF65-F5344CB8AC3E}">
        <p14:creationId xmlns:p14="http://schemas.microsoft.com/office/powerpoint/2010/main" val="3832675652"/>
      </p:ext>
    </p:extLst>
  </p:cSld>
  <p:clrMap bg1="lt1" tx1="dk1" bg2="lt2" tx2="dk2" accent1="accent1" accent2="accent2" accent3="accent3" accent4="accent4" accent5="accent5" accent6="accent6" hlink="hlink" folHlink="folHlink"/>
  <p:sldLayoutIdLst>
    <p:sldLayoutId id="2147483815" r:id="rId1"/>
    <p:sldLayoutId id="2147483816" r:id="rId2"/>
    <p:sldLayoutId id="2147483817" r:id="rId3"/>
    <p:sldLayoutId id="2147483818" r:id="rId4"/>
    <p:sldLayoutId id="2147483819" r:id="rId5"/>
    <p:sldLayoutId id="2147483820" r:id="rId6"/>
    <p:sldLayoutId id="2147483821" r:id="rId7"/>
    <p:sldLayoutId id="2147483822" r:id="rId8"/>
    <p:sldLayoutId id="2147483823" r:id="rId9"/>
    <p:sldLayoutId id="2147483824" r:id="rId10"/>
    <p:sldLayoutId id="2147483825" r:id="rId11"/>
    <p:sldLayoutId id="2147483826" r:id="rId12"/>
    <p:sldLayoutId id="2147483827" r:id="rId13"/>
    <p:sldLayoutId id="2147483828" r:id="rId14"/>
    <p:sldLayoutId id="2147483829" r:id="rId15"/>
    <p:sldLayoutId id="2147483830" r:id="rId16"/>
  </p:sldLayoutIdLst>
  <p:hf hdr="0" ftr="0" dt="0"/>
  <p:txStyles>
    <p:titleStyle>
      <a:lvl1pPr algn="l" defTabSz="457200" rtl="0" eaLnBrk="1" latinLnBrk="0" hangingPunct="1">
        <a:spcBef>
          <a:spcPct val="0"/>
        </a:spcBef>
        <a:buNone/>
        <a:defRPr kumimoji="1" sz="3600" kern="1200">
          <a:solidFill>
            <a:schemeClr val="tx1">
              <a:lumMod val="85000"/>
              <a:lumOff val="15000"/>
            </a:schemeClr>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kumimoji="1"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5.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539552" y="1196752"/>
            <a:ext cx="7461448" cy="936104"/>
          </a:xfrm>
        </p:spPr>
        <p:txBody>
          <a:bodyPr>
            <a:normAutofit fontScale="90000"/>
          </a:bodyPr>
          <a:lstStyle/>
          <a:p>
            <a:r>
              <a:rPr kumimoji="1" lang="ja-JP" altLang="en-US" dirty="0"/>
              <a:t>確率・統計的に眺めると</a:t>
            </a:r>
          </a:p>
        </p:txBody>
      </p:sp>
      <p:sp>
        <p:nvSpPr>
          <p:cNvPr id="3" name="サブタイトル 2"/>
          <p:cNvSpPr>
            <a:spLocks noGrp="1"/>
          </p:cNvSpPr>
          <p:nvPr>
            <p:ph type="subTitle" idx="1"/>
          </p:nvPr>
        </p:nvSpPr>
        <p:spPr>
          <a:xfrm>
            <a:off x="1907704" y="4437112"/>
            <a:ext cx="6400800" cy="1008112"/>
          </a:xfrm>
        </p:spPr>
        <p:txBody>
          <a:bodyPr>
            <a:normAutofit/>
          </a:bodyPr>
          <a:lstStyle/>
          <a:p>
            <a:r>
              <a:rPr lang="ja-JP" altLang="en-US" sz="2400" dirty="0"/>
              <a:t>私たちの身の周りの出来事を、</a:t>
            </a:r>
            <a:r>
              <a:rPr kumimoji="1" lang="ja-JP" altLang="en-US" sz="2400" dirty="0"/>
              <a:t>確率と統計という観点から眺めてみよう。</a:t>
            </a:r>
          </a:p>
        </p:txBody>
      </p:sp>
      <p:sp>
        <p:nvSpPr>
          <p:cNvPr id="4" name="スライド番号プレースホルダー 3">
            <a:extLst>
              <a:ext uri="{FF2B5EF4-FFF2-40B4-BE49-F238E27FC236}">
                <a16:creationId xmlns:a16="http://schemas.microsoft.com/office/drawing/2014/main" id="{4C00E1A8-C2D1-E606-70FF-DCB8D9E2B65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噂を証拠なく信じて、伝えてはいけない。</a:t>
            </a:r>
            <a:endParaRPr kumimoji="1" lang="ja-JP" altLang="en-US" dirty="0"/>
          </a:p>
        </p:txBody>
      </p:sp>
      <p:sp>
        <p:nvSpPr>
          <p:cNvPr id="3" name="コンテンツ プレースホルダ 2"/>
          <p:cNvSpPr>
            <a:spLocks noGrp="1"/>
          </p:cNvSpPr>
          <p:nvPr>
            <p:ph idx="1"/>
          </p:nvPr>
        </p:nvSpPr>
        <p:spPr>
          <a:xfrm>
            <a:off x="899592" y="1905000"/>
            <a:ext cx="7834064" cy="4836368"/>
          </a:xfrm>
        </p:spPr>
        <p:txBody>
          <a:bodyPr>
            <a:normAutofit/>
          </a:bodyPr>
          <a:lstStyle/>
          <a:p>
            <a:r>
              <a:rPr kumimoji="1" lang="ja-JP" altLang="en-US" sz="2000" dirty="0"/>
              <a:t>多くの人が信じていること、あるいは身近に居る</a:t>
            </a:r>
            <a:r>
              <a:rPr lang="ja-JP" altLang="en-US" sz="2000" dirty="0"/>
              <a:t>人々が信じていること、さらに、</a:t>
            </a:r>
            <a:r>
              <a:rPr lang="ja-JP" altLang="en-US" sz="2000" dirty="0">
                <a:solidFill>
                  <a:srgbClr val="FF0000"/>
                </a:solidFill>
              </a:rPr>
              <a:t>自分が信じたいこと</a:t>
            </a:r>
            <a:r>
              <a:rPr kumimoji="1" lang="ja-JP" altLang="en-US" sz="2000" dirty="0">
                <a:solidFill>
                  <a:srgbClr val="FF0000"/>
                </a:solidFill>
              </a:rPr>
              <a:t>は</a:t>
            </a:r>
            <a:r>
              <a:rPr kumimoji="1" lang="ja-JP" altLang="en-US" sz="2000" dirty="0"/>
              <a:t>、本当の事のように思える。</a:t>
            </a:r>
            <a:endParaRPr kumimoji="1" lang="en-US" altLang="ja-JP" sz="2000" dirty="0"/>
          </a:p>
          <a:p>
            <a:r>
              <a:rPr lang="en-US" altLang="ja-JP" sz="2000" dirty="0"/>
              <a:t>1980</a:t>
            </a:r>
            <a:r>
              <a:rPr lang="ja-JP" altLang="en-US" sz="2000" dirty="0"/>
              <a:t>年代の中ごろアメリカでは「</a:t>
            </a:r>
            <a:r>
              <a:rPr lang="en-US" altLang="ja-JP" sz="2000" dirty="0"/>
              <a:t>40</a:t>
            </a:r>
            <a:r>
              <a:rPr lang="ja-JP" altLang="en-US" sz="2000" dirty="0"/>
              <a:t>歳の未婚女性が結婚できる確率は</a:t>
            </a:r>
            <a:r>
              <a:rPr lang="en-US" altLang="ja-JP" sz="2000" dirty="0"/>
              <a:t>1.3%</a:t>
            </a:r>
            <a:r>
              <a:rPr lang="ja-JP" altLang="en-US" sz="2000" dirty="0"/>
              <a:t>である」という説が男性の間で広まった。</a:t>
            </a:r>
            <a:endParaRPr kumimoji="1" lang="en-US" altLang="ja-JP" sz="2000" dirty="0"/>
          </a:p>
          <a:p>
            <a:r>
              <a:rPr lang="ja-JP" altLang="en-US" sz="2000" dirty="0"/>
              <a:t>もしも、噂を証拠なしに信じてしまい、それを態度に出すことになれば噂の対象を不当に苦しめることになる。</a:t>
            </a:r>
            <a:r>
              <a:rPr lang="en-US" altLang="ja-JP" sz="2000" dirty="0"/>
              <a:t>News Week</a:t>
            </a:r>
            <a:r>
              <a:rPr lang="ja-JP" altLang="en-US" sz="2000" dirty="0"/>
              <a:t>紙でさえ面白がって、「四十歳代未婚女性が結婚できる確率は、テロで死ぬ確率よりも小さい」という記事を載せた。</a:t>
            </a:r>
            <a:endParaRPr lang="en-US" altLang="ja-JP" sz="2000" dirty="0"/>
          </a:p>
          <a:p>
            <a:r>
              <a:rPr lang="ja-JP" altLang="en-US" sz="2000" dirty="0"/>
              <a:t>この噂は間違いであることが分かったが、訂正記事は小さく扱われただけだった。</a:t>
            </a:r>
            <a:endParaRPr lang="en-US" altLang="ja-JP" sz="2000" dirty="0"/>
          </a:p>
          <a:p>
            <a:r>
              <a:rPr lang="ja-JP" altLang="en-US" sz="2000" dirty="0"/>
              <a:t>しかし、広がるウワサは多くの人々に支持されていることを無視してはいけない。</a:t>
            </a:r>
            <a:endParaRPr lang="en-US" altLang="ja-JP" sz="2000" dirty="0"/>
          </a:p>
          <a:p>
            <a:endParaRPr lang="en-US" altLang="ja-JP" sz="2000" dirty="0"/>
          </a:p>
          <a:p>
            <a:endParaRPr kumimoji="1" lang="ja-JP" altLang="en-US" dirty="0"/>
          </a:p>
        </p:txBody>
      </p:sp>
      <p:sp>
        <p:nvSpPr>
          <p:cNvPr id="4" name="スライド番号プレースホルダー 3">
            <a:extLst>
              <a:ext uri="{FF2B5EF4-FFF2-40B4-BE49-F238E27FC236}">
                <a16:creationId xmlns:a16="http://schemas.microsoft.com/office/drawing/2014/main" id="{2090C401-F49A-1D87-30AB-1EC3A9D9935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なかなか証明されない因果関係</a:t>
            </a:r>
          </a:p>
        </p:txBody>
      </p:sp>
      <p:sp>
        <p:nvSpPr>
          <p:cNvPr id="3" name="コンテンツ プレースホルダー 2"/>
          <p:cNvSpPr>
            <a:spLocks noGrp="1"/>
          </p:cNvSpPr>
          <p:nvPr>
            <p:ph idx="1"/>
          </p:nvPr>
        </p:nvSpPr>
        <p:spPr>
          <a:xfrm>
            <a:off x="1945201" y="1484784"/>
            <a:ext cx="6591985" cy="5373216"/>
          </a:xfrm>
        </p:spPr>
        <p:txBody>
          <a:bodyPr>
            <a:normAutofit/>
          </a:bodyPr>
          <a:lstStyle/>
          <a:p>
            <a:r>
              <a:rPr kumimoji="1" lang="ja-JP" altLang="en-US" dirty="0"/>
              <a:t>喫煙がガンに及ぼす影響</a:t>
            </a:r>
            <a:endParaRPr kumimoji="1" lang="en-US" altLang="ja-JP" dirty="0"/>
          </a:p>
          <a:p>
            <a:pPr lvl="1"/>
            <a:r>
              <a:rPr kumimoji="1" lang="ja-JP" altLang="en-US" dirty="0"/>
              <a:t>喫煙とガンの</a:t>
            </a:r>
            <a:r>
              <a:rPr kumimoji="1" lang="ja-JP" altLang="en-US" dirty="0" err="1"/>
              <a:t>両方にに影響を</a:t>
            </a:r>
            <a:r>
              <a:rPr kumimoji="1" lang="ja-JP" altLang="en-US" dirty="0"/>
              <a:t>与える共通の遺伝子があるとの主張が、タバコ会社からなされたこともある。</a:t>
            </a:r>
            <a:endParaRPr kumimoji="1" lang="en-US" altLang="ja-JP" dirty="0"/>
          </a:p>
          <a:p>
            <a:pPr lvl="1"/>
            <a:r>
              <a:rPr lang="ja-JP" altLang="en-US" dirty="0"/>
              <a:t>タバコを吸って肺癌になる人もいれば、その逆もいる。</a:t>
            </a:r>
            <a:r>
              <a:rPr kumimoji="1" lang="ja-JP" altLang="en-US" dirty="0"/>
              <a:t>だからややこしい。ややこしい確率現象を調べるのが統計学である。</a:t>
            </a:r>
            <a:endParaRPr kumimoji="1" lang="en-US" altLang="ja-JP" dirty="0"/>
          </a:p>
          <a:p>
            <a:pPr lvl="1"/>
            <a:r>
              <a:rPr lang="ja-JP" altLang="en-US" dirty="0"/>
              <a:t>本当に調べようと思えば、たくさんの人を集め、ランダムに２つのグループにわけ、一方には強制的に喫煙させ、他方には喫煙を禁止する。そうして何十年も観察をすることになる。</a:t>
            </a:r>
            <a:endParaRPr lang="en-US" altLang="ja-JP" dirty="0"/>
          </a:p>
          <a:p>
            <a:pPr lvl="1"/>
            <a:r>
              <a:rPr kumimoji="1" lang="ja-JP" altLang="en-US" dirty="0"/>
              <a:t>状況証拠を積み重ね、また、ガンを発生させるメカニズムを明らかにすることにより、因果関係が</a:t>
            </a:r>
            <a:r>
              <a:rPr lang="ja-JP" altLang="en-US" dirty="0"/>
              <a:t>認められてゆく</a:t>
            </a:r>
            <a:r>
              <a:rPr kumimoji="1" lang="ja-JP" altLang="en-US" dirty="0"/>
              <a:t>。</a:t>
            </a:r>
            <a:endParaRPr kumimoji="1" lang="en-US" altLang="ja-JP" dirty="0"/>
          </a:p>
          <a:p>
            <a:r>
              <a:rPr lang="ja-JP" altLang="en-US" dirty="0"/>
              <a:t>地球温暖化とその影響</a:t>
            </a:r>
            <a:endParaRPr lang="en-US" altLang="ja-JP" dirty="0"/>
          </a:p>
          <a:p>
            <a:pPr lvl="1"/>
            <a:r>
              <a:rPr lang="ja-JP" altLang="en-US" dirty="0"/>
              <a:t>今現在でも、温室効果ガスの増加が地球温暖化の原因であることを認めない国がある。</a:t>
            </a:r>
            <a:endParaRPr lang="en-US" altLang="ja-JP" dirty="0"/>
          </a:p>
          <a:p>
            <a:pPr lvl="1"/>
            <a:r>
              <a:rPr lang="ja-JP" altLang="en-US" dirty="0"/>
              <a:t>このことも、状況証拠を積み重ね、地球温暖化のメカニズムを解明することにより、ほぼ証明されている。</a:t>
            </a:r>
            <a:endParaRPr lang="en-US" altLang="ja-JP" dirty="0"/>
          </a:p>
          <a:p>
            <a:pPr lvl="1"/>
            <a:endParaRPr kumimoji="1" lang="ja-JP" altLang="en-US" dirty="0"/>
          </a:p>
        </p:txBody>
      </p:sp>
      <p:sp>
        <p:nvSpPr>
          <p:cNvPr id="4" name="スライド番号プレースホルダー 3">
            <a:extLst>
              <a:ext uri="{FF2B5EF4-FFF2-40B4-BE49-F238E27FC236}">
                <a16:creationId xmlns:a16="http://schemas.microsoft.com/office/drawing/2014/main" id="{98820EE3-BA64-8834-B4FA-710CD28DB38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3909626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fade">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259632" y="294897"/>
            <a:ext cx="7327048" cy="1280890"/>
          </a:xfrm>
        </p:spPr>
        <p:txBody>
          <a:bodyPr>
            <a:normAutofit fontScale="90000"/>
          </a:bodyPr>
          <a:lstStyle/>
          <a:p>
            <a:r>
              <a:rPr kumimoji="1" lang="ja-JP" altLang="en-US" dirty="0"/>
              <a:t>なぜ、歩行中や運転中にスマホをいじってはいけないか？本当に小さい確率だが、起これば致命的な事故になる</a:t>
            </a:r>
          </a:p>
        </p:txBody>
      </p:sp>
      <p:sp>
        <p:nvSpPr>
          <p:cNvPr id="3" name="コンテンツ プレースホルダー 2"/>
          <p:cNvSpPr>
            <a:spLocks noGrp="1"/>
          </p:cNvSpPr>
          <p:nvPr>
            <p:ph idx="1"/>
          </p:nvPr>
        </p:nvSpPr>
        <p:spPr>
          <a:xfrm>
            <a:off x="1763688" y="1988840"/>
            <a:ext cx="6591985" cy="4607768"/>
          </a:xfrm>
        </p:spPr>
        <p:txBody>
          <a:bodyPr>
            <a:noAutofit/>
          </a:bodyPr>
          <a:lstStyle/>
          <a:p>
            <a:r>
              <a:rPr lang="ja-JP" altLang="en-US" sz="2400" dirty="0"/>
              <a:t>運転中ヒヤッとしたことはないだろうか？</a:t>
            </a:r>
            <a:endParaRPr lang="en-US" altLang="ja-JP" sz="2400" dirty="0"/>
          </a:p>
          <a:p>
            <a:pPr lvl="1"/>
            <a:r>
              <a:rPr kumimoji="1" lang="ja-JP" altLang="en-US" sz="2000" dirty="0"/>
              <a:t>とっさの場合でも運転に集中していたら、危機を回避できるかもしれない。</a:t>
            </a:r>
            <a:endParaRPr kumimoji="1" lang="en-US" altLang="ja-JP" sz="2000" dirty="0"/>
          </a:p>
          <a:p>
            <a:pPr lvl="1"/>
            <a:r>
              <a:rPr kumimoji="1" lang="ja-JP" altLang="en-US" sz="2000" dirty="0"/>
              <a:t>こんな事は滅多にないかもしれないが、一生のうちには何度かこのような</a:t>
            </a:r>
            <a:r>
              <a:rPr lang="ja-JP" altLang="en-US" sz="2000" dirty="0"/>
              <a:t>ことが起こる。</a:t>
            </a:r>
            <a:endParaRPr lang="en-US" altLang="ja-JP" sz="2000" dirty="0"/>
          </a:p>
          <a:p>
            <a:pPr lvl="1"/>
            <a:r>
              <a:rPr kumimoji="1" lang="ja-JP" altLang="en-US" sz="2000" dirty="0"/>
              <a:t>そうした時にスマホを操作していたら、事故を回避する確率が小さくなる。</a:t>
            </a:r>
            <a:endParaRPr kumimoji="1" lang="en-US" altLang="ja-JP" sz="2000" dirty="0"/>
          </a:p>
          <a:p>
            <a:r>
              <a:rPr lang="ja-JP" altLang="en-US" sz="2400" dirty="0"/>
              <a:t>歩行中には、特にコロコロを転がしているときなど、小さい子供に衝突するかもしれない。運転時に比べれば軽度なケガで済むかもしれないが。</a:t>
            </a:r>
            <a:endParaRPr lang="en-US" altLang="ja-JP" sz="2400" dirty="0"/>
          </a:p>
          <a:p>
            <a:endParaRPr kumimoji="1" lang="en-US" altLang="ja-JP" sz="2400" dirty="0"/>
          </a:p>
        </p:txBody>
      </p:sp>
      <p:sp>
        <p:nvSpPr>
          <p:cNvPr id="4" name="スライド番号プレースホルダー 3">
            <a:extLst>
              <a:ext uri="{FF2B5EF4-FFF2-40B4-BE49-F238E27FC236}">
                <a16:creationId xmlns:a16="http://schemas.microsoft.com/office/drawing/2014/main" id="{350B45E0-DD0A-4669-2101-35C6CDF7318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2746399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一時停止の線</a:t>
            </a:r>
            <a:r>
              <a:rPr lang="ja-JP" altLang="en-US" dirty="0"/>
              <a:t>でしっかり止まる</a:t>
            </a:r>
            <a:endParaRPr kumimoji="1" lang="ja-JP" altLang="en-US" dirty="0"/>
          </a:p>
        </p:txBody>
      </p:sp>
      <p:sp>
        <p:nvSpPr>
          <p:cNvPr id="3" name="コンテンツ プレースホルダー 2"/>
          <p:cNvSpPr>
            <a:spLocks noGrp="1"/>
          </p:cNvSpPr>
          <p:nvPr>
            <p:ph idx="1"/>
          </p:nvPr>
        </p:nvSpPr>
        <p:spPr>
          <a:xfrm>
            <a:off x="1619673" y="1772816"/>
            <a:ext cx="6914728" cy="4752528"/>
          </a:xfrm>
        </p:spPr>
        <p:txBody>
          <a:bodyPr>
            <a:noAutofit/>
          </a:bodyPr>
          <a:lstStyle/>
          <a:p>
            <a:r>
              <a:rPr kumimoji="1" lang="ja-JP" altLang="en-US" sz="2400" dirty="0"/>
              <a:t>罰金を科される前は、一時停止の線を無視して止まっていた。</a:t>
            </a:r>
            <a:endParaRPr kumimoji="1" lang="en-US" altLang="ja-JP" sz="2400" dirty="0"/>
          </a:p>
          <a:p>
            <a:pPr lvl="1"/>
            <a:r>
              <a:rPr lang="ja-JP" altLang="en-US" sz="2000" dirty="0"/>
              <a:t>警察があまりよく考えずに引いたものと思っていた。</a:t>
            </a:r>
            <a:endParaRPr lang="en-US" altLang="ja-JP" sz="2000" dirty="0"/>
          </a:p>
          <a:p>
            <a:pPr lvl="1"/>
            <a:r>
              <a:rPr kumimoji="1" lang="ja-JP" altLang="en-US" sz="2000" dirty="0"/>
              <a:t>そのため、一時停止の線を越えて止まることが多かった。</a:t>
            </a:r>
            <a:endParaRPr kumimoji="1" lang="en-US" altLang="ja-JP" sz="2000" dirty="0"/>
          </a:p>
          <a:p>
            <a:r>
              <a:rPr lang="ja-JP" altLang="en-US" sz="2400" dirty="0"/>
              <a:t>しかし、実際に一時停止線に止まってみると、歩行者が急に飛び出したり、ジョギングをしたりしている人々の安全を確保できることが分かった。</a:t>
            </a:r>
            <a:endParaRPr lang="en-US" altLang="ja-JP" sz="2400" dirty="0"/>
          </a:p>
          <a:p>
            <a:pPr lvl="1"/>
            <a:r>
              <a:rPr kumimoji="1" lang="ja-JP" altLang="en-US" sz="2000" dirty="0"/>
              <a:t>滅多に起こらないことに対応するためには、交通規則をできるだけ守ることが大切だ。</a:t>
            </a:r>
          </a:p>
        </p:txBody>
      </p:sp>
      <p:sp>
        <p:nvSpPr>
          <p:cNvPr id="4" name="スライド番号プレースホルダー 3">
            <a:extLst>
              <a:ext uri="{FF2B5EF4-FFF2-40B4-BE49-F238E27FC236}">
                <a16:creationId xmlns:a16="http://schemas.microsoft.com/office/drawing/2014/main" id="{0CD34C0A-903D-D3BE-0E3C-DD45A965AEF3}"/>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3104990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45201" y="624110"/>
            <a:ext cx="6589199" cy="860674"/>
          </a:xfrm>
        </p:spPr>
        <p:txBody>
          <a:bodyPr/>
          <a:lstStyle/>
          <a:p>
            <a:r>
              <a:rPr kumimoji="1" lang="ja-JP" altLang="en-US" dirty="0"/>
              <a:t>小さい確率</a:t>
            </a:r>
            <a:r>
              <a:rPr lang="ja-JP" altLang="en-US" dirty="0"/>
              <a:t>で起こる事柄</a:t>
            </a:r>
            <a:endParaRPr kumimoji="1" lang="ja-JP" altLang="en-US" dirty="0"/>
          </a:p>
        </p:txBody>
      </p:sp>
      <p:sp>
        <p:nvSpPr>
          <p:cNvPr id="3" name="コンテンツ プレースホルダ 2"/>
          <p:cNvSpPr>
            <a:spLocks noGrp="1"/>
          </p:cNvSpPr>
          <p:nvPr>
            <p:ph idx="1"/>
          </p:nvPr>
        </p:nvSpPr>
        <p:spPr>
          <a:xfrm>
            <a:off x="1954490" y="1916832"/>
            <a:ext cx="6591985" cy="4752528"/>
          </a:xfrm>
        </p:spPr>
        <p:txBody>
          <a:bodyPr>
            <a:normAutofit/>
          </a:bodyPr>
          <a:lstStyle/>
          <a:p>
            <a:r>
              <a:rPr kumimoji="1" lang="ja-JP" altLang="en-US" sz="2400" dirty="0"/>
              <a:t>１万人に一人の割合で３億円の借金を背負うが、残りの人達には</a:t>
            </a:r>
            <a:r>
              <a:rPr lang="ja-JP" altLang="en-US" sz="2400" dirty="0"/>
              <a:t>３</a:t>
            </a:r>
            <a:r>
              <a:rPr kumimoji="1" lang="ja-JP" altLang="en-US" sz="2400" dirty="0"/>
              <a:t>万円ずつ分配される。</a:t>
            </a:r>
            <a:endParaRPr kumimoji="1" lang="en-US" altLang="ja-JP" sz="2400" dirty="0"/>
          </a:p>
          <a:p>
            <a:pPr lvl="1"/>
            <a:r>
              <a:rPr lang="ja-JP" altLang="en-US" sz="2000" dirty="0"/>
              <a:t>多くの人々は自動車の恩恵に浴しているが、その一方で交通事故の被害者も存在する。</a:t>
            </a:r>
            <a:endParaRPr lang="en-US" altLang="ja-JP" sz="2000" dirty="0"/>
          </a:p>
          <a:p>
            <a:r>
              <a:rPr kumimoji="1" lang="ja-JP" altLang="en-US" sz="2400" dirty="0"/>
              <a:t>小学校の遠泳大会を行うことにより、子供たちは無形の財産を得るが、何年かに一度は死亡する児童が出るかもしれない。</a:t>
            </a:r>
            <a:endParaRPr kumimoji="1" lang="en-US" altLang="ja-JP" sz="2400" dirty="0"/>
          </a:p>
          <a:p>
            <a:pPr lvl="1"/>
            <a:r>
              <a:rPr lang="ja-JP" altLang="en-US" sz="2000" dirty="0"/>
              <a:t>もしも死亡事故が起これば、遠泳大会は中止になるかもしれない。</a:t>
            </a:r>
            <a:endParaRPr lang="en-US" altLang="ja-JP" sz="2000" dirty="0"/>
          </a:p>
          <a:p>
            <a:pPr lvl="1"/>
            <a:r>
              <a:rPr lang="ja-JP" altLang="en-US" sz="2000" dirty="0"/>
              <a:t>存続か廃止か難しい問題となる。</a:t>
            </a:r>
            <a:endParaRPr lang="en-US" altLang="ja-JP" sz="2000" dirty="0"/>
          </a:p>
          <a:p>
            <a:pPr lvl="1"/>
            <a:endParaRPr lang="en-US" altLang="ja-JP" sz="2000" dirty="0"/>
          </a:p>
          <a:p>
            <a:endParaRPr lang="en-US" altLang="ja-JP" dirty="0"/>
          </a:p>
        </p:txBody>
      </p:sp>
      <p:sp>
        <p:nvSpPr>
          <p:cNvPr id="4" name="スライド番号プレースホルダー 3">
            <a:extLst>
              <a:ext uri="{FF2B5EF4-FFF2-40B4-BE49-F238E27FC236}">
                <a16:creationId xmlns:a16="http://schemas.microsoft.com/office/drawing/2014/main" id="{31AE9067-6423-FF68-4F04-AA3C9DD90879}"/>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期待値と確率</a:t>
            </a:r>
            <a:r>
              <a:rPr lang="ja-JP" altLang="en-US" dirty="0"/>
              <a:t>の違い</a:t>
            </a:r>
            <a:endParaRPr kumimoji="1" lang="ja-JP" altLang="en-US" dirty="0"/>
          </a:p>
        </p:txBody>
      </p:sp>
      <p:sp>
        <p:nvSpPr>
          <p:cNvPr id="3" name="コンテンツ プレースホルダー 2"/>
          <p:cNvSpPr>
            <a:spLocks noGrp="1"/>
          </p:cNvSpPr>
          <p:nvPr>
            <p:ph idx="1"/>
          </p:nvPr>
        </p:nvSpPr>
        <p:spPr>
          <a:xfrm>
            <a:off x="1925837" y="1700808"/>
            <a:ext cx="6878057" cy="4391744"/>
          </a:xfrm>
        </p:spPr>
        <p:txBody>
          <a:bodyPr>
            <a:noAutofit/>
          </a:bodyPr>
          <a:lstStyle/>
          <a:p>
            <a:r>
              <a:rPr kumimoji="1" lang="ja-JP" altLang="en-US" sz="2400" dirty="0"/>
              <a:t>一般的な１枚</a:t>
            </a:r>
            <a:r>
              <a:rPr kumimoji="1" lang="en-US" altLang="ja-JP" sz="2400" dirty="0"/>
              <a:t>300</a:t>
            </a:r>
            <a:r>
              <a:rPr kumimoji="1" lang="ja-JP" altLang="en-US" sz="2400" dirty="0"/>
              <a:t>円の宝くじで、１億円に当選する確率は</a:t>
            </a:r>
            <a:r>
              <a:rPr kumimoji="1" lang="en-US" altLang="ja-JP" sz="2400" dirty="0"/>
              <a:t>1</a:t>
            </a:r>
            <a:r>
              <a:rPr kumimoji="1" lang="ja-JP" altLang="en-US" sz="2400" dirty="0"/>
              <a:t>千万分の１と言われてる。</a:t>
            </a:r>
            <a:endParaRPr kumimoji="1" lang="en-US" altLang="ja-JP" sz="2400" dirty="0"/>
          </a:p>
          <a:p>
            <a:pPr lvl="1"/>
            <a:r>
              <a:rPr lang="ja-JP" altLang="en-US" sz="2000" dirty="0"/>
              <a:t>私たちはこの極めて小さい確率に夢を託す。</a:t>
            </a:r>
            <a:endParaRPr kumimoji="1" lang="en-US" altLang="ja-JP" sz="2000" dirty="0"/>
          </a:p>
          <a:p>
            <a:r>
              <a:rPr lang="ja-JP" altLang="en-US" sz="2400" dirty="0"/>
              <a:t>その一方で、一枚の宝くじの期待値は、その</a:t>
            </a:r>
            <a:r>
              <a:rPr lang="en-US" altLang="ja-JP" sz="2400" dirty="0"/>
              <a:t>45</a:t>
            </a:r>
            <a:r>
              <a:rPr lang="ja-JP" altLang="en-US" sz="2400" dirty="0"/>
              <a:t>％で</a:t>
            </a:r>
            <a:r>
              <a:rPr lang="en-US" altLang="ja-JP" sz="2400" dirty="0"/>
              <a:t>135</a:t>
            </a:r>
            <a:r>
              <a:rPr lang="ja-JP" altLang="en-US" sz="2400" dirty="0"/>
              <a:t>円ほどである。</a:t>
            </a:r>
            <a:endParaRPr lang="en-US" altLang="ja-JP" sz="2400" dirty="0"/>
          </a:p>
          <a:p>
            <a:pPr lvl="1"/>
            <a:r>
              <a:rPr lang="ja-JP" altLang="en-US" sz="2000" dirty="0"/>
              <a:t>この場合の期待値とは、宝くじを買い占めたときの当選金の平均値である。</a:t>
            </a:r>
            <a:endParaRPr lang="en-US" altLang="ja-JP" sz="2000" dirty="0"/>
          </a:p>
          <a:p>
            <a:r>
              <a:rPr kumimoji="1" lang="ja-JP" altLang="en-US" sz="2400" dirty="0"/>
              <a:t>駐車違反</a:t>
            </a:r>
            <a:r>
              <a:rPr lang="ja-JP" altLang="en-US" sz="2400" dirty="0"/>
              <a:t>の罰金は</a:t>
            </a:r>
            <a:r>
              <a:rPr lang="en-US" altLang="ja-JP" sz="2400" dirty="0"/>
              <a:t>12000</a:t>
            </a:r>
            <a:r>
              <a:rPr lang="ja-JP" altLang="en-US" sz="2400" dirty="0"/>
              <a:t>円であり、駐車料金は</a:t>
            </a:r>
            <a:r>
              <a:rPr lang="en-US" altLang="ja-JP" sz="2400" dirty="0"/>
              <a:t>300</a:t>
            </a:r>
            <a:r>
              <a:rPr lang="ja-JP" altLang="en-US" sz="2400" dirty="0"/>
              <a:t>円であるとする。駐車違反で捕まる確率は</a:t>
            </a:r>
            <a:r>
              <a:rPr lang="en-US" altLang="ja-JP" sz="2400" dirty="0"/>
              <a:t>30</a:t>
            </a:r>
            <a:r>
              <a:rPr lang="ja-JP" altLang="en-US" sz="2400" dirty="0"/>
              <a:t>分の１としよう。あなたはどちらを選ぶ？</a:t>
            </a:r>
            <a:endParaRPr kumimoji="1" lang="ja-JP" altLang="en-US" sz="2400" dirty="0"/>
          </a:p>
        </p:txBody>
      </p:sp>
      <p:sp>
        <p:nvSpPr>
          <p:cNvPr id="4" name="スライド番号プレースホルダー 3">
            <a:extLst>
              <a:ext uri="{FF2B5EF4-FFF2-40B4-BE49-F238E27FC236}">
                <a16:creationId xmlns:a16="http://schemas.microsoft.com/office/drawing/2014/main" id="{E2923B68-38B1-013B-8C85-690C339A270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2612453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45201" y="624110"/>
            <a:ext cx="6589199" cy="644650"/>
          </a:xfrm>
        </p:spPr>
        <p:txBody>
          <a:bodyPr/>
          <a:lstStyle/>
          <a:p>
            <a:r>
              <a:rPr kumimoji="1" lang="ja-JP" altLang="en-US" dirty="0"/>
              <a:t>駐車料金と駐車違反罰金</a:t>
            </a:r>
          </a:p>
        </p:txBody>
      </p:sp>
      <p:sp>
        <p:nvSpPr>
          <p:cNvPr id="3" name="コンテンツ プレースホルダー 2"/>
          <p:cNvSpPr>
            <a:spLocks noGrp="1"/>
          </p:cNvSpPr>
          <p:nvPr>
            <p:ph idx="1"/>
          </p:nvPr>
        </p:nvSpPr>
        <p:spPr/>
        <p:txBody>
          <a:bodyPr>
            <a:normAutofit/>
          </a:bodyPr>
          <a:lstStyle/>
          <a:p>
            <a:r>
              <a:rPr kumimoji="1" lang="ja-JP" altLang="en-US" sz="2400" dirty="0"/>
              <a:t>単純に金額だけで判断する。</a:t>
            </a:r>
            <a:endParaRPr lang="en-US" altLang="ja-JP" sz="2400" dirty="0"/>
          </a:p>
          <a:p>
            <a:r>
              <a:rPr kumimoji="1" lang="ja-JP" altLang="en-US" sz="2400" dirty="0"/>
              <a:t>駐車料金は１時間</a:t>
            </a:r>
            <a:r>
              <a:rPr kumimoji="1" lang="en-US" altLang="ja-JP" sz="2400" dirty="0"/>
              <a:t>300</a:t>
            </a:r>
            <a:r>
              <a:rPr kumimoji="1" lang="ja-JP" altLang="en-US" sz="2400" dirty="0"/>
              <a:t>円とし、駐車違反の罰金は１万</a:t>
            </a:r>
            <a:r>
              <a:rPr kumimoji="1" lang="en-US" altLang="ja-JP" sz="2400" dirty="0"/>
              <a:t>2000</a:t>
            </a:r>
            <a:r>
              <a:rPr lang="ja-JP" altLang="en-US" sz="2400" dirty="0"/>
              <a:t>円としよう。</a:t>
            </a:r>
            <a:endParaRPr lang="en-US" altLang="ja-JP" sz="2400" dirty="0"/>
          </a:p>
          <a:p>
            <a:r>
              <a:rPr lang="ja-JP" altLang="en-US" sz="2400" dirty="0"/>
              <a:t>駐車違反で捕まる可能性が</a:t>
            </a:r>
            <a:r>
              <a:rPr lang="en-US" altLang="ja-JP" sz="2400" dirty="0"/>
              <a:t>1%</a:t>
            </a:r>
            <a:r>
              <a:rPr lang="ja-JP" altLang="en-US" sz="2400" dirty="0"/>
              <a:t>ならば、期待値は</a:t>
            </a:r>
            <a:r>
              <a:rPr lang="en-US" altLang="ja-JP" sz="2400" dirty="0"/>
              <a:t>120</a:t>
            </a:r>
            <a:r>
              <a:rPr lang="ja-JP" altLang="en-US" sz="2400" dirty="0"/>
              <a:t>円となり、違法駐車をした方が長い目で見れば得になる。</a:t>
            </a:r>
            <a:endParaRPr lang="en-US" altLang="ja-JP" sz="2400" dirty="0"/>
          </a:p>
          <a:p>
            <a:r>
              <a:rPr lang="ja-JP" altLang="en-US" sz="2400" dirty="0"/>
              <a:t>しかし、捕まる可能性が</a:t>
            </a:r>
            <a:r>
              <a:rPr lang="en-US" altLang="ja-JP" sz="2400" dirty="0"/>
              <a:t>5%</a:t>
            </a:r>
            <a:r>
              <a:rPr lang="ja-JP" altLang="en-US" sz="2400" dirty="0"/>
              <a:t>ならば、期待値は</a:t>
            </a:r>
            <a:r>
              <a:rPr lang="en-US" altLang="ja-JP" sz="2400" dirty="0"/>
              <a:t>600</a:t>
            </a:r>
            <a:r>
              <a:rPr lang="ja-JP" altLang="en-US" sz="2400" dirty="0"/>
              <a:t>円となる。この場合は、駐車場に入れる方が長い目で見て特になる。</a:t>
            </a:r>
            <a:endParaRPr lang="en-US" altLang="ja-JP" sz="2400" dirty="0"/>
          </a:p>
        </p:txBody>
      </p:sp>
      <p:sp>
        <p:nvSpPr>
          <p:cNvPr id="4" name="スライド番号プレースホルダー 3">
            <a:extLst>
              <a:ext uri="{FF2B5EF4-FFF2-40B4-BE49-F238E27FC236}">
                <a16:creationId xmlns:a16="http://schemas.microsoft.com/office/drawing/2014/main" id="{54DFB84B-768A-5EAC-CB10-48C4D07D27F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3299726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36318" y="404664"/>
            <a:ext cx="7091295" cy="918094"/>
          </a:xfrm>
        </p:spPr>
        <p:txBody>
          <a:bodyPr anchor="ctr"/>
          <a:lstStyle/>
          <a:p>
            <a:r>
              <a:rPr lang="ja-JP" altLang="en-US" dirty="0"/>
              <a:t>競馬</a:t>
            </a:r>
            <a:r>
              <a:rPr kumimoji="1" lang="ja-JP" altLang="en-US" dirty="0"/>
              <a:t>における期待値と確率</a:t>
            </a:r>
          </a:p>
        </p:txBody>
      </p:sp>
      <p:sp>
        <p:nvSpPr>
          <p:cNvPr id="3" name="コンテンツ プレースホルダー 2"/>
          <p:cNvSpPr>
            <a:spLocks noGrp="1"/>
          </p:cNvSpPr>
          <p:nvPr>
            <p:ph idx="1"/>
          </p:nvPr>
        </p:nvSpPr>
        <p:spPr>
          <a:xfrm>
            <a:off x="1979712" y="1332330"/>
            <a:ext cx="6589199" cy="5337029"/>
          </a:xfrm>
        </p:spPr>
        <p:txBody>
          <a:bodyPr>
            <a:normAutofit/>
          </a:bodyPr>
          <a:lstStyle/>
          <a:p>
            <a:r>
              <a:rPr kumimoji="1" lang="ja-JP" altLang="en-US" sz="2400" dirty="0"/>
              <a:t>テレビの競馬解説では、勝つ確率の高い馬について多くの時間が費やされる。</a:t>
            </a:r>
            <a:endParaRPr lang="en-US" altLang="ja-JP" sz="2400" dirty="0"/>
          </a:p>
          <a:p>
            <a:pPr lvl="1"/>
            <a:r>
              <a:rPr lang="ja-JP" altLang="en-US" sz="2000" dirty="0"/>
              <a:t>確かに、賭けた馬が勝つというのは気持ちのよいものだろう。しかし、この戦略は本当に儲けるのだろうか。</a:t>
            </a:r>
            <a:endParaRPr lang="en-US" altLang="ja-JP" sz="2000" dirty="0"/>
          </a:p>
          <a:p>
            <a:r>
              <a:rPr lang="ja-JP" altLang="en-US" sz="2600" dirty="0"/>
              <a:t>話を簡単にするために、単勝の場合を考えよう。</a:t>
            </a:r>
            <a:endParaRPr lang="en-US" altLang="ja-JP" sz="2600" dirty="0"/>
          </a:p>
          <a:p>
            <a:pPr lvl="1"/>
            <a:r>
              <a:rPr lang="ja-JP" altLang="en-US" sz="2000" dirty="0"/>
              <a:t>一番人気の馬が勝つ確率を</a:t>
            </a:r>
            <a:r>
              <a:rPr lang="en-US" altLang="ja-JP" sz="2000" dirty="0"/>
              <a:t>30</a:t>
            </a:r>
            <a:r>
              <a:rPr lang="ja-JP" altLang="en-US" sz="2000" dirty="0"/>
              <a:t>パーセントとしよう。</a:t>
            </a:r>
            <a:endParaRPr lang="en-US" altLang="ja-JP" sz="2000" dirty="0"/>
          </a:p>
          <a:p>
            <a:pPr lvl="1"/>
            <a:r>
              <a:rPr lang="ja-JP" altLang="en-US" sz="2000" dirty="0"/>
              <a:t>販売総額は</a:t>
            </a:r>
            <a:r>
              <a:rPr lang="en-US" altLang="ja-JP" sz="2000" dirty="0"/>
              <a:t>100,000,000</a:t>
            </a:r>
            <a:r>
              <a:rPr lang="ja-JP" altLang="en-US" sz="2000" dirty="0"/>
              <a:t>円として一口</a:t>
            </a:r>
            <a:r>
              <a:rPr lang="en-US" altLang="ja-JP" sz="2000" dirty="0"/>
              <a:t>1,000</a:t>
            </a:r>
            <a:r>
              <a:rPr lang="ja-JP" altLang="en-US" sz="2000" dirty="0"/>
              <a:t>円なら</a:t>
            </a:r>
            <a:r>
              <a:rPr lang="en-US" altLang="ja-JP" sz="2000" dirty="0"/>
              <a:t>100,000</a:t>
            </a:r>
            <a:r>
              <a:rPr lang="ja-JP" altLang="en-US" sz="2000" dirty="0"/>
              <a:t>口、一番人気の馬には</a:t>
            </a:r>
            <a:r>
              <a:rPr lang="en-US" altLang="ja-JP" sz="2000" dirty="0"/>
              <a:t>40</a:t>
            </a:r>
            <a:r>
              <a:rPr lang="ja-JP" altLang="en-US" sz="2000" dirty="0"/>
              <a:t>パーセントの</a:t>
            </a:r>
            <a:r>
              <a:rPr lang="en-US" altLang="ja-JP" sz="2000" dirty="0"/>
              <a:t>40,000,000</a:t>
            </a:r>
            <a:r>
              <a:rPr lang="ja-JP" altLang="en-US" sz="2000" dirty="0"/>
              <a:t>円</a:t>
            </a:r>
            <a:r>
              <a:rPr lang="en-US" altLang="ja-JP" sz="2000" dirty="0"/>
              <a:t>40,000</a:t>
            </a:r>
            <a:r>
              <a:rPr lang="ja-JP" altLang="en-US" sz="2000" dirty="0"/>
              <a:t>口が賭けられている。</a:t>
            </a:r>
            <a:endParaRPr lang="en-US" altLang="ja-JP" sz="2000" dirty="0"/>
          </a:p>
          <a:p>
            <a:pPr lvl="1"/>
            <a:r>
              <a:rPr lang="ja-JP" altLang="en-US" sz="2000" dirty="0"/>
              <a:t>払い戻し総額は、</a:t>
            </a:r>
            <a:r>
              <a:rPr lang="en-US" altLang="ja-JP" sz="2000" dirty="0"/>
              <a:t>75,000,000</a:t>
            </a:r>
            <a:r>
              <a:rPr lang="ja-JP" altLang="en-US" sz="2000" dirty="0"/>
              <a:t>万円、確率</a:t>
            </a:r>
            <a:r>
              <a:rPr lang="en-US" altLang="ja-JP" sz="2000" dirty="0"/>
              <a:t>0.3</a:t>
            </a:r>
            <a:r>
              <a:rPr lang="ja-JP" altLang="en-US" sz="2000" dirty="0"/>
              <a:t>で一口</a:t>
            </a:r>
            <a:r>
              <a:rPr lang="en-US" altLang="ja-JP" sz="2000" dirty="0"/>
              <a:t>75,000,000÷40,000=1875</a:t>
            </a:r>
            <a:r>
              <a:rPr lang="ja-JP" altLang="en-US" sz="2000" dirty="0"/>
              <a:t>円受け取る。よって、期待値は、一口当たり</a:t>
            </a:r>
            <a:r>
              <a:rPr lang="en-US" altLang="ja-JP" sz="2000" dirty="0"/>
              <a:t>562.5</a:t>
            </a:r>
            <a:r>
              <a:rPr lang="ja-JP" altLang="en-US" sz="2000" dirty="0"/>
              <a:t>円になる。</a:t>
            </a:r>
            <a:endParaRPr lang="en-US" altLang="ja-JP" sz="2000" dirty="0"/>
          </a:p>
          <a:p>
            <a:pPr marL="457200" lvl="1" indent="0">
              <a:buNone/>
            </a:pPr>
            <a:endParaRPr lang="en-US" altLang="ja-JP" sz="2000" dirty="0"/>
          </a:p>
          <a:p>
            <a:pPr lvl="1"/>
            <a:endParaRPr lang="en-US" altLang="ja-JP" sz="2000" dirty="0"/>
          </a:p>
          <a:p>
            <a:pPr lvl="1"/>
            <a:endParaRPr lang="en-US" altLang="ja-JP" sz="2000" dirty="0"/>
          </a:p>
          <a:p>
            <a:pPr lvl="1"/>
            <a:endParaRPr lang="en-US" altLang="ja-JP" sz="2400" dirty="0"/>
          </a:p>
          <a:p>
            <a:endParaRPr kumimoji="1" lang="ja-JP" altLang="en-US" sz="2000" dirty="0"/>
          </a:p>
        </p:txBody>
      </p:sp>
      <p:sp>
        <p:nvSpPr>
          <p:cNvPr id="4" name="スライド番号プレースホルダー 3">
            <a:extLst>
              <a:ext uri="{FF2B5EF4-FFF2-40B4-BE49-F238E27FC236}">
                <a16:creationId xmlns:a16="http://schemas.microsoft.com/office/drawing/2014/main" id="{73743B80-D246-48D7-2A00-9ED7A3FF691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162823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fade">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fade">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1" end="1"/>
                                            </p:txEl>
                                          </p:spTgt>
                                        </p:tgtEl>
                                        <p:attrNameLst>
                                          <p:attrName>style.visibility</p:attrName>
                                        </p:attrNameLst>
                                      </p:cBhvr>
                                      <p:to>
                                        <p:strVal val="visible"/>
                                      </p:to>
                                    </p:set>
                                    <p:animEffect transition="in" filter="fade">
                                      <p:cBhvr>
                                        <p:cTn id="3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857400" y="502293"/>
            <a:ext cx="6589199" cy="936104"/>
          </a:xfrm>
        </p:spPr>
        <p:txBody>
          <a:bodyPr anchor="ctr"/>
          <a:lstStyle/>
          <a:p>
            <a:r>
              <a:rPr lang="ja-JP" altLang="en-US" dirty="0"/>
              <a:t>カジノ</a:t>
            </a:r>
            <a:r>
              <a:rPr kumimoji="1" lang="ja-JP" altLang="en-US" dirty="0"/>
              <a:t>で儲けられるか？</a:t>
            </a:r>
          </a:p>
        </p:txBody>
      </p:sp>
      <p:sp>
        <p:nvSpPr>
          <p:cNvPr id="3" name="コンテンツ プレースホルダー 2"/>
          <p:cNvSpPr>
            <a:spLocks noGrp="1"/>
          </p:cNvSpPr>
          <p:nvPr>
            <p:ph idx="1"/>
          </p:nvPr>
        </p:nvSpPr>
        <p:spPr>
          <a:xfrm>
            <a:off x="1839361" y="1243138"/>
            <a:ext cx="6591985" cy="5426221"/>
          </a:xfrm>
        </p:spPr>
        <p:txBody>
          <a:bodyPr>
            <a:noAutofit/>
          </a:bodyPr>
          <a:lstStyle/>
          <a:p>
            <a:r>
              <a:rPr lang="ja-JP" altLang="en-US" sz="2000" dirty="0"/>
              <a:t>客全体ではなく個人個人をみれば、儲けた人も損をした人がいる。</a:t>
            </a:r>
            <a:endParaRPr lang="en-US" altLang="ja-JP" sz="2000" dirty="0"/>
          </a:p>
          <a:p>
            <a:r>
              <a:rPr lang="ja-JP" altLang="en-US" sz="2000" dirty="0"/>
              <a:t>間違いなく言えるのは、「客全体と胴元の関係から言うと、客全体は確実に損をしている」ということだ。</a:t>
            </a:r>
            <a:endParaRPr lang="en-US" altLang="ja-JP" sz="2000" dirty="0"/>
          </a:p>
          <a:p>
            <a:r>
              <a:rPr lang="ja-JP" altLang="en-US" sz="2000" dirty="0"/>
              <a:t>今日儲けた人が、次の機会に儲ける保証はない。</a:t>
            </a:r>
            <a:endParaRPr lang="en-US" altLang="ja-JP" sz="2000" dirty="0"/>
          </a:p>
          <a:p>
            <a:r>
              <a:rPr lang="ja-JP" altLang="en-US" sz="2000" dirty="0"/>
              <a:t>カジノで行われるゲームでは、長く勝負を続ける人が、損をして破産する確率が１である。</a:t>
            </a:r>
            <a:endParaRPr lang="en-US" altLang="ja-JP" sz="2000" dirty="0"/>
          </a:p>
          <a:p>
            <a:r>
              <a:rPr lang="ja-JP" altLang="en-US" sz="2000" dirty="0"/>
              <a:t>競馬では、実際に何億も儲けた人がいる。この人は特別な存在で、期待値を出資した金額よりも高くするような賭けを続けた結果である。</a:t>
            </a:r>
            <a:endParaRPr lang="en-US" altLang="ja-JP" sz="2000" dirty="0"/>
          </a:p>
          <a:p>
            <a:pPr lvl="1"/>
            <a:r>
              <a:rPr lang="ja-JP" altLang="en-US" sz="2000" dirty="0"/>
              <a:t>特別な存在であり、普通のファンにはできないデータ収集、分析を行うことにより可能になった。</a:t>
            </a:r>
            <a:endParaRPr lang="en-US" altLang="ja-JP" sz="2000" dirty="0"/>
          </a:p>
          <a:p>
            <a:pPr lvl="1"/>
            <a:r>
              <a:rPr lang="ja-JP" altLang="en-US" sz="2000" dirty="0"/>
              <a:t>地味で人気のない実力馬に賭け賭け続け、何億円も儲けた。</a:t>
            </a:r>
            <a:endParaRPr lang="en-US" altLang="ja-JP" sz="2000" dirty="0"/>
          </a:p>
        </p:txBody>
      </p:sp>
      <p:sp>
        <p:nvSpPr>
          <p:cNvPr id="4" name="スライド番号プレースホルダー 3">
            <a:extLst>
              <a:ext uri="{FF2B5EF4-FFF2-40B4-BE49-F238E27FC236}">
                <a16:creationId xmlns:a16="http://schemas.microsoft.com/office/drawing/2014/main" id="{CBBE2914-EAF3-F561-C1ED-7596589C4935}"/>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2322313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ブレないことは良い事か？</a:t>
            </a:r>
          </a:p>
        </p:txBody>
      </p:sp>
      <p:sp>
        <p:nvSpPr>
          <p:cNvPr id="3" name="コンテンツ プレースホルダー 2"/>
          <p:cNvSpPr>
            <a:spLocks noGrp="1"/>
          </p:cNvSpPr>
          <p:nvPr>
            <p:ph idx="1"/>
          </p:nvPr>
        </p:nvSpPr>
        <p:spPr>
          <a:xfrm>
            <a:off x="1942415" y="1772816"/>
            <a:ext cx="6591985" cy="4138406"/>
          </a:xfrm>
        </p:spPr>
        <p:txBody>
          <a:bodyPr>
            <a:normAutofit/>
          </a:bodyPr>
          <a:lstStyle/>
          <a:p>
            <a:r>
              <a:rPr lang="ja-JP" altLang="en-US" sz="2400" dirty="0"/>
              <a:t>この世の中では、</a:t>
            </a:r>
            <a:r>
              <a:rPr lang="en-US" altLang="ja-JP" sz="2400" dirty="0"/>
              <a:t>[</a:t>
            </a:r>
            <a:r>
              <a:rPr lang="ja-JP" altLang="en-US" sz="2400" dirty="0"/>
              <a:t>決してブレないこと</a:t>
            </a:r>
            <a:r>
              <a:rPr lang="en-US" altLang="ja-JP" sz="2400" dirty="0"/>
              <a:t>]</a:t>
            </a:r>
            <a:r>
              <a:rPr lang="ja-JP" altLang="en-US" sz="2400" dirty="0"/>
              <a:t>が良いことと見なされる。</a:t>
            </a:r>
            <a:endParaRPr lang="en-US" altLang="ja-JP" sz="2400" dirty="0"/>
          </a:p>
          <a:p>
            <a:r>
              <a:rPr lang="ja-JP" altLang="en-US" sz="2400" dirty="0"/>
              <a:t>世の中の状況が変化</a:t>
            </a:r>
            <a:r>
              <a:rPr lang="ja-JP" altLang="en-US" sz="2400"/>
              <a:t>しても、ブレ</a:t>
            </a:r>
            <a:r>
              <a:rPr lang="ja-JP" altLang="en-US" sz="2400" dirty="0"/>
              <a:t>ないでいることが良い事なのだろうか？</a:t>
            </a:r>
            <a:endParaRPr lang="en-US" altLang="ja-JP" sz="2400" dirty="0"/>
          </a:p>
          <a:p>
            <a:r>
              <a:rPr lang="ja-JP" altLang="en-US" sz="2400" dirty="0"/>
              <a:t>根拠もなく決断を変えるのは良くないが、新しい情報を得て決断を変えることが合理的である場面もある。</a:t>
            </a:r>
            <a:endParaRPr lang="en-US" altLang="ja-JP" sz="2400" dirty="0"/>
          </a:p>
          <a:p>
            <a:r>
              <a:rPr lang="ja-JP" altLang="en-US" sz="2400" dirty="0"/>
              <a:t>この問題はベイズの定理を学習することにより理解できる。</a:t>
            </a:r>
            <a:endParaRPr lang="en-US" altLang="ja-JP" sz="2400" dirty="0"/>
          </a:p>
          <a:p>
            <a:endParaRPr kumimoji="1" lang="en-US" altLang="ja-JP" sz="2400" dirty="0"/>
          </a:p>
          <a:p>
            <a:endParaRPr kumimoji="1" lang="ja-JP" altLang="en-US" sz="2400" dirty="0"/>
          </a:p>
        </p:txBody>
      </p:sp>
      <p:sp>
        <p:nvSpPr>
          <p:cNvPr id="4" name="スライド番号プレースホルダー 3">
            <a:extLst>
              <a:ext uri="{FF2B5EF4-FFF2-40B4-BE49-F238E27FC236}">
                <a16:creationId xmlns:a16="http://schemas.microsoft.com/office/drawing/2014/main" id="{47DF70BA-211B-E00E-22B6-D38CA4FE227F}"/>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2371632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A46522-0331-4D46-9412-A10D5058E1AC}"/>
              </a:ext>
            </a:extLst>
          </p:cNvPr>
          <p:cNvSpPr>
            <a:spLocks noGrp="1"/>
          </p:cNvSpPr>
          <p:nvPr>
            <p:ph type="title"/>
          </p:nvPr>
        </p:nvSpPr>
        <p:spPr>
          <a:xfrm>
            <a:off x="1942415" y="764704"/>
            <a:ext cx="6591986" cy="1140296"/>
          </a:xfrm>
        </p:spPr>
        <p:txBody>
          <a:bodyPr>
            <a:normAutofit fontScale="90000"/>
          </a:bodyPr>
          <a:lstStyle/>
          <a:p>
            <a:r>
              <a:rPr kumimoji="1" lang="ja-JP" altLang="en-US" dirty="0"/>
              <a:t>私たちは、確率現象に一喜一憂している。</a:t>
            </a:r>
          </a:p>
        </p:txBody>
      </p:sp>
      <p:sp>
        <p:nvSpPr>
          <p:cNvPr id="3" name="コンテンツ プレースホルダー 2">
            <a:extLst>
              <a:ext uri="{FF2B5EF4-FFF2-40B4-BE49-F238E27FC236}">
                <a16:creationId xmlns:a16="http://schemas.microsoft.com/office/drawing/2014/main" id="{23CAAF0D-8B99-45C6-BE12-DF10253FEB1D}"/>
              </a:ext>
            </a:extLst>
          </p:cNvPr>
          <p:cNvSpPr>
            <a:spLocks noGrp="1"/>
          </p:cNvSpPr>
          <p:nvPr>
            <p:ph idx="1"/>
          </p:nvPr>
        </p:nvSpPr>
        <p:spPr>
          <a:xfrm>
            <a:off x="1763688" y="1904256"/>
            <a:ext cx="6770713" cy="4607768"/>
          </a:xfrm>
        </p:spPr>
        <p:txBody>
          <a:bodyPr>
            <a:normAutofit fontScale="92500"/>
          </a:bodyPr>
          <a:lstStyle/>
          <a:p>
            <a:r>
              <a:rPr kumimoji="1" lang="ja-JP" altLang="en-US" sz="2400" dirty="0"/>
              <a:t>＊＊＊のコンサートチケットは入手できるのか？</a:t>
            </a:r>
            <a:endParaRPr lang="en-US" altLang="ja-JP" sz="2400" dirty="0"/>
          </a:p>
          <a:p>
            <a:r>
              <a:rPr lang="ja-JP" altLang="en-US" sz="2400" dirty="0"/>
              <a:t>今日の試合で、大谷選手は何本ホームランを打つのだろうか？</a:t>
            </a:r>
            <a:endParaRPr lang="en-US" altLang="ja-JP" sz="2400" dirty="0"/>
          </a:p>
          <a:p>
            <a:r>
              <a:rPr lang="ja-JP" altLang="en-US" sz="2400" dirty="0"/>
              <a:t>次期自民党総裁は、高市か小泉か。小泉なら、どんな合従連衡が構成されるのか？</a:t>
            </a:r>
            <a:endParaRPr lang="en-US" altLang="ja-JP" sz="2400" dirty="0"/>
          </a:p>
          <a:p>
            <a:r>
              <a:rPr kumimoji="1" lang="ja-JP" altLang="en-US" sz="2400" dirty="0"/>
              <a:t>あさって抽選の宝くじを買ったが、何等が当たるのだろうか？</a:t>
            </a:r>
            <a:endParaRPr kumimoji="1" lang="en-US" altLang="ja-JP" sz="2400" dirty="0"/>
          </a:p>
          <a:p>
            <a:r>
              <a:rPr lang="ja-JP" altLang="en-US" sz="2400" dirty="0"/>
              <a:t>このように、起こってしまうまで結果の分からない現象は確率現象である。</a:t>
            </a:r>
            <a:endParaRPr lang="en-US" altLang="ja-JP" sz="2400" dirty="0"/>
          </a:p>
          <a:p>
            <a:r>
              <a:rPr lang="ja-JP" altLang="en-US" sz="2400" dirty="0"/>
              <a:t>考えたり行動したりしない人</a:t>
            </a:r>
            <a:r>
              <a:rPr kumimoji="1" lang="ja-JP" altLang="en-US" sz="2400" dirty="0"/>
              <a:t>は、確率現象</a:t>
            </a:r>
            <a:r>
              <a:rPr lang="ja-JP" altLang="en-US" sz="2400" dirty="0"/>
              <a:t>に気が付かない</a:t>
            </a:r>
            <a:r>
              <a:rPr kumimoji="1" lang="ja-JP" altLang="en-US" sz="2400" dirty="0"/>
              <a:t>。</a:t>
            </a:r>
            <a:endParaRPr kumimoji="1" lang="en-US" altLang="ja-JP" sz="2400" dirty="0"/>
          </a:p>
          <a:p>
            <a:endParaRPr kumimoji="1" lang="en-US" altLang="ja-JP" sz="2400" dirty="0"/>
          </a:p>
          <a:p>
            <a:endParaRPr lang="en-US" altLang="ja-JP" sz="2400" dirty="0"/>
          </a:p>
          <a:p>
            <a:endParaRPr kumimoji="1" lang="en-US" altLang="ja-JP" sz="2100" dirty="0"/>
          </a:p>
        </p:txBody>
      </p:sp>
      <p:sp>
        <p:nvSpPr>
          <p:cNvPr id="4" name="スライド番号プレースホルダー 3">
            <a:extLst>
              <a:ext uri="{FF2B5EF4-FFF2-40B4-BE49-F238E27FC236}">
                <a16:creationId xmlns:a16="http://schemas.microsoft.com/office/drawing/2014/main" id="{D7446E9C-2245-9CAD-E140-51B7A30B261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2630828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6793EE-A6F1-1F1E-749C-F3A4A6355C20}"/>
              </a:ext>
            </a:extLst>
          </p:cNvPr>
          <p:cNvSpPr>
            <a:spLocks noGrp="1"/>
          </p:cNvSpPr>
          <p:nvPr>
            <p:ph type="title"/>
          </p:nvPr>
        </p:nvSpPr>
        <p:spPr/>
        <p:txBody>
          <a:bodyPr/>
          <a:lstStyle/>
          <a:p>
            <a:r>
              <a:rPr kumimoji="1" lang="ja-JP" altLang="en-US" dirty="0"/>
              <a:t>オンライン・カジノは犯罪だそうだ。</a:t>
            </a:r>
          </a:p>
        </p:txBody>
      </p:sp>
      <p:sp>
        <p:nvSpPr>
          <p:cNvPr id="3" name="コンテンツ プレースホルダー 2">
            <a:extLst>
              <a:ext uri="{FF2B5EF4-FFF2-40B4-BE49-F238E27FC236}">
                <a16:creationId xmlns:a16="http://schemas.microsoft.com/office/drawing/2014/main" id="{48F4E5B4-9F9A-4FB0-16A3-C43C0D8B7528}"/>
              </a:ext>
            </a:extLst>
          </p:cNvPr>
          <p:cNvSpPr>
            <a:spLocks noGrp="1"/>
          </p:cNvSpPr>
          <p:nvPr>
            <p:ph idx="1"/>
          </p:nvPr>
        </p:nvSpPr>
        <p:spPr/>
        <p:txBody>
          <a:bodyPr/>
          <a:lstStyle/>
          <a:p>
            <a:r>
              <a:rPr kumimoji="1" lang="ja-JP" altLang="en-US" sz="2000" dirty="0"/>
              <a:t>公営ギャンブルやパチンコとどこが違うのか？</a:t>
            </a:r>
            <a:endParaRPr kumimoji="1" lang="en-US" altLang="ja-JP" sz="2000" dirty="0"/>
          </a:p>
          <a:p>
            <a:r>
              <a:rPr kumimoji="1" lang="ja-JP" altLang="en-US" sz="2000" dirty="0"/>
              <a:t>競輪、競馬、競艇などには</a:t>
            </a:r>
            <a:r>
              <a:rPr lang="ja-JP" altLang="en-US" sz="2000" dirty="0"/>
              <a:t>利権</a:t>
            </a:r>
            <a:r>
              <a:rPr kumimoji="1" lang="ja-JP" altLang="en-US" sz="2000" dirty="0"/>
              <a:t>がからんでいるのか？だから手放せない？</a:t>
            </a:r>
            <a:endParaRPr kumimoji="1" lang="en-US" altLang="ja-JP" sz="2000" dirty="0"/>
          </a:p>
          <a:p>
            <a:r>
              <a:rPr lang="ja-JP" altLang="en-US" sz="2000" dirty="0"/>
              <a:t>パチンコに比べれば、カジノの方が健全である。</a:t>
            </a:r>
            <a:endParaRPr lang="en-US" altLang="ja-JP" sz="2000" dirty="0"/>
          </a:p>
          <a:p>
            <a:r>
              <a:rPr kumimoji="1" lang="ja-JP" altLang="en-US" sz="2000" dirty="0"/>
              <a:t>さすがに、パチンコも衰退している。この際、パチンコ、公営ギャンブル、カジノを整理して、利権が絡まないようにしたらどうか。</a:t>
            </a:r>
            <a:endParaRPr kumimoji="1" lang="en-US" altLang="ja-JP" sz="2000" dirty="0"/>
          </a:p>
          <a:p>
            <a:r>
              <a:rPr lang="ja-JP" altLang="en-US" sz="2000" dirty="0"/>
              <a:t>オンラインカジノを解禁し、日本企業に運営させ税金をしっかり取れば、海外に日本の資金が流出することは無くなる。</a:t>
            </a:r>
            <a:endParaRPr kumimoji="1" lang="en-US" altLang="ja-JP" sz="2000" dirty="0"/>
          </a:p>
          <a:p>
            <a:endParaRPr kumimoji="1" lang="ja-JP" altLang="en-US" dirty="0"/>
          </a:p>
        </p:txBody>
      </p:sp>
      <p:sp>
        <p:nvSpPr>
          <p:cNvPr id="4" name="スライド番号プレースホルダー 3">
            <a:extLst>
              <a:ext uri="{FF2B5EF4-FFF2-40B4-BE49-F238E27FC236}">
                <a16:creationId xmlns:a16="http://schemas.microsoft.com/office/drawing/2014/main" id="{A16FF4D7-221E-1767-0236-4A7D3D564097}"/>
              </a:ext>
            </a:extLst>
          </p:cNvPr>
          <p:cNvSpPr>
            <a:spLocks noGrp="1"/>
          </p:cNvSpPr>
          <p:nvPr>
            <p:ph type="sldNum" sz="quarter" idx="12"/>
          </p:nvPr>
        </p:nvSpPr>
        <p:spPr/>
        <p:txBody>
          <a:bodyPr/>
          <a:lstStyle/>
          <a:p>
            <a:fld id="{887DBF1C-196A-4A0D-B9AF-778B71C4F252}" type="slidenum">
              <a:rPr kumimoji="1" lang="ja-JP" altLang="en-US" smtClean="0"/>
              <a:pPr/>
              <a:t>20</a:t>
            </a:fld>
            <a:endParaRPr kumimoji="1" lang="ja-JP" altLang="en-US"/>
          </a:p>
        </p:txBody>
      </p:sp>
    </p:spTree>
    <p:extLst>
      <p:ext uri="{BB962C8B-B14F-4D97-AF65-F5344CB8AC3E}">
        <p14:creationId xmlns:p14="http://schemas.microsoft.com/office/powerpoint/2010/main" val="236472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331640" y="624110"/>
            <a:ext cx="7560839" cy="1280890"/>
          </a:xfrm>
        </p:spPr>
        <p:txBody>
          <a:bodyPr/>
          <a:lstStyle/>
          <a:p>
            <a:r>
              <a:rPr kumimoji="1" lang="ja-JP" altLang="en-US" dirty="0"/>
              <a:t>試合は確率現象の連続から成り立っている。</a:t>
            </a:r>
          </a:p>
        </p:txBody>
      </p:sp>
      <p:sp>
        <p:nvSpPr>
          <p:cNvPr id="3" name="コンテンツ プレースホルダー 2"/>
          <p:cNvSpPr>
            <a:spLocks noGrp="1"/>
          </p:cNvSpPr>
          <p:nvPr>
            <p:ph idx="1"/>
          </p:nvPr>
        </p:nvSpPr>
        <p:spPr>
          <a:xfrm>
            <a:off x="1619672" y="1905000"/>
            <a:ext cx="6984775" cy="4692352"/>
          </a:xfrm>
        </p:spPr>
        <p:txBody>
          <a:bodyPr>
            <a:normAutofit lnSpcReduction="10000"/>
          </a:bodyPr>
          <a:lstStyle/>
          <a:p>
            <a:r>
              <a:rPr kumimoji="1" lang="ja-JP" altLang="en-US" sz="2400" dirty="0"/>
              <a:t>前の</a:t>
            </a:r>
            <a:r>
              <a:rPr lang="ja-JP" altLang="en-US" sz="2400" dirty="0"/>
              <a:t>シート</a:t>
            </a:r>
            <a:r>
              <a:rPr kumimoji="1" lang="ja-JP" altLang="en-US" sz="2400" dirty="0"/>
              <a:t>で述べたように、私たちは確率現象の結果が出るまでの展開を、ハラハラドキドキしながら楽しむ。</a:t>
            </a:r>
            <a:endParaRPr kumimoji="1" lang="en-US" altLang="ja-JP" sz="2400" dirty="0"/>
          </a:p>
          <a:p>
            <a:pPr lvl="1"/>
            <a:r>
              <a:rPr lang="ja-JP" altLang="en-US" sz="2200" dirty="0"/>
              <a:t>サッカーの好きな人は、試合が終わるまで目を離せない。</a:t>
            </a:r>
            <a:endParaRPr lang="en-US" altLang="ja-JP" sz="2200" dirty="0"/>
          </a:p>
          <a:p>
            <a:pPr lvl="1"/>
            <a:r>
              <a:rPr lang="ja-JP" altLang="en-US" sz="2200" dirty="0"/>
              <a:t>バスケットボールの場合は、タイムアウトが多いので、簡単な用を済ますことができる。</a:t>
            </a:r>
            <a:endParaRPr lang="en-US" altLang="ja-JP" sz="2200" dirty="0"/>
          </a:p>
          <a:p>
            <a:pPr lvl="1"/>
            <a:r>
              <a:rPr lang="ja-JP" altLang="en-US" sz="2200" dirty="0"/>
              <a:t>野球の場合は、大谷選手のバッティング以外はスルーする人もいる。</a:t>
            </a:r>
            <a:endParaRPr lang="en-US" altLang="ja-JP" sz="2200" dirty="0"/>
          </a:p>
          <a:p>
            <a:r>
              <a:rPr lang="ja-JP" altLang="en-US" sz="2400" dirty="0"/>
              <a:t>サッカーや阪神タイガースの試合に来ている観客は、果たして試合をじっくり観ているのだろうか？疑問である。</a:t>
            </a:r>
            <a:endParaRPr lang="en-US" altLang="ja-JP" sz="2400" dirty="0"/>
          </a:p>
        </p:txBody>
      </p:sp>
      <p:sp>
        <p:nvSpPr>
          <p:cNvPr id="4" name="スライド番号プレースホルダー 3">
            <a:extLst>
              <a:ext uri="{FF2B5EF4-FFF2-40B4-BE49-F238E27FC236}">
                <a16:creationId xmlns:a16="http://schemas.microsoft.com/office/drawing/2014/main" id="{ABCE8BAF-292A-4E41-1B27-863743094B5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39922701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945201" y="624110"/>
            <a:ext cx="6589199" cy="788666"/>
          </a:xfrm>
        </p:spPr>
        <p:txBody>
          <a:bodyPr/>
          <a:lstStyle/>
          <a:p>
            <a:r>
              <a:rPr kumimoji="1" lang="ja-JP" altLang="en-US" dirty="0"/>
              <a:t>二度あることは、三度ある。</a:t>
            </a:r>
          </a:p>
        </p:txBody>
      </p:sp>
      <p:sp>
        <p:nvSpPr>
          <p:cNvPr id="3" name="コンテンツ プレースホルダ 2"/>
          <p:cNvSpPr>
            <a:spLocks noGrp="1"/>
          </p:cNvSpPr>
          <p:nvPr>
            <p:ph idx="1"/>
          </p:nvPr>
        </p:nvSpPr>
        <p:spPr>
          <a:xfrm>
            <a:off x="1331641" y="1772816"/>
            <a:ext cx="7202760" cy="4752528"/>
          </a:xfrm>
        </p:spPr>
        <p:txBody>
          <a:bodyPr>
            <a:noAutofit/>
          </a:bodyPr>
          <a:lstStyle/>
          <a:p>
            <a:r>
              <a:rPr lang="ja-JP" altLang="en-US" sz="2400" dirty="0"/>
              <a:t>地震の間隔は、指数分布に従っていると考えられる。</a:t>
            </a:r>
            <a:endParaRPr lang="en-US" altLang="ja-JP" sz="2400" dirty="0"/>
          </a:p>
          <a:p>
            <a:r>
              <a:rPr kumimoji="1" lang="ja-JP" altLang="en-US" sz="2400" dirty="0"/>
              <a:t>大地震が二回起こったら、その時間間隔が観測され、それが、指数分布の平均の推定値となる。</a:t>
            </a:r>
            <a:endParaRPr kumimoji="1" lang="en-US" altLang="ja-JP" sz="2400" dirty="0"/>
          </a:p>
          <a:p>
            <a:r>
              <a:rPr lang="ja-JP" altLang="en-US" sz="2400" dirty="0"/>
              <a:t>つまり、その次の大地震も同様の間隔を空けて、起こると考えてよい。</a:t>
            </a:r>
            <a:endParaRPr kumimoji="1" lang="en-US" altLang="ja-JP" sz="2400" dirty="0"/>
          </a:p>
          <a:p>
            <a:r>
              <a:rPr kumimoji="1" lang="ja-JP" altLang="en-US" sz="2400" dirty="0"/>
              <a:t>起こりそうのない出来事でも、二度起こるならば、三度目が起こるのも不思議はない。</a:t>
            </a:r>
            <a:endParaRPr kumimoji="1" lang="en-US" altLang="ja-JP" sz="2400" dirty="0"/>
          </a:p>
          <a:p>
            <a:r>
              <a:rPr kumimoji="1" lang="ja-JP" altLang="en-US" sz="2400" dirty="0"/>
              <a:t>つまり、二度</a:t>
            </a:r>
            <a:r>
              <a:rPr lang="ja-JP" altLang="en-US" sz="2400" dirty="0"/>
              <a:t>起こる</a:t>
            </a:r>
            <a:r>
              <a:rPr kumimoji="1" lang="ja-JP" altLang="en-US" sz="2400" dirty="0"/>
              <a:t>ことは、「それほど確率の低いことではない」ことをこのことわざ</a:t>
            </a:r>
            <a:r>
              <a:rPr lang="ja-JP" altLang="en-US" sz="2400" dirty="0"/>
              <a:t>は示している</a:t>
            </a:r>
            <a:r>
              <a:rPr kumimoji="1" lang="ja-JP" altLang="en-US" sz="2400" dirty="0"/>
              <a:t>。</a:t>
            </a:r>
            <a:endParaRPr kumimoji="1" lang="en-US" altLang="ja-JP" sz="2400" dirty="0"/>
          </a:p>
          <a:p>
            <a:endParaRPr kumimoji="1" lang="ja-JP" altLang="en-US" dirty="0"/>
          </a:p>
        </p:txBody>
      </p:sp>
      <p:sp>
        <p:nvSpPr>
          <p:cNvPr id="4" name="スライド番号プレースホルダー 3">
            <a:extLst>
              <a:ext uri="{FF2B5EF4-FFF2-40B4-BE49-F238E27FC236}">
                <a16:creationId xmlns:a16="http://schemas.microsoft.com/office/drawing/2014/main" id="{43763990-2663-EDC6-3689-A77A6FDEF06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3FE497-D524-1C60-5A9B-869AB6B6AC87}"/>
              </a:ext>
            </a:extLst>
          </p:cNvPr>
          <p:cNvSpPr>
            <a:spLocks noGrp="1"/>
          </p:cNvSpPr>
          <p:nvPr>
            <p:ph type="title"/>
          </p:nvPr>
        </p:nvSpPr>
        <p:spPr/>
        <p:txBody>
          <a:bodyPr/>
          <a:lstStyle/>
          <a:p>
            <a:r>
              <a:rPr kumimoji="1" lang="ja-JP" altLang="en-US" dirty="0"/>
              <a:t>一度だけでは認められない</a:t>
            </a:r>
          </a:p>
        </p:txBody>
      </p:sp>
      <p:sp>
        <p:nvSpPr>
          <p:cNvPr id="3" name="コンテンツ プレースホルダー 2">
            <a:extLst>
              <a:ext uri="{FF2B5EF4-FFF2-40B4-BE49-F238E27FC236}">
                <a16:creationId xmlns:a16="http://schemas.microsoft.com/office/drawing/2014/main" id="{59824747-2F14-116F-22F4-7AA24097292A}"/>
              </a:ext>
            </a:extLst>
          </p:cNvPr>
          <p:cNvSpPr>
            <a:spLocks noGrp="1"/>
          </p:cNvSpPr>
          <p:nvPr>
            <p:ph idx="1"/>
          </p:nvPr>
        </p:nvSpPr>
        <p:spPr>
          <a:xfrm>
            <a:off x="1115617" y="1484784"/>
            <a:ext cx="7418784" cy="5184576"/>
          </a:xfrm>
        </p:spPr>
        <p:txBody>
          <a:bodyPr>
            <a:normAutofit/>
          </a:bodyPr>
          <a:lstStyle/>
          <a:p>
            <a:r>
              <a:rPr kumimoji="1" lang="ja-JP" altLang="en-US" sz="2000" dirty="0"/>
              <a:t>大相撲の横綱は、２場所連続優勝またはそれに準ずる成績を収めなければならない。</a:t>
            </a:r>
            <a:endParaRPr kumimoji="1" lang="en-US" altLang="ja-JP" sz="2000" dirty="0"/>
          </a:p>
          <a:p>
            <a:r>
              <a:rPr lang="ja-JP" altLang="en-US" sz="2000" dirty="0"/>
              <a:t>タイガースは今年ぶっちぎりで優勝を決めたが、来シーズンも優勝するだろうか？</a:t>
            </a:r>
            <a:endParaRPr lang="en-US" altLang="ja-JP" sz="2000" dirty="0"/>
          </a:p>
          <a:p>
            <a:pPr lvl="1"/>
            <a:r>
              <a:rPr lang="ja-JP" altLang="en-US" sz="1800" dirty="0"/>
              <a:t>確かに藤川監督の采配は優れていたと考えてよいが、今年は少なからずラッキーな面もあっただろう。</a:t>
            </a:r>
            <a:endParaRPr lang="en-US" altLang="ja-JP" sz="1800" dirty="0"/>
          </a:p>
          <a:p>
            <a:pPr lvl="1"/>
            <a:r>
              <a:rPr lang="ja-JP" altLang="en-US" sz="1800" dirty="0"/>
              <a:t>選手の自主性に任せて優勝したチームもあるが、一回限りであることが多い。</a:t>
            </a:r>
            <a:endParaRPr lang="en-US" altLang="ja-JP" sz="1800" dirty="0"/>
          </a:p>
          <a:p>
            <a:pPr lvl="1"/>
            <a:r>
              <a:rPr lang="ja-JP" altLang="en-US" sz="1800" dirty="0"/>
              <a:t>実力があっても運が左右して、優勝できない事もある。来シーズン以降安定して好成績を収めることが出来ればよいだろう。</a:t>
            </a:r>
            <a:endParaRPr lang="en-US" altLang="ja-JP" sz="1800" dirty="0"/>
          </a:p>
          <a:p>
            <a:pPr lvl="1"/>
            <a:r>
              <a:rPr lang="ja-JP" altLang="en-US" sz="1800" dirty="0"/>
              <a:t>これまで連覇を果たしたチームはセントラルリーグでは、読売ジャイアンツ、広島カープ、ヤクルトスワローズくらいである。</a:t>
            </a:r>
            <a:endParaRPr lang="en-US" altLang="ja-JP" sz="1800" dirty="0"/>
          </a:p>
          <a:p>
            <a:pPr lvl="1"/>
            <a:r>
              <a:rPr lang="ja-JP" altLang="en-US" sz="1800" dirty="0"/>
              <a:t>タイガースは来年も優勝してほしい。</a:t>
            </a:r>
            <a:endParaRPr lang="en-US" altLang="ja-JP" sz="1800" dirty="0"/>
          </a:p>
          <a:p>
            <a:r>
              <a:rPr lang="ja-JP" altLang="en-US" sz="2000" dirty="0"/>
              <a:t>屋根なし、天然芝のホームスタジアムのチームは強いか？</a:t>
            </a:r>
            <a:endParaRPr lang="en-US" altLang="ja-JP" sz="2000" dirty="0"/>
          </a:p>
        </p:txBody>
      </p:sp>
      <p:sp>
        <p:nvSpPr>
          <p:cNvPr id="4" name="スライド番号プレースホルダー 3">
            <a:extLst>
              <a:ext uri="{FF2B5EF4-FFF2-40B4-BE49-F238E27FC236}">
                <a16:creationId xmlns:a16="http://schemas.microsoft.com/office/drawing/2014/main" id="{40EB82D1-651A-543F-6C53-88297B9781B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2788416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CD9A945-837E-32FE-C82D-4669230756A4}"/>
              </a:ext>
            </a:extLst>
          </p:cNvPr>
          <p:cNvSpPr>
            <a:spLocks noGrp="1"/>
          </p:cNvSpPr>
          <p:nvPr>
            <p:ph type="title"/>
          </p:nvPr>
        </p:nvSpPr>
        <p:spPr/>
        <p:txBody>
          <a:bodyPr/>
          <a:lstStyle/>
          <a:p>
            <a:r>
              <a:rPr lang="ja-JP" altLang="en-US" dirty="0"/>
              <a:t>大谷選手はすごいが、ちょっと持ち上げすぎではないか？</a:t>
            </a:r>
            <a:endParaRPr kumimoji="1" lang="ja-JP" altLang="en-US" dirty="0"/>
          </a:p>
        </p:txBody>
      </p:sp>
      <p:sp>
        <p:nvSpPr>
          <p:cNvPr id="3" name="コンテンツ プレースホルダー 2">
            <a:extLst>
              <a:ext uri="{FF2B5EF4-FFF2-40B4-BE49-F238E27FC236}">
                <a16:creationId xmlns:a16="http://schemas.microsoft.com/office/drawing/2014/main" id="{F68CC681-CAAE-0DAB-AF0F-EFCA7C4AF64D}"/>
              </a:ext>
            </a:extLst>
          </p:cNvPr>
          <p:cNvSpPr>
            <a:spLocks noGrp="1"/>
          </p:cNvSpPr>
          <p:nvPr>
            <p:ph idx="1"/>
          </p:nvPr>
        </p:nvSpPr>
        <p:spPr>
          <a:xfrm>
            <a:off x="1475656" y="1905000"/>
            <a:ext cx="7202760" cy="4404320"/>
          </a:xfrm>
        </p:spPr>
        <p:txBody>
          <a:bodyPr>
            <a:noAutofit/>
          </a:bodyPr>
          <a:lstStyle/>
          <a:p>
            <a:r>
              <a:rPr kumimoji="1" lang="ja-JP" altLang="en-US" sz="2000" dirty="0"/>
              <a:t>テレビでは、何がなんでも大谷選手が活躍したと報道する。</a:t>
            </a:r>
            <a:endParaRPr kumimoji="1" lang="en-US" altLang="ja-JP" sz="2000" dirty="0"/>
          </a:p>
          <a:p>
            <a:r>
              <a:rPr lang="ja-JP" altLang="en-US" sz="2000" dirty="0"/>
              <a:t>例えば、ホームランが出なくても、ヒットを打って盗塁したとか、ホームを踏んだとか、あとあと他の打者がヒットを打って得点のきっかけを作ったとか言って、ドジャーズの勝利に貢献したと言う。</a:t>
            </a:r>
            <a:endParaRPr lang="en-US" altLang="ja-JP" sz="2000" dirty="0"/>
          </a:p>
          <a:p>
            <a:r>
              <a:rPr lang="ja-JP" altLang="en-US" sz="2000" dirty="0"/>
              <a:t>そんなに持ち上げなくても、大谷選手の凄さはわかると思う。</a:t>
            </a:r>
            <a:endParaRPr lang="en-US" altLang="ja-JP" sz="2000" dirty="0"/>
          </a:p>
          <a:p>
            <a:r>
              <a:rPr lang="ja-JP" altLang="en-US" sz="2000" dirty="0"/>
              <a:t>確かにホームラン数は多いが、ソロホームランが多いような気がする。ランナーが溜まっているときは凡打が多く、打点が少ないようだ。</a:t>
            </a:r>
            <a:endParaRPr lang="en-US" altLang="ja-JP" sz="2000" dirty="0"/>
          </a:p>
          <a:p>
            <a:r>
              <a:rPr lang="ja-JP" altLang="en-US" sz="2000" dirty="0"/>
              <a:t>野球の解説者は叩かれるのが怖くて、大谷選手のことを正直に解説できないそうだ。それでは面白くない。</a:t>
            </a:r>
            <a:endParaRPr lang="en-US" altLang="ja-JP" sz="2000" dirty="0"/>
          </a:p>
          <a:p>
            <a:endParaRPr kumimoji="1" lang="en-US" altLang="ja-JP" sz="2000" dirty="0"/>
          </a:p>
        </p:txBody>
      </p:sp>
      <p:sp>
        <p:nvSpPr>
          <p:cNvPr id="4" name="スライド番号プレースホルダー 3">
            <a:extLst>
              <a:ext uri="{FF2B5EF4-FFF2-40B4-BE49-F238E27FC236}">
                <a16:creationId xmlns:a16="http://schemas.microsoft.com/office/drawing/2014/main" id="{8F828827-4091-FBB9-D915-A3660633200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
        <p:nvSpPr>
          <p:cNvPr id="5" name="フッター プレースホルダー 4">
            <a:extLst>
              <a:ext uri="{FF2B5EF4-FFF2-40B4-BE49-F238E27FC236}">
                <a16:creationId xmlns:a16="http://schemas.microsoft.com/office/drawing/2014/main" id="{2A0C25C6-B8A5-9509-FFEF-E00E3ECC41AA}"/>
              </a:ext>
            </a:extLst>
          </p:cNvPr>
          <p:cNvSpPr>
            <a:spLocks noGrp="1"/>
          </p:cNvSpPr>
          <p:nvPr>
            <p:ph type="ftr" sz="quarter" idx="11"/>
          </p:nvPr>
        </p:nvSpPr>
        <p:spPr>
          <a:xfrm>
            <a:off x="1979712" y="6381328"/>
            <a:ext cx="5716488" cy="365125"/>
          </a:xfrm>
        </p:spPr>
        <p:txBody>
          <a:bodyPr/>
          <a:lstStyle/>
          <a:p>
            <a:endParaRPr kumimoji="1" lang="ja-JP" altLang="en-US"/>
          </a:p>
        </p:txBody>
      </p:sp>
    </p:spTree>
    <p:extLst>
      <p:ext uri="{BB962C8B-B14F-4D97-AF65-F5344CB8AC3E}">
        <p14:creationId xmlns:p14="http://schemas.microsoft.com/office/powerpoint/2010/main" val="1792734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8818939-CCA9-43E5-7CA8-DFE87C919113}"/>
              </a:ext>
            </a:extLst>
          </p:cNvPr>
          <p:cNvSpPr>
            <a:spLocks noGrp="1"/>
          </p:cNvSpPr>
          <p:nvPr>
            <p:ph type="title"/>
          </p:nvPr>
        </p:nvSpPr>
        <p:spPr/>
        <p:txBody>
          <a:bodyPr anchor="ctr">
            <a:normAutofit/>
          </a:bodyPr>
          <a:lstStyle/>
          <a:p>
            <a:pPr algn="ctr"/>
            <a:r>
              <a:rPr kumimoji="1" lang="ja-JP" altLang="en-US" dirty="0"/>
              <a:t>冤罪発生のメカニズム</a:t>
            </a:r>
          </a:p>
        </p:txBody>
      </p:sp>
      <p:sp>
        <p:nvSpPr>
          <p:cNvPr id="3" name="コンテンツ プレースホルダー 2">
            <a:extLst>
              <a:ext uri="{FF2B5EF4-FFF2-40B4-BE49-F238E27FC236}">
                <a16:creationId xmlns:a16="http://schemas.microsoft.com/office/drawing/2014/main" id="{A4279AB4-D0C4-8B79-628E-027797DED467}"/>
              </a:ext>
            </a:extLst>
          </p:cNvPr>
          <p:cNvSpPr>
            <a:spLocks noGrp="1"/>
          </p:cNvSpPr>
          <p:nvPr>
            <p:ph idx="1"/>
          </p:nvPr>
        </p:nvSpPr>
        <p:spPr>
          <a:xfrm>
            <a:off x="1547665" y="1905000"/>
            <a:ext cx="6986736" cy="4692352"/>
          </a:xfrm>
        </p:spPr>
        <p:txBody>
          <a:bodyPr>
            <a:noAutofit/>
          </a:bodyPr>
          <a:lstStyle/>
          <a:p>
            <a:r>
              <a:rPr kumimoji="1" lang="ja-JP" altLang="en-US" sz="2000" dirty="0"/>
              <a:t>まず刑事が捜査線上で怪しいとする人物を拘束する。</a:t>
            </a:r>
            <a:endParaRPr kumimoji="1" lang="en-US" altLang="ja-JP" sz="2000" dirty="0"/>
          </a:p>
          <a:p>
            <a:r>
              <a:rPr kumimoji="1" lang="ja-JP" altLang="en-US" sz="2000" dirty="0"/>
              <a:t>刑事は、アリバイ、物的証拠、犯人だけが知りうる事実の有無を調べる。</a:t>
            </a:r>
            <a:endParaRPr kumimoji="1" lang="en-US" altLang="ja-JP" sz="2000" dirty="0"/>
          </a:p>
          <a:p>
            <a:r>
              <a:rPr lang="ja-JP" altLang="en-US" sz="2000" dirty="0"/>
              <a:t>刑事は状況証拠のみで、容疑者が犯人であることを確信する。</a:t>
            </a:r>
            <a:endParaRPr lang="en-US" altLang="ja-JP" sz="2000" dirty="0"/>
          </a:p>
          <a:p>
            <a:r>
              <a:rPr kumimoji="1" lang="ja-JP" altLang="en-US" sz="2000" dirty="0"/>
              <a:t>そこで、容疑者に不利な状況証拠のみを集め、肉体的・精神的に容疑者を追い詰めて、自白を執拗に迫る。</a:t>
            </a:r>
            <a:endParaRPr kumimoji="1" lang="en-US" altLang="ja-JP" sz="2000" dirty="0"/>
          </a:p>
          <a:p>
            <a:r>
              <a:rPr lang="ja-JP" altLang="en-US" sz="2000" dirty="0"/>
              <a:t>容疑者は疲弊し、身に覚えもない犯行を自白をしてしまう。</a:t>
            </a:r>
            <a:endParaRPr lang="en-US" altLang="ja-JP" sz="2000" dirty="0"/>
          </a:p>
          <a:p>
            <a:r>
              <a:rPr kumimoji="1" lang="ja-JP" altLang="en-US" sz="2000" dirty="0"/>
              <a:t>裁判では、</a:t>
            </a:r>
            <a:r>
              <a:rPr lang="ja-JP" altLang="en-US" sz="2000" dirty="0"/>
              <a:t>容疑者</a:t>
            </a:r>
            <a:r>
              <a:rPr kumimoji="1" lang="ja-JP" altLang="en-US" sz="2000" dirty="0"/>
              <a:t>の自白を重視し、有罪にしてしまう。</a:t>
            </a:r>
            <a:endParaRPr kumimoji="1" lang="en-US" altLang="ja-JP" sz="2000" dirty="0"/>
          </a:p>
          <a:p>
            <a:r>
              <a:rPr lang="ja-JP" altLang="en-US" sz="2000" dirty="0"/>
              <a:t>何がなんでも有罪にしようとしている。</a:t>
            </a:r>
            <a:endParaRPr kumimoji="1" lang="ja-JP" altLang="en-US" sz="2000" dirty="0"/>
          </a:p>
        </p:txBody>
      </p:sp>
      <p:sp>
        <p:nvSpPr>
          <p:cNvPr id="4" name="スライド番号プレースホルダー 3">
            <a:extLst>
              <a:ext uri="{FF2B5EF4-FFF2-40B4-BE49-F238E27FC236}">
                <a16:creationId xmlns:a16="http://schemas.microsoft.com/office/drawing/2014/main" id="{9E90A16B-FB75-2156-8346-DF57B8D4319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extLst>
      <p:ext uri="{BB962C8B-B14F-4D97-AF65-F5344CB8AC3E}">
        <p14:creationId xmlns:p14="http://schemas.microsoft.com/office/powerpoint/2010/main" val="3882715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冤罪：同じ程度疑わしい人の数</a:t>
            </a:r>
          </a:p>
        </p:txBody>
      </p:sp>
      <mc:AlternateContent xmlns:mc="http://schemas.openxmlformats.org/markup-compatibility/2006" xmlns:a14="http://schemas.microsoft.com/office/drawing/2010/main">
        <mc:Choice Requires="a14">
          <p:sp>
            <p:nvSpPr>
              <p:cNvPr id="3" name="コンテンツ プレースホルダ 2"/>
              <p:cNvSpPr>
                <a:spLocks noGrp="1"/>
              </p:cNvSpPr>
              <p:nvPr>
                <p:ph idx="1"/>
              </p:nvPr>
            </p:nvSpPr>
            <p:spPr>
              <a:xfrm>
                <a:off x="1547664" y="1772816"/>
                <a:ext cx="7200799" cy="4968552"/>
              </a:xfrm>
            </p:spPr>
            <p:txBody>
              <a:bodyPr>
                <a:noAutofit/>
              </a:bodyPr>
              <a:lstStyle/>
              <a:p>
                <a:r>
                  <a:rPr lang="ja-JP" altLang="en-US" sz="2000" dirty="0"/>
                  <a:t>ある事件の容疑者が公表されたとしても、その容疑者と同じ程度に疑わしい人が、ほかにも何人か居るのではないか。</a:t>
                </a:r>
                <a:endParaRPr lang="en-US" altLang="ja-JP" sz="2000" dirty="0"/>
              </a:p>
              <a:p>
                <a:r>
                  <a:rPr kumimoji="1" lang="ja-JP" altLang="en-US" sz="2000" dirty="0"/>
                  <a:t>それが２人だとしても、容疑者が真犯人である確率は </a:t>
                </a:r>
                <a14:m>
                  <m:oMath xmlns:m="http://schemas.openxmlformats.org/officeDocument/2006/math">
                    <m:r>
                      <a:rPr kumimoji="1" lang="en-US" altLang="ja-JP" sz="2000" i="1" dirty="0" smtClean="0">
                        <a:latin typeface="Cambria Math"/>
                      </a:rPr>
                      <m:t>1/3</m:t>
                    </m:r>
                  </m:oMath>
                </a14:m>
                <a:r>
                  <a:rPr kumimoji="1" lang="en-US" altLang="ja-JP" sz="2000" dirty="0"/>
                  <a:t> </a:t>
                </a:r>
                <a:r>
                  <a:rPr lang="ja-JP" altLang="en-US" sz="2000" dirty="0"/>
                  <a:t>になる</a:t>
                </a:r>
                <a:r>
                  <a:rPr kumimoji="1" lang="ja-JP" altLang="en-US" sz="2000" dirty="0"/>
                  <a:t>。</a:t>
                </a:r>
                <a:endParaRPr kumimoji="1" lang="en-US" altLang="ja-JP" sz="2000" dirty="0"/>
              </a:p>
              <a:p>
                <a:r>
                  <a:rPr lang="ja-JP" altLang="en-US" sz="2000" dirty="0"/>
                  <a:t>なぜ確率になるかと言うと、真犯人が嘘をつくかもしれないので、真実が分からず決定的な事が言えないからだ。</a:t>
                </a:r>
                <a:endParaRPr kumimoji="1" lang="en-US" altLang="ja-JP" sz="2000" dirty="0"/>
              </a:p>
              <a:p>
                <a:r>
                  <a:rPr kumimoji="1" lang="ja-JP" altLang="en-US" sz="2000" dirty="0"/>
                  <a:t>犯人像に合致する人の割合が極めて小さくても、人口が多ければ、合致するのが一人である保障はどこにもない。</a:t>
                </a:r>
                <a:endParaRPr kumimoji="1" lang="en-US" altLang="ja-JP" sz="2000" dirty="0"/>
              </a:p>
              <a:p>
                <a:r>
                  <a:rPr lang="ja-JP" altLang="en-US" sz="2000" dirty="0"/>
                  <a:t>例えば、犯人像に合致する割合が、</a:t>
                </a:r>
                <a:r>
                  <a:rPr lang="en-US" altLang="ja-JP" sz="2000" dirty="0"/>
                  <a:t>10</a:t>
                </a:r>
                <a:r>
                  <a:rPr lang="ja-JP" altLang="en-US" sz="2000" dirty="0"/>
                  <a:t>万人に</a:t>
                </a:r>
                <a:r>
                  <a:rPr lang="en-US" altLang="ja-JP" sz="2000" dirty="0"/>
                  <a:t>1</a:t>
                </a:r>
                <a:r>
                  <a:rPr lang="ja-JP" altLang="en-US" sz="2000" dirty="0"/>
                  <a:t>人であるなら、</a:t>
                </a:r>
                <a:r>
                  <a:rPr lang="en-US" altLang="ja-JP" sz="2000" dirty="0"/>
                  <a:t>100</a:t>
                </a:r>
                <a:r>
                  <a:rPr lang="ja-JP" altLang="en-US" sz="2000" dirty="0"/>
                  <a:t>万都市には</a:t>
                </a:r>
                <a:r>
                  <a:rPr lang="en-US" altLang="ja-JP" sz="2000" dirty="0"/>
                  <a:t>10</a:t>
                </a:r>
                <a:r>
                  <a:rPr lang="ja-JP" altLang="en-US" sz="2000" dirty="0"/>
                  <a:t>名ほど同様に疑わしい人がいることになる</a:t>
                </a:r>
                <a:endParaRPr lang="en-US" altLang="ja-JP" sz="2000" dirty="0"/>
              </a:p>
              <a:p>
                <a:r>
                  <a:rPr lang="ja-JP" altLang="en-US" sz="2000" dirty="0"/>
                  <a:t>そうなると、容疑者が真犯人である確率は</a:t>
                </a:r>
                <a:r>
                  <a:rPr lang="en-US" altLang="ja-JP" sz="2000" dirty="0"/>
                  <a:t>11</a:t>
                </a:r>
                <a:r>
                  <a:rPr lang="ja-JP" altLang="en-US" sz="2000" dirty="0"/>
                  <a:t>分の１になる。</a:t>
                </a:r>
                <a:endParaRPr lang="en-US" altLang="ja-JP" sz="2000" dirty="0"/>
              </a:p>
            </p:txBody>
          </p:sp>
        </mc:Choice>
        <mc:Fallback xmlns="">
          <p:sp>
            <p:nvSpPr>
              <p:cNvPr id="3" name="コンテンツ プレースホルダ 2"/>
              <p:cNvSpPr>
                <a:spLocks noGrp="1" noRot="1" noChangeAspect="1" noMove="1" noResize="1" noEditPoints="1" noAdjustHandles="1" noChangeArrowheads="1" noChangeShapeType="1" noTextEdit="1"/>
              </p:cNvSpPr>
              <p:nvPr>
                <p:ph idx="1"/>
              </p:nvPr>
            </p:nvSpPr>
            <p:spPr>
              <a:xfrm>
                <a:off x="1547664" y="1772816"/>
                <a:ext cx="7200799" cy="4968552"/>
              </a:xfrm>
              <a:blipFill>
                <a:blip r:embed="rId2"/>
                <a:stretch>
                  <a:fillRect l="-847" t="-1104" r="-3810"/>
                </a:stretch>
              </a:blipFill>
            </p:spPr>
            <p:txBody>
              <a:bodyPr/>
              <a:lstStyle/>
              <a:p>
                <a:r>
                  <a:rPr lang="ja-JP" altLang="en-US">
                    <a:noFill/>
                  </a:rPr>
                  <a:t> </a:t>
                </a:r>
              </a:p>
            </p:txBody>
          </p:sp>
        </mc:Fallback>
      </mc:AlternateContent>
      <p:sp>
        <p:nvSpPr>
          <p:cNvPr id="4" name="スライド番号プレースホルダー 3">
            <a:extLst>
              <a:ext uri="{FF2B5EF4-FFF2-40B4-BE49-F238E27FC236}">
                <a16:creationId xmlns:a16="http://schemas.microsoft.com/office/drawing/2014/main" id="{1551056C-B795-A60A-4B0B-48E005D38DBD}"/>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heckerboard(across)">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heckerboard(across)">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なぜ物証が必要なのか？</a:t>
            </a:r>
          </a:p>
        </p:txBody>
      </p:sp>
      <p:sp>
        <p:nvSpPr>
          <p:cNvPr id="3" name="コンテンツ プレースホルダ 2"/>
          <p:cNvSpPr>
            <a:spLocks noGrp="1"/>
          </p:cNvSpPr>
          <p:nvPr>
            <p:ph idx="1"/>
          </p:nvPr>
        </p:nvSpPr>
        <p:spPr>
          <a:xfrm>
            <a:off x="1942415" y="2133600"/>
            <a:ext cx="6806049" cy="3887688"/>
          </a:xfrm>
        </p:spPr>
        <p:txBody>
          <a:bodyPr>
            <a:normAutofit lnSpcReduction="10000"/>
          </a:bodyPr>
          <a:lstStyle/>
          <a:p>
            <a:r>
              <a:rPr lang="ja-JP" altLang="en-US" sz="2400" dirty="0"/>
              <a:t>目撃証言に合致する容疑者が見つかったとする。</a:t>
            </a:r>
            <a:endParaRPr lang="en-US" altLang="ja-JP" sz="2400" dirty="0"/>
          </a:p>
          <a:p>
            <a:r>
              <a:rPr lang="ja-JP" altLang="en-US" sz="2400" dirty="0"/>
              <a:t>もちろん、捜査線上に上がった人の中では、最も疑わしい人物なのだが。</a:t>
            </a:r>
            <a:endParaRPr lang="en-US" altLang="ja-JP" sz="2400" dirty="0"/>
          </a:p>
          <a:p>
            <a:r>
              <a:rPr lang="ja-JP" altLang="en-US" sz="2400" dirty="0"/>
              <a:t>捜査線上に上がらなかった大多数の人々の中にも、同様にあるいは、それ以上に疑わしい人物がまだ他に居る筈なのである。</a:t>
            </a:r>
            <a:endParaRPr lang="en-US" altLang="ja-JP" sz="2400" dirty="0"/>
          </a:p>
          <a:p>
            <a:r>
              <a:rPr lang="ja-JP" altLang="en-US" sz="2400" dirty="0"/>
              <a:t>それ故、物証があるか、犯人しか知りえない事件の詳細を容疑者が知っているかを、慎重に調べなければならない。</a:t>
            </a:r>
            <a:endParaRPr lang="en-US" altLang="ja-JP" sz="2400" dirty="0"/>
          </a:p>
          <a:p>
            <a:endParaRPr lang="en-US" altLang="ja-JP" dirty="0"/>
          </a:p>
        </p:txBody>
      </p:sp>
      <p:sp>
        <p:nvSpPr>
          <p:cNvPr id="4" name="スライド番号プレースホルダー 3">
            <a:extLst>
              <a:ext uri="{FF2B5EF4-FFF2-40B4-BE49-F238E27FC236}">
                <a16:creationId xmlns:a16="http://schemas.microsoft.com/office/drawing/2014/main" id="{D610F879-4FBE-BB2A-7E81-EAE08D83B98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7DBF1C-196A-4A0D-B9AF-778B71C4F252}" type="slidenum">
              <a:rPr kumimoji="1" lang="ja-JP" altLang="en-US" sz="2000" b="0" i="0" u="none" strike="noStrike" kern="1200" cap="none" spc="0" normalizeH="0" baseline="0" noProof="0" smtClean="0">
                <a:ln>
                  <a:noFill/>
                </a:ln>
                <a:solidFill>
                  <a:srgbClr val="FEFFFF"/>
                </a:solidFill>
                <a:effectLst/>
                <a:uLnTx/>
                <a:uFillTx/>
                <a:latin typeface="Century Gothic" panose="020B0502020202020204"/>
                <a:ea typeface="メイリオ"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2000" b="0" i="0" u="none" strike="noStrike" kern="1200" cap="none" spc="0" normalizeH="0" baseline="0" noProof="0">
              <a:ln>
                <a:noFill/>
              </a:ln>
              <a:solidFill>
                <a:srgbClr val="FEFFFF"/>
              </a:solidFill>
              <a:effectLst/>
              <a:uLnTx/>
              <a:uFillTx/>
              <a:latin typeface="Century Gothic" panose="020B0502020202020204"/>
              <a:ea typeface="メイリオ" panose="020B0604030504040204" pitchFamily="50" charset="-128"/>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heckerboard(across)">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2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4.xml><?xml version="1.0" encoding="utf-8"?>
<a:theme xmlns:a="http://schemas.openxmlformats.org/drawingml/2006/main" name="1_ウィスプ">
  <a:themeElements>
    <a:clrScheme name="ウィスプ">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ウィスプ">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ウィスプ">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TM02892315[[fn=ウィスプ]]</Template>
  <TotalTime>3330</TotalTime>
  <Words>2656</Words>
  <Application>Microsoft Office PowerPoint</Application>
  <PresentationFormat>画面に合わせる (4:3)</PresentationFormat>
  <Paragraphs>169</Paragraphs>
  <Slides>20</Slides>
  <Notes>10</Notes>
  <HiddenSlides>0</HiddenSlides>
  <MMClips>0</MMClips>
  <ScaleCrop>false</ScaleCrop>
  <HeadingPairs>
    <vt:vector size="6" baseType="variant">
      <vt:variant>
        <vt:lpstr>使用されているフォント</vt:lpstr>
      </vt:variant>
      <vt:variant>
        <vt:i4>8</vt:i4>
      </vt:variant>
      <vt:variant>
        <vt:lpstr>テーマ</vt:lpstr>
      </vt:variant>
      <vt:variant>
        <vt:i4>4</vt:i4>
      </vt:variant>
      <vt:variant>
        <vt:lpstr>スライド タイトル</vt:lpstr>
      </vt:variant>
      <vt:variant>
        <vt:i4>20</vt:i4>
      </vt:variant>
    </vt:vector>
  </HeadingPairs>
  <TitlesOfParts>
    <vt:vector size="32" baseType="lpstr">
      <vt:lpstr>游ゴシック</vt:lpstr>
      <vt:lpstr>Arial</vt:lpstr>
      <vt:lpstr>Calibri</vt:lpstr>
      <vt:lpstr>Calibri Light</vt:lpstr>
      <vt:lpstr>Cambria Math</vt:lpstr>
      <vt:lpstr>Century Gothic</vt:lpstr>
      <vt:lpstr>Wingdings 2</vt:lpstr>
      <vt:lpstr>Wingdings 3</vt:lpstr>
      <vt:lpstr>HDOfficeLightV0</vt:lpstr>
      <vt:lpstr>1_HDOfficeLightV0</vt:lpstr>
      <vt:lpstr>2_HDOfficeLightV0</vt:lpstr>
      <vt:lpstr>1_ウィスプ</vt:lpstr>
      <vt:lpstr>確率・統計的に眺めると</vt:lpstr>
      <vt:lpstr>私たちは、確率現象に一喜一憂している。</vt:lpstr>
      <vt:lpstr>試合は確率現象の連続から成り立っている。</vt:lpstr>
      <vt:lpstr>二度あることは、三度ある。</vt:lpstr>
      <vt:lpstr>一度だけでは認められない</vt:lpstr>
      <vt:lpstr>大谷選手はすごいが、ちょっと持ち上げすぎではないか？</vt:lpstr>
      <vt:lpstr>冤罪発生のメカニズム</vt:lpstr>
      <vt:lpstr>冤罪：同じ程度疑わしい人の数</vt:lpstr>
      <vt:lpstr>なぜ物証が必要なのか？</vt:lpstr>
      <vt:lpstr>噂を証拠なく信じて、伝えてはいけない。</vt:lpstr>
      <vt:lpstr>なかなか証明されない因果関係</vt:lpstr>
      <vt:lpstr>なぜ、歩行中や運転中にスマホをいじってはいけないか？本当に小さい確率だが、起これば致命的な事故になる</vt:lpstr>
      <vt:lpstr>一時停止の線でしっかり止まる</vt:lpstr>
      <vt:lpstr>小さい確率で起こる事柄</vt:lpstr>
      <vt:lpstr>期待値と確率の違い</vt:lpstr>
      <vt:lpstr>駐車料金と駐車違反罰金</vt:lpstr>
      <vt:lpstr>競馬における期待値と確率</vt:lpstr>
      <vt:lpstr>カジノで儲けられるか？</vt:lpstr>
      <vt:lpstr>ブレないことは良い事か？</vt:lpstr>
      <vt:lpstr>オンライン・カジノは犯罪だそうだ。</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二度あることは三度あるについて</dc:title>
  <dc:creator>Akihiko Matsuo</dc:creator>
  <cp:lastModifiedBy>AKIHIKO MATSUO</cp:lastModifiedBy>
  <cp:revision>159</cp:revision>
  <dcterms:created xsi:type="dcterms:W3CDTF">2007-12-13T03:41:11Z</dcterms:created>
  <dcterms:modified xsi:type="dcterms:W3CDTF">2025-09-25T05:36:42Z</dcterms:modified>
</cp:coreProperties>
</file>